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8.xml" ContentType="application/vnd.openxmlformats-officedocument.drawingml.chart+xml"/>
  <Override PartName="/ppt/notesSlides/notesSlide13.xml" ContentType="application/vnd.openxmlformats-officedocument.presentationml.notesSlide+xml"/>
  <Override PartName="/ppt/charts/chart9.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0.xml" ContentType="application/vnd.openxmlformats-officedocument.drawingml.chart+xml"/>
  <Override PartName="/ppt/notesSlides/notesSlide16.xml" ContentType="application/vnd.openxmlformats-officedocument.presentationml.notesSlide+xml"/>
  <Override PartName="/ppt/charts/chart11.xml" ContentType="application/vnd.openxmlformats-officedocument.drawingml.chart+xml"/>
  <Override PartName="/ppt/notesSlides/notesSlide17.xml" ContentType="application/vnd.openxmlformats-officedocument.presentationml.notesSlide+xml"/>
  <Override PartName="/ppt/charts/chart12.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27"/>
  </p:notesMasterIdLst>
  <p:sldIdLst>
    <p:sldId id="256" r:id="rId2"/>
    <p:sldId id="280" r:id="rId3"/>
    <p:sldId id="257" r:id="rId4"/>
    <p:sldId id="281" r:id="rId5"/>
    <p:sldId id="258" r:id="rId6"/>
    <p:sldId id="259" r:id="rId7"/>
    <p:sldId id="260" r:id="rId8"/>
    <p:sldId id="263" r:id="rId9"/>
    <p:sldId id="268" r:id="rId10"/>
    <p:sldId id="261" r:id="rId11"/>
    <p:sldId id="283" r:id="rId12"/>
    <p:sldId id="284" r:id="rId13"/>
    <p:sldId id="269" r:id="rId14"/>
    <p:sldId id="270" r:id="rId15"/>
    <p:sldId id="271" r:id="rId16"/>
    <p:sldId id="272" r:id="rId17"/>
    <p:sldId id="282" r:id="rId18"/>
    <p:sldId id="285" r:id="rId19"/>
    <p:sldId id="273" r:id="rId20"/>
    <p:sldId id="274" r:id="rId21"/>
    <p:sldId id="276" r:id="rId22"/>
    <p:sldId id="275" r:id="rId23"/>
    <p:sldId id="277" r:id="rId24"/>
    <p:sldId id="278" r:id="rId25"/>
    <p:sldId id="279" r:id="rId26"/>
  </p:sldIdLst>
  <p:sldSz cx="9144000" cy="6858000" type="screen4x3"/>
  <p:notesSz cx="7077075" cy="9383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978" autoAdjust="0"/>
  </p:normalViewPr>
  <p:slideViewPr>
    <p:cSldViewPr>
      <p:cViewPr varScale="1">
        <p:scale>
          <a:sx n="56" d="100"/>
          <a:sy n="56" d="100"/>
        </p:scale>
        <p:origin x="-96" y="-3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dlenares\Documents\Springer%20ebook%20survey\ebook%20happiness%20and%20other%20question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dlenares\Documents\Springer%20ebook%20survey\responses\acceptance%20and%20reading%20method%20or%20device%20ownership.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dlenares\Documents\Springer%20ebook%20survey\responses\acceptance%20and%20reading%20method%20or%20device%20ownership.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dlenares\Documents\Springer%20ebook%20survey\responses\Fac%20Student%20cross%20tab%20respons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lenares\Documents\Springer%20ebook%20survey\responses\Fac%20Student%20responses.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oleObject" Target="file:///C:\Users\dlenares\Documents\Springer%20ebook%20survey\responses\Fac%20Student%20cross%20tab%20respons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lenares\Documents\Springer%20ebook%20survey\ebook%20happiness%20and%20other%20questions.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dlenares\Documents\Springer%20ebook%20survey\responses\Summary%20result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dlenares\Documents\Springer%20ebook%20survey\responses\Summary%20result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dlenares\Documents\Springer%20ebook%20survey\responses\Summary%20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dLbls>
          <c:showLegendKey val="0"/>
          <c:showVal val="0"/>
          <c:showCatName val="0"/>
          <c:showSerName val="0"/>
          <c:showPercent val="1"/>
          <c:showBubbleSize val="0"/>
          <c:showLeaderLines val="1"/>
        </c:dLbls>
        <c:firstSliceAng val="0"/>
      </c:pieChart>
    </c:plotArea>
    <c:legend>
      <c:legendPos val="r"/>
      <c:layout>
        <c:manualLayout>
          <c:xMode val="edge"/>
          <c:yMode val="edge"/>
          <c:x val="0.63037972683970056"/>
          <c:y val="7.1075396397368137E-2"/>
          <c:w val="0.36036101390104014"/>
          <c:h val="0.857849207205263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771031910484869E-2"/>
          <c:y val="5.1114803831339262E-2"/>
          <c:w val="0.8663693189667081"/>
          <c:h val="0.7432276647237277"/>
        </c:manualLayout>
      </c:layout>
      <c:barChart>
        <c:barDir val="col"/>
        <c:grouping val="percentStacked"/>
        <c:varyColors val="0"/>
        <c:ser>
          <c:idx val="2"/>
          <c:order val="0"/>
          <c:tx>
            <c:strRef>
              <c:f>'Wellesley College eBook Survey '!$A$34</c:f>
              <c:strCache>
                <c:ptCount val="1"/>
                <c:pt idx="0">
                  <c:v>Lovers</c:v>
                </c:pt>
              </c:strCache>
            </c:strRef>
          </c:tx>
          <c:spPr>
            <a:solidFill>
              <a:schemeClr val="accent1"/>
            </a:solidFill>
            <a:ln>
              <a:solidFill>
                <a:schemeClr val="accent1"/>
              </a:solidFill>
            </a:ln>
          </c:spPr>
          <c:invertIfNegative val="0"/>
          <c:cat>
            <c:strRef>
              <c:f>'Wellesley College eBook Survey '!$B$29:$E$29</c:f>
              <c:strCache>
                <c:ptCount val="4"/>
                <c:pt idx="0">
                  <c:v>Smartphone Tablet</c:v>
                </c:pt>
                <c:pt idx="1">
                  <c:v>Reading device</c:v>
                </c:pt>
                <c:pt idx="2">
                  <c:v>Computer Laptop</c:v>
                </c:pt>
                <c:pt idx="3">
                  <c:v>Print out </c:v>
                </c:pt>
              </c:strCache>
            </c:strRef>
          </c:cat>
          <c:val>
            <c:numRef>
              <c:f>'Wellesley College eBook Survey '!$B$34:$E$34</c:f>
              <c:numCache>
                <c:formatCode>0.00%</c:formatCode>
                <c:ptCount val="4"/>
                <c:pt idx="0">
                  <c:v>0.20499999999999999</c:v>
                </c:pt>
                <c:pt idx="1">
                  <c:v>0.15</c:v>
                </c:pt>
                <c:pt idx="2">
                  <c:v>0.17100000000000001</c:v>
                </c:pt>
                <c:pt idx="3">
                  <c:v>5.0999999999999997E-2</c:v>
                </c:pt>
              </c:numCache>
            </c:numRef>
          </c:val>
        </c:ser>
        <c:ser>
          <c:idx val="3"/>
          <c:order val="1"/>
          <c:tx>
            <c:strRef>
              <c:f>'Wellesley College eBook Survey '!$A$33</c:f>
              <c:strCache>
                <c:ptCount val="1"/>
                <c:pt idx="0">
                  <c:v>Positive</c:v>
                </c:pt>
              </c:strCache>
            </c:strRef>
          </c:tx>
          <c:spPr>
            <a:solidFill>
              <a:schemeClr val="accent2"/>
            </a:solidFill>
            <a:ln>
              <a:solidFill>
                <a:schemeClr val="accent2"/>
              </a:solidFill>
            </a:ln>
          </c:spPr>
          <c:invertIfNegative val="0"/>
          <c:cat>
            <c:strRef>
              <c:f>'Wellesley College eBook Survey '!$B$29:$E$29</c:f>
              <c:strCache>
                <c:ptCount val="4"/>
                <c:pt idx="0">
                  <c:v>Smartphone Tablet</c:v>
                </c:pt>
                <c:pt idx="1">
                  <c:v>Reading device</c:v>
                </c:pt>
                <c:pt idx="2">
                  <c:v>Computer Laptop</c:v>
                </c:pt>
                <c:pt idx="3">
                  <c:v>Print out </c:v>
                </c:pt>
              </c:strCache>
            </c:strRef>
          </c:cat>
          <c:val>
            <c:numRef>
              <c:f>'Wellesley College eBook Survey '!$B$33:$E$33</c:f>
              <c:numCache>
                <c:formatCode>0.00%</c:formatCode>
                <c:ptCount val="4"/>
                <c:pt idx="0">
                  <c:v>0.48799999999999999</c:v>
                </c:pt>
                <c:pt idx="1">
                  <c:v>0.439</c:v>
                </c:pt>
                <c:pt idx="2">
                  <c:v>0.39900000000000002</c:v>
                </c:pt>
                <c:pt idx="3">
                  <c:v>0.224</c:v>
                </c:pt>
              </c:numCache>
            </c:numRef>
          </c:val>
        </c:ser>
        <c:ser>
          <c:idx val="4"/>
          <c:order val="2"/>
          <c:tx>
            <c:strRef>
              <c:f>'Wellesley College eBook Survey '!$A$32</c:f>
              <c:strCache>
                <c:ptCount val="1"/>
                <c:pt idx="0">
                  <c:v>Negative</c:v>
                </c:pt>
              </c:strCache>
            </c:strRef>
          </c:tx>
          <c:spPr>
            <a:solidFill>
              <a:schemeClr val="tx2">
                <a:lumMod val="60000"/>
                <a:lumOff val="40000"/>
              </a:schemeClr>
            </a:solidFill>
            <a:ln>
              <a:solidFill>
                <a:schemeClr val="accent3"/>
              </a:solidFill>
            </a:ln>
          </c:spPr>
          <c:invertIfNegative val="0"/>
          <c:cat>
            <c:strRef>
              <c:f>'Wellesley College eBook Survey '!$B$29:$E$29</c:f>
              <c:strCache>
                <c:ptCount val="4"/>
                <c:pt idx="0">
                  <c:v>Smartphone Tablet</c:v>
                </c:pt>
                <c:pt idx="1">
                  <c:v>Reading device</c:v>
                </c:pt>
                <c:pt idx="2">
                  <c:v>Computer Laptop</c:v>
                </c:pt>
                <c:pt idx="3">
                  <c:v>Print out </c:v>
                </c:pt>
              </c:strCache>
            </c:strRef>
          </c:cat>
          <c:val>
            <c:numRef>
              <c:f>'Wellesley College eBook Survey '!$B$32:$E$32</c:f>
              <c:numCache>
                <c:formatCode>0.00%</c:formatCode>
                <c:ptCount val="4"/>
                <c:pt idx="0">
                  <c:v>0.22800000000000001</c:v>
                </c:pt>
                <c:pt idx="1">
                  <c:v>0.308</c:v>
                </c:pt>
                <c:pt idx="2">
                  <c:v>0.32700000000000001</c:v>
                </c:pt>
                <c:pt idx="3">
                  <c:v>0.51200000000000001</c:v>
                </c:pt>
              </c:numCache>
            </c:numRef>
          </c:val>
        </c:ser>
        <c:ser>
          <c:idx val="0"/>
          <c:order val="3"/>
          <c:tx>
            <c:strRef>
              <c:f>'Wellesley College eBook Survey '!$A$31</c:f>
              <c:strCache>
                <c:ptCount val="1"/>
                <c:pt idx="0">
                  <c:v>Haters</c:v>
                </c:pt>
              </c:strCache>
            </c:strRef>
          </c:tx>
          <c:spPr>
            <a:solidFill>
              <a:schemeClr val="tx2"/>
            </a:solidFill>
            <a:ln>
              <a:solidFill>
                <a:schemeClr val="accent4"/>
              </a:solidFill>
            </a:ln>
          </c:spPr>
          <c:invertIfNegative val="0"/>
          <c:cat>
            <c:strRef>
              <c:f>'Wellesley College eBook Survey '!$B$29:$E$29</c:f>
              <c:strCache>
                <c:ptCount val="4"/>
                <c:pt idx="0">
                  <c:v>Smartphone Tablet</c:v>
                </c:pt>
                <c:pt idx="1">
                  <c:v>Reading device</c:v>
                </c:pt>
                <c:pt idx="2">
                  <c:v>Computer Laptop</c:v>
                </c:pt>
                <c:pt idx="3">
                  <c:v>Print out </c:v>
                </c:pt>
              </c:strCache>
            </c:strRef>
          </c:cat>
          <c:val>
            <c:numRef>
              <c:f>'Wellesley College eBook Survey '!$B$31:$E$31</c:f>
              <c:numCache>
                <c:formatCode>0.00%</c:formatCode>
                <c:ptCount val="4"/>
                <c:pt idx="0">
                  <c:v>8.0000000000000002E-3</c:v>
                </c:pt>
                <c:pt idx="1">
                  <c:v>3.5999999999999997E-2</c:v>
                </c:pt>
                <c:pt idx="2">
                  <c:v>6.8000000000000005E-2</c:v>
                </c:pt>
                <c:pt idx="3">
                  <c:v>0.161</c:v>
                </c:pt>
              </c:numCache>
            </c:numRef>
          </c:val>
        </c:ser>
        <c:dLbls>
          <c:showLegendKey val="0"/>
          <c:showVal val="0"/>
          <c:showCatName val="0"/>
          <c:showSerName val="0"/>
          <c:showPercent val="0"/>
          <c:showBubbleSize val="0"/>
        </c:dLbls>
        <c:gapWidth val="75"/>
        <c:overlap val="100"/>
        <c:axId val="93871104"/>
        <c:axId val="93872896"/>
      </c:barChart>
      <c:catAx>
        <c:axId val="93871104"/>
        <c:scaling>
          <c:orientation val="minMax"/>
        </c:scaling>
        <c:delete val="0"/>
        <c:axPos val="b"/>
        <c:majorTickMark val="none"/>
        <c:minorTickMark val="none"/>
        <c:tickLblPos val="nextTo"/>
        <c:txPr>
          <a:bodyPr rot="0"/>
          <a:lstStyle/>
          <a:p>
            <a:pPr>
              <a:defRPr sz="1800"/>
            </a:pPr>
            <a:endParaRPr lang="en-US"/>
          </a:p>
        </c:txPr>
        <c:crossAx val="93872896"/>
        <c:crosses val="autoZero"/>
        <c:auto val="1"/>
        <c:lblAlgn val="ctr"/>
        <c:lblOffset val="100"/>
        <c:noMultiLvlLbl val="0"/>
      </c:catAx>
      <c:valAx>
        <c:axId val="93872896"/>
        <c:scaling>
          <c:orientation val="minMax"/>
          <c:max val="1"/>
        </c:scaling>
        <c:delete val="0"/>
        <c:axPos val="l"/>
        <c:majorGridlines/>
        <c:numFmt formatCode="0%" sourceLinked="0"/>
        <c:majorTickMark val="none"/>
        <c:minorTickMark val="none"/>
        <c:tickLblPos val="nextTo"/>
        <c:spPr>
          <a:ln w="9525">
            <a:noFill/>
          </a:ln>
        </c:spPr>
        <c:txPr>
          <a:bodyPr/>
          <a:lstStyle/>
          <a:p>
            <a:pPr>
              <a:defRPr sz="1600"/>
            </a:pPr>
            <a:endParaRPr lang="en-US"/>
          </a:p>
        </c:txPr>
        <c:crossAx val="93871104"/>
        <c:crosses val="autoZero"/>
        <c:crossBetween val="between"/>
      </c:valAx>
    </c:plotArea>
    <c:legend>
      <c:legendPos val="b"/>
      <c:layout/>
      <c:overlay val="0"/>
      <c:txPr>
        <a:bodyPr/>
        <a:lstStyle/>
        <a:p>
          <a:pPr>
            <a:defRPr lang="en-US" sz="18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'Wellesley College eBook Survey '!$A$55</c:f>
              <c:strCache>
                <c:ptCount val="1"/>
                <c:pt idx="0">
                  <c:v>Lovers</c:v>
                </c:pt>
              </c:strCache>
            </c:strRef>
          </c:tx>
          <c:invertIfNegative val="0"/>
          <c:cat>
            <c:strRef>
              <c:f>'Wellesley College eBook Survey '!$D$53:$G$53</c:f>
              <c:strCache>
                <c:ptCount val="4"/>
                <c:pt idx="0">
                  <c:v>Tablet</c:v>
                </c:pt>
                <c:pt idx="1">
                  <c:v>Smart phone </c:v>
                </c:pt>
                <c:pt idx="2">
                  <c:v>Reading device</c:v>
                </c:pt>
                <c:pt idx="3">
                  <c:v>No plans to purchase </c:v>
                </c:pt>
              </c:strCache>
            </c:strRef>
          </c:cat>
          <c:val>
            <c:numRef>
              <c:f>'Wellesley College eBook Survey '!$D$55:$G$55</c:f>
              <c:numCache>
                <c:formatCode>0.00%</c:formatCode>
                <c:ptCount val="4"/>
                <c:pt idx="0">
                  <c:v>0.18099999999999999</c:v>
                </c:pt>
                <c:pt idx="1">
                  <c:v>0.17899999999999999</c:v>
                </c:pt>
                <c:pt idx="2">
                  <c:v>0.14099999999999999</c:v>
                </c:pt>
                <c:pt idx="3">
                  <c:v>5.8999999999999997E-2</c:v>
                </c:pt>
              </c:numCache>
            </c:numRef>
          </c:val>
        </c:ser>
        <c:ser>
          <c:idx val="1"/>
          <c:order val="1"/>
          <c:tx>
            <c:strRef>
              <c:f>'Wellesley College eBook Survey '!$A$56</c:f>
              <c:strCache>
                <c:ptCount val="1"/>
                <c:pt idx="0">
                  <c:v>Positive</c:v>
                </c:pt>
              </c:strCache>
            </c:strRef>
          </c:tx>
          <c:invertIfNegative val="0"/>
          <c:cat>
            <c:strRef>
              <c:f>'Wellesley College eBook Survey '!$D$53:$G$53</c:f>
              <c:strCache>
                <c:ptCount val="4"/>
                <c:pt idx="0">
                  <c:v>Tablet</c:v>
                </c:pt>
                <c:pt idx="1">
                  <c:v>Smart phone </c:v>
                </c:pt>
                <c:pt idx="2">
                  <c:v>Reading device</c:v>
                </c:pt>
                <c:pt idx="3">
                  <c:v>No plans to purchase </c:v>
                </c:pt>
              </c:strCache>
            </c:strRef>
          </c:cat>
          <c:val>
            <c:numRef>
              <c:f>'Wellesley College eBook Survey '!$D$56:$G$56</c:f>
              <c:numCache>
                <c:formatCode>0.00%</c:formatCode>
                <c:ptCount val="4"/>
                <c:pt idx="0">
                  <c:v>0.41699999999999998</c:v>
                </c:pt>
                <c:pt idx="1">
                  <c:v>0.41199999999999998</c:v>
                </c:pt>
                <c:pt idx="2">
                  <c:v>0.41699999999999998</c:v>
                </c:pt>
                <c:pt idx="3">
                  <c:v>0.27300000000000002</c:v>
                </c:pt>
              </c:numCache>
            </c:numRef>
          </c:val>
        </c:ser>
        <c:ser>
          <c:idx val="2"/>
          <c:order val="2"/>
          <c:tx>
            <c:strRef>
              <c:f>'Wellesley College eBook Survey '!$A$57</c:f>
              <c:strCache>
                <c:ptCount val="1"/>
                <c:pt idx="0">
                  <c:v>Negative</c:v>
                </c:pt>
              </c:strCache>
            </c:strRef>
          </c:tx>
          <c:spPr>
            <a:solidFill>
              <a:schemeClr val="tx2">
                <a:lumMod val="60000"/>
                <a:lumOff val="40000"/>
              </a:schemeClr>
            </a:solidFill>
          </c:spPr>
          <c:invertIfNegative val="0"/>
          <c:cat>
            <c:strRef>
              <c:f>'Wellesley College eBook Survey '!$D$53:$G$53</c:f>
              <c:strCache>
                <c:ptCount val="4"/>
                <c:pt idx="0">
                  <c:v>Tablet</c:v>
                </c:pt>
                <c:pt idx="1">
                  <c:v>Smart phone </c:v>
                </c:pt>
                <c:pt idx="2">
                  <c:v>Reading device</c:v>
                </c:pt>
                <c:pt idx="3">
                  <c:v>No plans to purchase </c:v>
                </c:pt>
              </c:strCache>
            </c:strRef>
          </c:cat>
          <c:val>
            <c:numRef>
              <c:f>'Wellesley College eBook Survey '!$D$57:$G$57</c:f>
              <c:numCache>
                <c:formatCode>0.00%</c:formatCode>
                <c:ptCount val="4"/>
                <c:pt idx="0">
                  <c:v>0.33200000000000002</c:v>
                </c:pt>
                <c:pt idx="1">
                  <c:v>0.33300000000000002</c:v>
                </c:pt>
                <c:pt idx="2">
                  <c:v>0.33200000000000002</c:v>
                </c:pt>
                <c:pt idx="3">
                  <c:v>0.44900000000000001</c:v>
                </c:pt>
              </c:numCache>
            </c:numRef>
          </c:val>
        </c:ser>
        <c:ser>
          <c:idx val="3"/>
          <c:order val="3"/>
          <c:tx>
            <c:strRef>
              <c:f>'Wellesley College eBook Survey '!$A$58</c:f>
              <c:strCache>
                <c:ptCount val="1"/>
                <c:pt idx="0">
                  <c:v>Haters</c:v>
                </c:pt>
              </c:strCache>
            </c:strRef>
          </c:tx>
          <c:spPr>
            <a:solidFill>
              <a:schemeClr val="tx2"/>
            </a:solidFill>
          </c:spPr>
          <c:invertIfNegative val="0"/>
          <c:cat>
            <c:strRef>
              <c:f>'Wellesley College eBook Survey '!$D$53:$G$53</c:f>
              <c:strCache>
                <c:ptCount val="4"/>
                <c:pt idx="0">
                  <c:v>Tablet</c:v>
                </c:pt>
                <c:pt idx="1">
                  <c:v>Smart phone </c:v>
                </c:pt>
                <c:pt idx="2">
                  <c:v>Reading device</c:v>
                </c:pt>
                <c:pt idx="3">
                  <c:v>No plans to purchase </c:v>
                </c:pt>
              </c:strCache>
            </c:strRef>
          </c:cat>
          <c:val>
            <c:numRef>
              <c:f>'Wellesley College eBook Survey '!$D$58:$G$58</c:f>
              <c:numCache>
                <c:formatCode>0.00%</c:formatCode>
                <c:ptCount val="4"/>
                <c:pt idx="0">
                  <c:v>3.3000000000000002E-2</c:v>
                </c:pt>
                <c:pt idx="1">
                  <c:v>6.0999999999999999E-2</c:v>
                </c:pt>
                <c:pt idx="2">
                  <c:v>4.2000000000000003E-2</c:v>
                </c:pt>
                <c:pt idx="3">
                  <c:v>0.14899999999999999</c:v>
                </c:pt>
              </c:numCache>
            </c:numRef>
          </c:val>
        </c:ser>
        <c:dLbls>
          <c:showLegendKey val="0"/>
          <c:showVal val="0"/>
          <c:showCatName val="0"/>
          <c:showSerName val="0"/>
          <c:showPercent val="0"/>
          <c:showBubbleSize val="0"/>
        </c:dLbls>
        <c:gapWidth val="75"/>
        <c:overlap val="100"/>
        <c:axId val="93783168"/>
        <c:axId val="93784704"/>
      </c:barChart>
      <c:catAx>
        <c:axId val="93783168"/>
        <c:scaling>
          <c:orientation val="minMax"/>
        </c:scaling>
        <c:delete val="0"/>
        <c:axPos val="b"/>
        <c:numFmt formatCode="General" sourceLinked="1"/>
        <c:majorTickMark val="none"/>
        <c:minorTickMark val="none"/>
        <c:tickLblPos val="nextTo"/>
        <c:txPr>
          <a:bodyPr/>
          <a:lstStyle/>
          <a:p>
            <a:pPr>
              <a:defRPr sz="1800"/>
            </a:pPr>
            <a:endParaRPr lang="en-US"/>
          </a:p>
        </c:txPr>
        <c:crossAx val="93784704"/>
        <c:crosses val="autoZero"/>
        <c:auto val="1"/>
        <c:lblAlgn val="ctr"/>
        <c:lblOffset val="100"/>
        <c:noMultiLvlLbl val="0"/>
      </c:catAx>
      <c:valAx>
        <c:axId val="93784704"/>
        <c:scaling>
          <c:orientation val="minMax"/>
        </c:scaling>
        <c:delete val="0"/>
        <c:axPos val="l"/>
        <c:majorGridlines/>
        <c:numFmt formatCode="0%" sourceLinked="1"/>
        <c:majorTickMark val="none"/>
        <c:minorTickMark val="none"/>
        <c:tickLblPos val="nextTo"/>
        <c:spPr>
          <a:ln w="9525">
            <a:noFill/>
          </a:ln>
        </c:spPr>
        <c:txPr>
          <a:bodyPr/>
          <a:lstStyle/>
          <a:p>
            <a:pPr>
              <a:defRPr sz="1600"/>
            </a:pPr>
            <a:endParaRPr lang="en-US"/>
          </a:p>
        </c:txPr>
        <c:crossAx val="93783168"/>
        <c:crosses val="autoZero"/>
        <c:crossBetween val="between"/>
      </c:valAx>
    </c:plotArea>
    <c:legend>
      <c:legendPos val="b"/>
      <c:layout/>
      <c:overlay val="0"/>
      <c:txPr>
        <a:bodyPr/>
        <a:lstStyle/>
        <a:p>
          <a:pPr>
            <a:defRPr sz="1800"/>
          </a:pPr>
          <a:endParaRPr lang="en-US"/>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'Wellesley College eBook Survey '!$C$348</c:f>
              <c:strCache>
                <c:ptCount val="1"/>
                <c:pt idx="0">
                  <c:v>Student</c:v>
                </c:pt>
              </c:strCache>
            </c:strRef>
          </c:tx>
          <c:invertIfNegative val="0"/>
          <c:cat>
            <c:strRef>
              <c:f>'Wellesley College eBook Survey '!$A$353:$A$356</c:f>
              <c:strCache>
                <c:ptCount val="4"/>
                <c:pt idx="0">
                  <c:v>Tablet</c:v>
                </c:pt>
                <c:pt idx="1">
                  <c:v>Kindle</c:v>
                </c:pt>
                <c:pt idx="2">
                  <c:v>Smart phone </c:v>
                </c:pt>
                <c:pt idx="3">
                  <c:v>No plans to purchase device</c:v>
                </c:pt>
              </c:strCache>
            </c:strRef>
          </c:cat>
          <c:val>
            <c:numRef>
              <c:f>'Wellesley College eBook Survey '!$C$353:$C$356</c:f>
              <c:numCache>
                <c:formatCode>0.00%</c:formatCode>
                <c:ptCount val="4"/>
                <c:pt idx="0">
                  <c:v>0.182</c:v>
                </c:pt>
                <c:pt idx="1">
                  <c:v>0.20100000000000001</c:v>
                </c:pt>
                <c:pt idx="2">
                  <c:v>0.22900000000000001</c:v>
                </c:pt>
                <c:pt idx="3">
                  <c:v>0.45900000000000002</c:v>
                </c:pt>
              </c:numCache>
            </c:numRef>
          </c:val>
        </c:ser>
        <c:ser>
          <c:idx val="0"/>
          <c:order val="1"/>
          <c:tx>
            <c:strRef>
              <c:f>'Wellesley College eBook Survey '!$B$348</c:f>
              <c:strCache>
                <c:ptCount val="1"/>
                <c:pt idx="0">
                  <c:v>Faculty</c:v>
                </c:pt>
              </c:strCache>
            </c:strRef>
          </c:tx>
          <c:invertIfNegative val="0"/>
          <c:cat>
            <c:strRef>
              <c:f>'Wellesley College eBook Survey '!$A$353:$A$356</c:f>
              <c:strCache>
                <c:ptCount val="4"/>
                <c:pt idx="0">
                  <c:v>Tablet</c:v>
                </c:pt>
                <c:pt idx="1">
                  <c:v>Kindle</c:v>
                </c:pt>
                <c:pt idx="2">
                  <c:v>Smart phone </c:v>
                </c:pt>
                <c:pt idx="3">
                  <c:v>No plans to purchase device</c:v>
                </c:pt>
              </c:strCache>
            </c:strRef>
          </c:cat>
          <c:val>
            <c:numRef>
              <c:f>'Wellesley College eBook Survey '!$B$353:$B$356</c:f>
              <c:numCache>
                <c:formatCode>0.00%</c:formatCode>
                <c:ptCount val="4"/>
                <c:pt idx="0">
                  <c:v>0.36499999999999999</c:v>
                </c:pt>
                <c:pt idx="1">
                  <c:v>0.248</c:v>
                </c:pt>
                <c:pt idx="2">
                  <c:v>0.183</c:v>
                </c:pt>
                <c:pt idx="3">
                  <c:v>0.32200000000000001</c:v>
                </c:pt>
              </c:numCache>
            </c:numRef>
          </c:val>
        </c:ser>
        <c:dLbls>
          <c:showLegendKey val="0"/>
          <c:showVal val="0"/>
          <c:showCatName val="0"/>
          <c:showSerName val="0"/>
          <c:showPercent val="0"/>
          <c:showBubbleSize val="0"/>
        </c:dLbls>
        <c:gapWidth val="75"/>
        <c:axId val="93844992"/>
        <c:axId val="93846528"/>
      </c:barChart>
      <c:catAx>
        <c:axId val="93844992"/>
        <c:scaling>
          <c:orientation val="minMax"/>
        </c:scaling>
        <c:delete val="0"/>
        <c:axPos val="b"/>
        <c:majorTickMark val="none"/>
        <c:minorTickMark val="none"/>
        <c:tickLblPos val="nextTo"/>
        <c:txPr>
          <a:bodyPr/>
          <a:lstStyle/>
          <a:p>
            <a:pPr>
              <a:defRPr sz="1600"/>
            </a:pPr>
            <a:endParaRPr lang="en-US"/>
          </a:p>
        </c:txPr>
        <c:crossAx val="93846528"/>
        <c:crosses val="autoZero"/>
        <c:auto val="1"/>
        <c:lblAlgn val="ctr"/>
        <c:lblOffset val="100"/>
        <c:noMultiLvlLbl val="0"/>
      </c:catAx>
      <c:valAx>
        <c:axId val="93846528"/>
        <c:scaling>
          <c:orientation val="minMax"/>
        </c:scaling>
        <c:delete val="0"/>
        <c:axPos val="l"/>
        <c:majorGridlines/>
        <c:numFmt formatCode="0%" sourceLinked="0"/>
        <c:majorTickMark val="none"/>
        <c:minorTickMark val="none"/>
        <c:tickLblPos val="nextTo"/>
        <c:spPr>
          <a:ln w="9525">
            <a:noFill/>
          </a:ln>
        </c:spPr>
        <c:txPr>
          <a:bodyPr/>
          <a:lstStyle/>
          <a:p>
            <a:pPr>
              <a:defRPr sz="1600"/>
            </a:pPr>
            <a:endParaRPr lang="en-US"/>
          </a:p>
        </c:txPr>
        <c:crossAx val="93844992"/>
        <c:crosses val="autoZero"/>
        <c:crossBetween val="between"/>
      </c:valAx>
    </c:plotArea>
    <c:legend>
      <c:legendPos val="b"/>
      <c:layout/>
      <c:overlay val="0"/>
      <c:txPr>
        <a:bodyPr/>
        <a:lstStyle/>
        <a:p>
          <a:pPr>
            <a:defRPr sz="18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'Wellesley College eBook Survey '!$A$104:$A$108</c:f>
              <c:strCache>
                <c:ptCount val="5"/>
                <c:pt idx="0">
                  <c:v>I have only used eBooks from WC Library</c:v>
                </c:pt>
                <c:pt idx="1">
                  <c:v>Public library</c:v>
                </c:pt>
                <c:pt idx="2">
                  <c:v>Etextbooks</c:v>
                </c:pt>
                <c:pt idx="3">
                  <c:v>Purchased my own eBooks</c:v>
                </c:pt>
                <c:pt idx="4">
                  <c:v>Free ebooks (Google Books, Project Gutenberg, Internet Archive, etc.)</c:v>
                </c:pt>
              </c:strCache>
            </c:strRef>
          </c:cat>
          <c:val>
            <c:numRef>
              <c:f>'Wellesley College eBook Survey '!$D$104:$D$108</c:f>
              <c:numCache>
                <c:formatCode>0%</c:formatCode>
                <c:ptCount val="5"/>
                <c:pt idx="0">
                  <c:v>0.15</c:v>
                </c:pt>
                <c:pt idx="1">
                  <c:v>0.17</c:v>
                </c:pt>
                <c:pt idx="2">
                  <c:v>0.22</c:v>
                </c:pt>
                <c:pt idx="3">
                  <c:v>0.39</c:v>
                </c:pt>
                <c:pt idx="4">
                  <c:v>0.7</c:v>
                </c:pt>
              </c:numCache>
            </c:numRef>
          </c:val>
        </c:ser>
        <c:dLbls>
          <c:showLegendKey val="0"/>
          <c:showVal val="0"/>
          <c:showCatName val="0"/>
          <c:showSerName val="0"/>
          <c:showPercent val="0"/>
          <c:showBubbleSize val="0"/>
        </c:dLbls>
        <c:gapWidth val="150"/>
        <c:axId val="84840448"/>
        <c:axId val="84841984"/>
      </c:barChart>
      <c:catAx>
        <c:axId val="84840448"/>
        <c:scaling>
          <c:orientation val="minMax"/>
        </c:scaling>
        <c:delete val="0"/>
        <c:axPos val="l"/>
        <c:majorTickMark val="out"/>
        <c:minorTickMark val="none"/>
        <c:tickLblPos val="nextTo"/>
        <c:txPr>
          <a:bodyPr/>
          <a:lstStyle/>
          <a:p>
            <a:pPr>
              <a:defRPr sz="1800"/>
            </a:pPr>
            <a:endParaRPr lang="en-US"/>
          </a:p>
        </c:txPr>
        <c:crossAx val="84841984"/>
        <c:crosses val="autoZero"/>
        <c:auto val="1"/>
        <c:lblAlgn val="ctr"/>
        <c:lblOffset val="100"/>
        <c:noMultiLvlLbl val="0"/>
      </c:catAx>
      <c:valAx>
        <c:axId val="84841984"/>
        <c:scaling>
          <c:orientation val="minMax"/>
        </c:scaling>
        <c:delete val="0"/>
        <c:axPos val="b"/>
        <c:majorGridlines/>
        <c:numFmt formatCode="0%" sourceLinked="1"/>
        <c:majorTickMark val="out"/>
        <c:minorTickMark val="none"/>
        <c:tickLblPos val="nextTo"/>
        <c:txPr>
          <a:bodyPr/>
          <a:lstStyle/>
          <a:p>
            <a:pPr>
              <a:defRPr sz="1800"/>
            </a:pPr>
            <a:endParaRPr lang="en-US"/>
          </a:p>
        </c:txPr>
        <c:crossAx val="8484044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dLbls>
          <c:showLegendKey val="0"/>
          <c:showVal val="0"/>
          <c:showCatName val="0"/>
          <c:showSerName val="0"/>
          <c:showPercent val="0"/>
          <c:showBubbleSize val="0"/>
        </c:dLbls>
        <c:gapWidth val="150"/>
        <c:axId val="30566656"/>
        <c:axId val="30588928"/>
      </c:barChart>
      <c:catAx>
        <c:axId val="30566656"/>
        <c:scaling>
          <c:orientation val="minMax"/>
        </c:scaling>
        <c:delete val="0"/>
        <c:axPos val="l"/>
        <c:majorTickMark val="out"/>
        <c:minorTickMark val="none"/>
        <c:tickLblPos val="nextTo"/>
        <c:txPr>
          <a:bodyPr/>
          <a:lstStyle/>
          <a:p>
            <a:pPr>
              <a:defRPr sz="1600"/>
            </a:pPr>
            <a:endParaRPr lang="en-US"/>
          </a:p>
        </c:txPr>
        <c:crossAx val="30588928"/>
        <c:crosses val="autoZero"/>
        <c:auto val="1"/>
        <c:lblAlgn val="ctr"/>
        <c:lblOffset val="100"/>
        <c:noMultiLvlLbl val="0"/>
      </c:catAx>
      <c:valAx>
        <c:axId val="30588928"/>
        <c:scaling>
          <c:orientation val="minMax"/>
        </c:scaling>
        <c:delete val="0"/>
        <c:axPos val="b"/>
        <c:majorGridlines/>
        <c:numFmt formatCode="0%" sourceLinked="1"/>
        <c:majorTickMark val="out"/>
        <c:minorTickMark val="none"/>
        <c:tickLblPos val="nextTo"/>
        <c:txPr>
          <a:bodyPr/>
          <a:lstStyle/>
          <a:p>
            <a:pPr>
              <a:defRPr sz="1400"/>
            </a:pPr>
            <a:endParaRPr lang="en-US"/>
          </a:p>
        </c:txPr>
        <c:crossAx val="3056665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699686582541872"/>
          <c:y val="2.9510395707578806E-2"/>
          <c:w val="0.54514053479397961"/>
          <c:h val="0.78998146358465759"/>
        </c:manualLayout>
      </c:layout>
      <c:barChart>
        <c:barDir val="bar"/>
        <c:grouping val="stacked"/>
        <c:varyColors val="0"/>
        <c:ser>
          <c:idx val="1"/>
          <c:order val="0"/>
          <c:tx>
            <c:strRef>
              <c:f>'Wellesley College eBook Survey '!$J$7</c:f>
              <c:strCache>
                <c:ptCount val="1"/>
                <c:pt idx="0">
                  <c:v>Very imp</c:v>
                </c:pt>
              </c:strCache>
            </c:strRef>
          </c:tx>
          <c:spPr>
            <a:solidFill>
              <a:schemeClr val="tx2"/>
            </a:solidFill>
            <a:ln>
              <a:solidFill>
                <a:schemeClr val="tx2"/>
              </a:solidFill>
            </a:ln>
          </c:spPr>
          <c:invertIfNegative val="0"/>
          <c:cat>
            <c:strRef>
              <c:f>'Wellesley College eBook Survey '!$H$8:$H$18</c:f>
              <c:strCache>
                <c:ptCount val="11"/>
                <c:pt idx="0">
                  <c:v>Text to speech</c:v>
                </c:pt>
                <c:pt idx="1">
                  <c:v>Text mining</c:v>
                </c:pt>
                <c:pt idx="2">
                  <c:v>Linking to outside sources</c:v>
                </c:pt>
                <c:pt idx="3">
                  <c:v>Shared class discussion</c:v>
                </c:pt>
                <c:pt idx="4">
                  <c:v>Unlimited copying</c:v>
                </c:pt>
                <c:pt idx="5">
                  <c:v>Stable links to sections </c:v>
                </c:pt>
                <c:pt idx="6">
                  <c:v>Exportable notes</c:v>
                </c:pt>
                <c:pt idx="7">
                  <c:v>Unlimited printing</c:v>
                </c:pt>
                <c:pt idx="8">
                  <c:v>Download to a device </c:v>
                </c:pt>
                <c:pt idx="9">
                  <c:v>Read offline</c:v>
                </c:pt>
                <c:pt idx="10">
                  <c:v>Search within the text</c:v>
                </c:pt>
              </c:strCache>
            </c:strRef>
          </c:cat>
          <c:val>
            <c:numRef>
              <c:f>'Wellesley College eBook Survey '!$J$8:$J$18</c:f>
              <c:numCache>
                <c:formatCode>0.0%</c:formatCode>
                <c:ptCount val="11"/>
                <c:pt idx="0">
                  <c:v>5.8999999999999997E-2</c:v>
                </c:pt>
                <c:pt idx="1">
                  <c:v>0.107</c:v>
                </c:pt>
                <c:pt idx="2">
                  <c:v>0.106</c:v>
                </c:pt>
                <c:pt idx="3">
                  <c:v>0.154</c:v>
                </c:pt>
                <c:pt idx="4">
                  <c:v>0.24</c:v>
                </c:pt>
                <c:pt idx="5">
                  <c:v>0.19900000000000001</c:v>
                </c:pt>
                <c:pt idx="6">
                  <c:v>0.25900000000000001</c:v>
                </c:pt>
                <c:pt idx="7">
                  <c:v>0.34300000000000003</c:v>
                </c:pt>
                <c:pt idx="8">
                  <c:v>0.46600000000000003</c:v>
                </c:pt>
                <c:pt idx="9">
                  <c:v>0.60899999999999999</c:v>
                </c:pt>
                <c:pt idx="10">
                  <c:v>0.68899999999999995</c:v>
                </c:pt>
              </c:numCache>
            </c:numRef>
          </c:val>
        </c:ser>
        <c:ser>
          <c:idx val="0"/>
          <c:order val="1"/>
          <c:tx>
            <c:strRef>
              <c:f>'Wellesley College eBook Survey '!$I$7</c:f>
              <c:strCache>
                <c:ptCount val="1"/>
                <c:pt idx="0">
                  <c:v>Important </c:v>
                </c:pt>
              </c:strCache>
            </c:strRef>
          </c:tx>
          <c:spPr>
            <a:solidFill>
              <a:schemeClr val="accent1"/>
            </a:solidFill>
            <a:ln>
              <a:solidFill>
                <a:schemeClr val="accent1"/>
              </a:solidFill>
            </a:ln>
          </c:spPr>
          <c:invertIfNegative val="0"/>
          <c:cat>
            <c:strRef>
              <c:f>'Wellesley College eBook Survey '!$H$8:$H$18</c:f>
              <c:strCache>
                <c:ptCount val="11"/>
                <c:pt idx="0">
                  <c:v>Text to speech</c:v>
                </c:pt>
                <c:pt idx="1">
                  <c:v>Text mining</c:v>
                </c:pt>
                <c:pt idx="2">
                  <c:v>Linking to outside sources</c:v>
                </c:pt>
                <c:pt idx="3">
                  <c:v>Shared class discussion</c:v>
                </c:pt>
                <c:pt idx="4">
                  <c:v>Unlimited copying</c:v>
                </c:pt>
                <c:pt idx="5">
                  <c:v>Stable links to sections </c:v>
                </c:pt>
                <c:pt idx="6">
                  <c:v>Exportable notes</c:v>
                </c:pt>
                <c:pt idx="7">
                  <c:v>Unlimited printing</c:v>
                </c:pt>
                <c:pt idx="8">
                  <c:v>Download to a device </c:v>
                </c:pt>
                <c:pt idx="9">
                  <c:v>Read offline</c:v>
                </c:pt>
                <c:pt idx="10">
                  <c:v>Search within the text</c:v>
                </c:pt>
              </c:strCache>
            </c:strRef>
          </c:cat>
          <c:val>
            <c:numRef>
              <c:f>'Wellesley College eBook Survey '!$I$8:$I$18</c:f>
              <c:numCache>
                <c:formatCode>0.0%</c:formatCode>
                <c:ptCount val="11"/>
                <c:pt idx="0">
                  <c:v>6.2E-2</c:v>
                </c:pt>
                <c:pt idx="1">
                  <c:v>0.154</c:v>
                </c:pt>
                <c:pt idx="2">
                  <c:v>0.20399999999999999</c:v>
                </c:pt>
                <c:pt idx="3">
                  <c:v>0.19700000000000001</c:v>
                </c:pt>
                <c:pt idx="4">
                  <c:v>0.214</c:v>
                </c:pt>
                <c:pt idx="5">
                  <c:v>0.26</c:v>
                </c:pt>
                <c:pt idx="6">
                  <c:v>0.23400000000000001</c:v>
                </c:pt>
                <c:pt idx="7">
                  <c:v>0.23300000000000001</c:v>
                </c:pt>
                <c:pt idx="8">
                  <c:v>0.23499999999999999</c:v>
                </c:pt>
                <c:pt idx="9">
                  <c:v>0.23899999999999999</c:v>
                </c:pt>
                <c:pt idx="10">
                  <c:v>0.214</c:v>
                </c:pt>
              </c:numCache>
            </c:numRef>
          </c:val>
        </c:ser>
        <c:dLbls>
          <c:showLegendKey val="0"/>
          <c:showVal val="0"/>
          <c:showCatName val="0"/>
          <c:showSerName val="0"/>
          <c:showPercent val="0"/>
          <c:showBubbleSize val="0"/>
        </c:dLbls>
        <c:gapWidth val="75"/>
        <c:overlap val="100"/>
        <c:axId val="30990336"/>
        <c:axId val="30991872"/>
      </c:barChart>
      <c:catAx>
        <c:axId val="30990336"/>
        <c:scaling>
          <c:orientation val="minMax"/>
        </c:scaling>
        <c:delete val="0"/>
        <c:axPos val="l"/>
        <c:majorTickMark val="none"/>
        <c:minorTickMark val="none"/>
        <c:tickLblPos val="nextTo"/>
        <c:txPr>
          <a:bodyPr/>
          <a:lstStyle/>
          <a:p>
            <a:pPr>
              <a:defRPr sz="1800">
                <a:solidFill>
                  <a:schemeClr val="tx2"/>
                </a:solidFill>
              </a:defRPr>
            </a:pPr>
            <a:endParaRPr lang="en-US"/>
          </a:p>
        </c:txPr>
        <c:crossAx val="30991872"/>
        <c:crosses val="autoZero"/>
        <c:auto val="1"/>
        <c:lblAlgn val="ctr"/>
        <c:lblOffset val="100"/>
        <c:noMultiLvlLbl val="0"/>
      </c:catAx>
      <c:valAx>
        <c:axId val="30991872"/>
        <c:scaling>
          <c:orientation val="minMax"/>
        </c:scaling>
        <c:delete val="0"/>
        <c:axPos val="b"/>
        <c:majorGridlines/>
        <c:numFmt formatCode="0%" sourceLinked="0"/>
        <c:majorTickMark val="none"/>
        <c:minorTickMark val="none"/>
        <c:tickLblPos val="nextTo"/>
        <c:spPr>
          <a:ln w="9525">
            <a:noFill/>
          </a:ln>
        </c:spPr>
        <c:txPr>
          <a:bodyPr/>
          <a:lstStyle/>
          <a:p>
            <a:pPr>
              <a:defRPr sz="1600"/>
            </a:pPr>
            <a:endParaRPr lang="en-US"/>
          </a:p>
        </c:txPr>
        <c:crossAx val="30990336"/>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615999087070634E-2"/>
          <c:y val="3.7654855643044619E-2"/>
          <c:w val="0.77355791395640761"/>
          <c:h val="0.67593100862392208"/>
        </c:manualLayout>
      </c:layout>
      <c:barChart>
        <c:barDir val="col"/>
        <c:grouping val="clustered"/>
        <c:varyColors val="0"/>
        <c:ser>
          <c:idx val="0"/>
          <c:order val="0"/>
          <c:tx>
            <c:strRef>
              <c:f>'Wellesley College eBook Survey '!$I$31</c:f>
              <c:strCache>
                <c:ptCount val="1"/>
                <c:pt idx="0">
                  <c:v>Faculty</c:v>
                </c:pt>
              </c:strCache>
            </c:strRef>
          </c:tx>
          <c:invertIfNegative val="0"/>
          <c:cat>
            <c:strRef>
              <c:f>'Wellesley College eBook Survey '!$G$32:$G$35</c:f>
              <c:strCache>
                <c:ptCount val="4"/>
                <c:pt idx="0">
                  <c:v>I prefer eBooks</c:v>
                </c:pt>
                <c:pt idx="1">
                  <c:v>eBooks can be an acceptable option</c:v>
                </c:pt>
                <c:pt idx="2">
                  <c:v>I use eBooks, but I prefer print books</c:v>
                </c:pt>
                <c:pt idx="3">
                  <c:v>I do not want to use eBooks, but sometimes there is no choice</c:v>
                </c:pt>
              </c:strCache>
            </c:strRef>
          </c:cat>
          <c:val>
            <c:numRef>
              <c:f>'Wellesley College eBook Survey '!$I$32:$I$35</c:f>
              <c:numCache>
                <c:formatCode>0.00%</c:formatCode>
                <c:ptCount val="4"/>
                <c:pt idx="0">
                  <c:v>0.10465116279069768</c:v>
                </c:pt>
                <c:pt idx="1">
                  <c:v>0.44767441860465118</c:v>
                </c:pt>
                <c:pt idx="2">
                  <c:v>0.27325581395348836</c:v>
                </c:pt>
                <c:pt idx="3">
                  <c:v>9.8837209302325577E-2</c:v>
                </c:pt>
              </c:numCache>
            </c:numRef>
          </c:val>
        </c:ser>
        <c:ser>
          <c:idx val="1"/>
          <c:order val="1"/>
          <c:tx>
            <c:strRef>
              <c:f>'Wellesley College eBook Survey '!$J$31</c:f>
              <c:strCache>
                <c:ptCount val="1"/>
                <c:pt idx="0">
                  <c:v>Student</c:v>
                </c:pt>
              </c:strCache>
            </c:strRef>
          </c:tx>
          <c:invertIfNegative val="0"/>
          <c:cat>
            <c:strRef>
              <c:f>'Wellesley College eBook Survey '!$G$32:$G$35</c:f>
              <c:strCache>
                <c:ptCount val="4"/>
                <c:pt idx="0">
                  <c:v>I prefer eBooks</c:v>
                </c:pt>
                <c:pt idx="1">
                  <c:v>eBooks can be an acceptable option</c:v>
                </c:pt>
                <c:pt idx="2">
                  <c:v>I use eBooks, but I prefer print books</c:v>
                </c:pt>
                <c:pt idx="3">
                  <c:v>I do not want to use eBooks, but sometimes there is no choice</c:v>
                </c:pt>
              </c:strCache>
            </c:strRef>
          </c:cat>
          <c:val>
            <c:numRef>
              <c:f>'Wellesley College eBook Survey '!$J$32:$J$35</c:f>
              <c:numCache>
                <c:formatCode>0.00%</c:formatCode>
                <c:ptCount val="4"/>
                <c:pt idx="0">
                  <c:v>0.1209349593495935</c:v>
                </c:pt>
                <c:pt idx="1">
                  <c:v>0.32723577235772355</c:v>
                </c:pt>
                <c:pt idx="2">
                  <c:v>0.40752032520325204</c:v>
                </c:pt>
                <c:pt idx="3">
                  <c:v>8.943089430894309E-2</c:v>
                </c:pt>
              </c:numCache>
            </c:numRef>
          </c:val>
        </c:ser>
        <c:dLbls>
          <c:showLegendKey val="0"/>
          <c:showVal val="0"/>
          <c:showCatName val="0"/>
          <c:showSerName val="0"/>
          <c:showPercent val="0"/>
          <c:showBubbleSize val="0"/>
        </c:dLbls>
        <c:gapWidth val="96"/>
        <c:axId val="84852096"/>
        <c:axId val="84866176"/>
      </c:barChart>
      <c:catAx>
        <c:axId val="84852096"/>
        <c:scaling>
          <c:orientation val="minMax"/>
        </c:scaling>
        <c:delete val="0"/>
        <c:axPos val="b"/>
        <c:majorTickMark val="none"/>
        <c:minorTickMark val="none"/>
        <c:tickLblPos val="nextTo"/>
        <c:spPr>
          <a:ln>
            <a:solidFill>
              <a:schemeClr val="bg1"/>
            </a:solidFill>
          </a:ln>
          <a:effectLst>
            <a:outerShdw blurRad="50800" dist="38100" dir="2700000" algn="tl" rotWithShape="0">
              <a:prstClr val="black">
                <a:alpha val="40000"/>
              </a:prstClr>
            </a:outerShdw>
          </a:effectLst>
        </c:spPr>
        <c:txPr>
          <a:bodyPr/>
          <a:lstStyle/>
          <a:p>
            <a:pPr>
              <a:defRPr sz="1800"/>
            </a:pPr>
            <a:endParaRPr lang="en-US"/>
          </a:p>
        </c:txPr>
        <c:crossAx val="84866176"/>
        <c:crosses val="autoZero"/>
        <c:auto val="0"/>
        <c:lblAlgn val="ctr"/>
        <c:lblOffset val="100"/>
        <c:tickLblSkip val="1"/>
        <c:noMultiLvlLbl val="0"/>
      </c:catAx>
      <c:valAx>
        <c:axId val="84866176"/>
        <c:scaling>
          <c:orientation val="minMax"/>
        </c:scaling>
        <c:delete val="0"/>
        <c:axPos val="l"/>
        <c:majorGridlines/>
        <c:numFmt formatCode="0%" sourceLinked="0"/>
        <c:majorTickMark val="none"/>
        <c:minorTickMark val="none"/>
        <c:tickLblPos val="nextTo"/>
        <c:txPr>
          <a:bodyPr/>
          <a:lstStyle/>
          <a:p>
            <a:pPr>
              <a:defRPr sz="1800"/>
            </a:pPr>
            <a:endParaRPr lang="en-US"/>
          </a:p>
        </c:txPr>
        <c:crossAx val="84852096"/>
        <c:crosses val="autoZero"/>
        <c:crossBetween val="between"/>
      </c:valAx>
    </c:plotArea>
    <c:legend>
      <c:legendPos val="b"/>
      <c:layout>
        <c:manualLayout>
          <c:xMode val="edge"/>
          <c:yMode val="edge"/>
          <c:x val="0.251032751340865"/>
          <c:y val="0.80227577802774652"/>
          <c:w val="0.47444087581157618"/>
          <c:h val="7.5655972107964112E-2"/>
        </c:manualLayout>
      </c:layout>
      <c:overlay val="0"/>
      <c:txPr>
        <a:bodyPr/>
        <a:lstStyle/>
        <a:p>
          <a:pPr>
            <a:defRPr sz="18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795159454625696E-2"/>
          <c:y val="3.4921874999999998E-2"/>
          <c:w val="0.62907404826609059"/>
          <c:h val="0.83943549048556421"/>
        </c:manualLayout>
      </c:layout>
      <c:barChart>
        <c:barDir val="col"/>
        <c:grouping val="percentStacked"/>
        <c:varyColors val="0"/>
        <c:ser>
          <c:idx val="0"/>
          <c:order val="0"/>
          <c:tx>
            <c:v>I prefer ebooks</c:v>
          </c:tx>
          <c:spPr>
            <a:solidFill>
              <a:schemeClr val="tx2"/>
            </a:solidFill>
            <a:ln>
              <a:solidFill>
                <a:schemeClr val="tx2"/>
              </a:solidFill>
            </a:ln>
          </c:spPr>
          <c:invertIfNegative val="0"/>
          <c:cat>
            <c:strRef>
              <c:f>'Wellesley College eBook Survey '!$F$10:$H$10</c:f>
              <c:strCache>
                <c:ptCount val="3"/>
                <c:pt idx="0">
                  <c:v>Arts/Humanities</c:v>
                </c:pt>
                <c:pt idx="1">
                  <c:v>Social Sciences</c:v>
                </c:pt>
                <c:pt idx="2">
                  <c:v>Science</c:v>
                </c:pt>
              </c:strCache>
            </c:strRef>
          </c:cat>
          <c:val>
            <c:numRef>
              <c:f>'Wellesley College eBook Survey '!$F$12:$H$12</c:f>
              <c:numCache>
                <c:formatCode>General</c:formatCode>
                <c:ptCount val="3"/>
                <c:pt idx="0">
                  <c:v>33</c:v>
                </c:pt>
                <c:pt idx="1">
                  <c:v>47</c:v>
                </c:pt>
                <c:pt idx="2">
                  <c:v>39</c:v>
                </c:pt>
              </c:numCache>
            </c:numRef>
          </c:val>
        </c:ser>
        <c:ser>
          <c:idx val="1"/>
          <c:order val="1"/>
          <c:tx>
            <c:v>Ebooks are acceptable</c:v>
          </c:tx>
          <c:spPr>
            <a:solidFill>
              <a:schemeClr val="accent1"/>
            </a:solidFill>
            <a:ln>
              <a:solidFill>
                <a:schemeClr val="accent1"/>
              </a:solidFill>
            </a:ln>
          </c:spPr>
          <c:invertIfNegative val="0"/>
          <c:cat>
            <c:strRef>
              <c:f>'Wellesley College eBook Survey '!$F$10:$H$10</c:f>
              <c:strCache>
                <c:ptCount val="3"/>
                <c:pt idx="0">
                  <c:v>Arts/Humanities</c:v>
                </c:pt>
                <c:pt idx="1">
                  <c:v>Social Sciences</c:v>
                </c:pt>
                <c:pt idx="2">
                  <c:v>Science</c:v>
                </c:pt>
              </c:strCache>
            </c:strRef>
          </c:cat>
          <c:val>
            <c:numRef>
              <c:f>'Wellesley College eBook Survey '!$F$14:$H$14</c:f>
              <c:numCache>
                <c:formatCode>General</c:formatCode>
                <c:ptCount val="3"/>
                <c:pt idx="0">
                  <c:v>104</c:v>
                </c:pt>
                <c:pt idx="1">
                  <c:v>140</c:v>
                </c:pt>
                <c:pt idx="2">
                  <c:v>111</c:v>
                </c:pt>
              </c:numCache>
            </c:numRef>
          </c:val>
        </c:ser>
        <c:ser>
          <c:idx val="2"/>
          <c:order val="2"/>
          <c:tx>
            <c:v>I use ebooks but I prefer print</c:v>
          </c:tx>
          <c:spPr>
            <a:solidFill>
              <a:schemeClr val="accent2"/>
            </a:solidFill>
            <a:ln>
              <a:solidFill>
                <a:schemeClr val="accent2"/>
              </a:solidFill>
            </a:ln>
          </c:spPr>
          <c:invertIfNegative val="0"/>
          <c:cat>
            <c:strRef>
              <c:f>'Wellesley College eBook Survey '!$F$10:$H$10</c:f>
              <c:strCache>
                <c:ptCount val="3"/>
                <c:pt idx="0">
                  <c:v>Arts/Humanities</c:v>
                </c:pt>
                <c:pt idx="1">
                  <c:v>Social Sciences</c:v>
                </c:pt>
                <c:pt idx="2">
                  <c:v>Science</c:v>
                </c:pt>
              </c:strCache>
            </c:strRef>
          </c:cat>
          <c:val>
            <c:numRef>
              <c:f>'Wellesley College eBook Survey '!$F$18:$H$18</c:f>
              <c:numCache>
                <c:formatCode>General</c:formatCode>
                <c:ptCount val="3"/>
                <c:pt idx="0">
                  <c:v>135</c:v>
                </c:pt>
                <c:pt idx="1">
                  <c:v>146</c:v>
                </c:pt>
                <c:pt idx="2">
                  <c:v>99</c:v>
                </c:pt>
              </c:numCache>
            </c:numRef>
          </c:val>
        </c:ser>
        <c:ser>
          <c:idx val="3"/>
          <c:order val="3"/>
          <c:tx>
            <c:v>Do not want to use ebooks, but sometimes there is no other choice.</c:v>
          </c:tx>
          <c:spPr>
            <a:solidFill>
              <a:schemeClr val="accent2">
                <a:lumMod val="75000"/>
              </a:schemeClr>
            </a:solidFill>
            <a:ln>
              <a:solidFill>
                <a:schemeClr val="accent2">
                  <a:lumMod val="75000"/>
                </a:schemeClr>
              </a:solidFill>
            </a:ln>
          </c:spPr>
          <c:invertIfNegative val="0"/>
          <c:cat>
            <c:strRef>
              <c:f>'Wellesley College eBook Survey '!$F$10:$H$10</c:f>
              <c:strCache>
                <c:ptCount val="3"/>
                <c:pt idx="0">
                  <c:v>Arts/Humanities</c:v>
                </c:pt>
                <c:pt idx="1">
                  <c:v>Social Sciences</c:v>
                </c:pt>
                <c:pt idx="2">
                  <c:v>Science</c:v>
                </c:pt>
              </c:strCache>
            </c:strRef>
          </c:cat>
          <c:val>
            <c:numRef>
              <c:f>'Wellesley College eBook Survey '!$F$20:$H$20</c:f>
              <c:numCache>
                <c:formatCode>General</c:formatCode>
                <c:ptCount val="3"/>
                <c:pt idx="0">
                  <c:v>33</c:v>
                </c:pt>
                <c:pt idx="1">
                  <c:v>35</c:v>
                </c:pt>
                <c:pt idx="2">
                  <c:v>22</c:v>
                </c:pt>
              </c:numCache>
            </c:numRef>
          </c:val>
        </c:ser>
        <c:dLbls>
          <c:showLegendKey val="0"/>
          <c:showVal val="0"/>
          <c:showCatName val="0"/>
          <c:showSerName val="0"/>
          <c:showPercent val="0"/>
          <c:showBubbleSize val="0"/>
        </c:dLbls>
        <c:gapWidth val="55"/>
        <c:overlap val="100"/>
        <c:axId val="84518400"/>
        <c:axId val="84519936"/>
      </c:barChart>
      <c:catAx>
        <c:axId val="84518400"/>
        <c:scaling>
          <c:orientation val="minMax"/>
        </c:scaling>
        <c:delete val="0"/>
        <c:axPos val="b"/>
        <c:majorTickMark val="none"/>
        <c:minorTickMark val="none"/>
        <c:tickLblPos val="nextTo"/>
        <c:txPr>
          <a:bodyPr rot="0" anchor="t" anchorCtr="0"/>
          <a:lstStyle/>
          <a:p>
            <a:pPr>
              <a:defRPr sz="1800" b="0"/>
            </a:pPr>
            <a:endParaRPr lang="en-US"/>
          </a:p>
        </c:txPr>
        <c:crossAx val="84519936"/>
        <c:crosses val="autoZero"/>
        <c:auto val="1"/>
        <c:lblAlgn val="ctr"/>
        <c:lblOffset val="100"/>
        <c:noMultiLvlLbl val="0"/>
      </c:catAx>
      <c:valAx>
        <c:axId val="84519936"/>
        <c:scaling>
          <c:orientation val="minMax"/>
        </c:scaling>
        <c:delete val="0"/>
        <c:axPos val="l"/>
        <c:majorGridlines/>
        <c:numFmt formatCode="0%" sourceLinked="1"/>
        <c:majorTickMark val="none"/>
        <c:minorTickMark val="none"/>
        <c:tickLblPos val="nextTo"/>
        <c:txPr>
          <a:bodyPr/>
          <a:lstStyle/>
          <a:p>
            <a:pPr>
              <a:defRPr sz="1400"/>
            </a:pPr>
            <a:endParaRPr lang="en-US"/>
          </a:p>
        </c:txPr>
        <c:crossAx val="84518400"/>
        <c:crosses val="autoZero"/>
        <c:crossBetween val="between"/>
      </c:valAx>
    </c:plotArea>
    <c:legend>
      <c:legendPos val="r"/>
      <c:layout>
        <c:manualLayout>
          <c:xMode val="edge"/>
          <c:yMode val="edge"/>
          <c:x val="0.71539428146702899"/>
          <c:y val="0"/>
          <c:w val="0.27428123475715976"/>
          <c:h val="0.95430118110236217"/>
        </c:manualLayout>
      </c:layout>
      <c:overlay val="0"/>
      <c:txPr>
        <a:bodyPr/>
        <a:lstStyle/>
        <a:p>
          <a:pPr>
            <a:defRPr sz="1800"/>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a:t>
            </a:r>
            <a:endParaRPr lang="en-US" sz="2800" dirty="0"/>
          </a:p>
        </c:rich>
      </c:tx>
      <c:layout/>
      <c:overlay val="0"/>
    </c:title>
    <c:autoTitleDeleted val="0"/>
    <c:plotArea>
      <c:layout>
        <c:manualLayout>
          <c:layoutTarget val="inner"/>
          <c:xMode val="edge"/>
          <c:yMode val="edge"/>
          <c:x val="9.3457943925233641E-2"/>
          <c:y val="0.12073333333333333"/>
          <c:w val="0.88940809968847356"/>
          <c:h val="0.6117207349081365"/>
        </c:manualLayout>
      </c:layout>
      <c:barChart>
        <c:barDir val="col"/>
        <c:grouping val="clustered"/>
        <c:varyColors val="0"/>
        <c:ser>
          <c:idx val="0"/>
          <c:order val="0"/>
          <c:tx>
            <c:strRef>
              <c:f>'cleaned up for graphing'!$B$35</c:f>
              <c:strCache>
                <c:ptCount val="1"/>
                <c:pt idx="0">
                  <c:v>Lovers</c:v>
                </c:pt>
              </c:strCache>
            </c:strRef>
          </c:tx>
          <c:invertIfNegative val="0"/>
          <c:cat>
            <c:strRef>
              <c:f>'cleaned up for graphing'!$A$36:$A$39</c:f>
              <c:strCache>
                <c:ptCount val="4"/>
                <c:pt idx="0">
                  <c:v>Skim/search for relevant information</c:v>
                </c:pt>
                <c:pt idx="1">
                  <c:v>Read a small number of consecutive pages</c:v>
                </c:pt>
                <c:pt idx="2">
                  <c:v>Read at least a chapter</c:v>
                </c:pt>
                <c:pt idx="3">
                  <c:v>Read an entire book</c:v>
                </c:pt>
              </c:strCache>
            </c:strRef>
          </c:cat>
          <c:val>
            <c:numRef>
              <c:f>'cleaned up for graphing'!$B$36:$B$39</c:f>
              <c:numCache>
                <c:formatCode>0.00</c:formatCode>
                <c:ptCount val="4"/>
                <c:pt idx="0">
                  <c:v>4.28</c:v>
                </c:pt>
                <c:pt idx="1">
                  <c:v>4.34</c:v>
                </c:pt>
                <c:pt idx="2">
                  <c:v>4.47</c:v>
                </c:pt>
                <c:pt idx="3">
                  <c:v>3.48</c:v>
                </c:pt>
              </c:numCache>
            </c:numRef>
          </c:val>
        </c:ser>
        <c:ser>
          <c:idx val="1"/>
          <c:order val="1"/>
          <c:tx>
            <c:strRef>
              <c:f>'cleaned up for graphing'!$C$35</c:f>
              <c:strCache>
                <c:ptCount val="1"/>
                <c:pt idx="0">
                  <c:v>Positive</c:v>
                </c:pt>
              </c:strCache>
            </c:strRef>
          </c:tx>
          <c:invertIfNegative val="0"/>
          <c:cat>
            <c:strRef>
              <c:f>'cleaned up for graphing'!$A$36:$A$39</c:f>
              <c:strCache>
                <c:ptCount val="4"/>
                <c:pt idx="0">
                  <c:v>Skim/search for relevant information</c:v>
                </c:pt>
                <c:pt idx="1">
                  <c:v>Read a small number of consecutive pages</c:v>
                </c:pt>
                <c:pt idx="2">
                  <c:v>Read at least a chapter</c:v>
                </c:pt>
                <c:pt idx="3">
                  <c:v>Read an entire book</c:v>
                </c:pt>
              </c:strCache>
            </c:strRef>
          </c:cat>
          <c:val>
            <c:numRef>
              <c:f>'cleaned up for graphing'!$C$36:$C$39</c:f>
              <c:numCache>
                <c:formatCode>0.00</c:formatCode>
                <c:ptCount val="4"/>
                <c:pt idx="0">
                  <c:v>3.77</c:v>
                </c:pt>
                <c:pt idx="1">
                  <c:v>3.91</c:v>
                </c:pt>
                <c:pt idx="2">
                  <c:v>4.17</c:v>
                </c:pt>
                <c:pt idx="3">
                  <c:v>3.2</c:v>
                </c:pt>
              </c:numCache>
            </c:numRef>
          </c:val>
        </c:ser>
        <c:ser>
          <c:idx val="2"/>
          <c:order val="2"/>
          <c:tx>
            <c:strRef>
              <c:f>'cleaned up for graphing'!$D$35</c:f>
              <c:strCache>
                <c:ptCount val="1"/>
                <c:pt idx="0">
                  <c:v>Negative</c:v>
                </c:pt>
              </c:strCache>
            </c:strRef>
          </c:tx>
          <c:spPr>
            <a:solidFill>
              <a:schemeClr val="bg2">
                <a:lumMod val="75000"/>
              </a:schemeClr>
            </a:solidFill>
          </c:spPr>
          <c:invertIfNegative val="0"/>
          <c:cat>
            <c:strRef>
              <c:f>'cleaned up for graphing'!$A$36:$A$39</c:f>
              <c:strCache>
                <c:ptCount val="4"/>
                <c:pt idx="0">
                  <c:v>Skim/search for relevant information</c:v>
                </c:pt>
                <c:pt idx="1">
                  <c:v>Read a small number of consecutive pages</c:v>
                </c:pt>
                <c:pt idx="2">
                  <c:v>Read at least a chapter</c:v>
                </c:pt>
                <c:pt idx="3">
                  <c:v>Read an entire book</c:v>
                </c:pt>
              </c:strCache>
            </c:strRef>
          </c:cat>
          <c:val>
            <c:numRef>
              <c:f>'cleaned up for graphing'!$D$36:$D$39</c:f>
              <c:numCache>
                <c:formatCode>0.00</c:formatCode>
                <c:ptCount val="4"/>
                <c:pt idx="0">
                  <c:v>4.07</c:v>
                </c:pt>
                <c:pt idx="1">
                  <c:v>4.1500000000000004</c:v>
                </c:pt>
                <c:pt idx="2">
                  <c:v>3.82</c:v>
                </c:pt>
                <c:pt idx="3">
                  <c:v>2.41</c:v>
                </c:pt>
              </c:numCache>
            </c:numRef>
          </c:val>
        </c:ser>
        <c:ser>
          <c:idx val="3"/>
          <c:order val="3"/>
          <c:tx>
            <c:strRef>
              <c:f>'cleaned up for graphing'!$E$35</c:f>
              <c:strCache>
                <c:ptCount val="1"/>
                <c:pt idx="0">
                  <c:v>Haters</c:v>
                </c:pt>
              </c:strCache>
            </c:strRef>
          </c:tx>
          <c:spPr>
            <a:solidFill>
              <a:schemeClr val="tx2"/>
            </a:solidFill>
          </c:spPr>
          <c:invertIfNegative val="0"/>
          <c:cat>
            <c:strRef>
              <c:f>'cleaned up for graphing'!$A$36:$A$39</c:f>
              <c:strCache>
                <c:ptCount val="4"/>
                <c:pt idx="0">
                  <c:v>Skim/search for relevant information</c:v>
                </c:pt>
                <c:pt idx="1">
                  <c:v>Read a small number of consecutive pages</c:v>
                </c:pt>
                <c:pt idx="2">
                  <c:v>Read at least a chapter</c:v>
                </c:pt>
                <c:pt idx="3">
                  <c:v>Read an entire book</c:v>
                </c:pt>
              </c:strCache>
            </c:strRef>
          </c:cat>
          <c:val>
            <c:numRef>
              <c:f>'cleaned up for graphing'!$E$36:$E$39</c:f>
              <c:numCache>
                <c:formatCode>0.00</c:formatCode>
                <c:ptCount val="4"/>
                <c:pt idx="0">
                  <c:v>3.98</c:v>
                </c:pt>
                <c:pt idx="1">
                  <c:v>4.1399999999999997</c:v>
                </c:pt>
                <c:pt idx="2">
                  <c:v>3.69</c:v>
                </c:pt>
                <c:pt idx="3">
                  <c:v>1.73</c:v>
                </c:pt>
              </c:numCache>
            </c:numRef>
          </c:val>
        </c:ser>
        <c:dLbls>
          <c:showLegendKey val="0"/>
          <c:showVal val="0"/>
          <c:showCatName val="0"/>
          <c:showSerName val="0"/>
          <c:showPercent val="0"/>
          <c:showBubbleSize val="0"/>
        </c:dLbls>
        <c:gapWidth val="151"/>
        <c:overlap val="5"/>
        <c:axId val="93621632"/>
        <c:axId val="93627520"/>
      </c:barChart>
      <c:catAx>
        <c:axId val="93621632"/>
        <c:scaling>
          <c:orientation val="minMax"/>
        </c:scaling>
        <c:delete val="0"/>
        <c:axPos val="b"/>
        <c:majorTickMark val="none"/>
        <c:minorTickMark val="none"/>
        <c:tickLblPos val="nextTo"/>
        <c:txPr>
          <a:bodyPr/>
          <a:lstStyle/>
          <a:p>
            <a:pPr>
              <a:defRPr sz="1600"/>
            </a:pPr>
            <a:endParaRPr lang="en-US"/>
          </a:p>
        </c:txPr>
        <c:crossAx val="93627520"/>
        <c:crosses val="autoZero"/>
        <c:auto val="1"/>
        <c:lblAlgn val="ctr"/>
        <c:lblOffset val="100"/>
        <c:noMultiLvlLbl val="0"/>
      </c:catAx>
      <c:valAx>
        <c:axId val="93627520"/>
        <c:scaling>
          <c:orientation val="minMax"/>
          <c:min val="1"/>
        </c:scaling>
        <c:delete val="1"/>
        <c:axPos val="l"/>
        <c:majorGridlines/>
        <c:numFmt formatCode="0.00" sourceLinked="1"/>
        <c:majorTickMark val="none"/>
        <c:minorTickMark val="none"/>
        <c:tickLblPos val="nextTo"/>
        <c:crossAx val="93621632"/>
        <c:crosses val="autoZero"/>
        <c:crossBetween val="between"/>
        <c:majorUnit val="1"/>
      </c:valAx>
    </c:plotArea>
    <c:legend>
      <c:legendPos val="b"/>
      <c:layout/>
      <c:overlay val="0"/>
      <c:txPr>
        <a:bodyPr/>
        <a:lstStyle/>
        <a:p>
          <a:pPr>
            <a:defRPr sz="1800"/>
          </a:pPr>
          <a:endParaRPr lang="en-US"/>
        </a:p>
      </c:txPr>
    </c:legend>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a:t>
            </a:r>
          </a:p>
        </c:rich>
      </c:tx>
      <c:layout/>
      <c:overlay val="0"/>
    </c:title>
    <c:autoTitleDeleted val="0"/>
    <c:plotArea>
      <c:layout>
        <c:manualLayout>
          <c:layoutTarget val="inner"/>
          <c:xMode val="edge"/>
          <c:yMode val="edge"/>
          <c:x val="7.8833912652810284E-2"/>
          <c:y val="0.13445963680215647"/>
          <c:w val="0.90464957083067321"/>
          <c:h val="0.62198038589770877"/>
        </c:manualLayout>
      </c:layout>
      <c:barChart>
        <c:barDir val="col"/>
        <c:grouping val="clustered"/>
        <c:varyColors val="0"/>
        <c:ser>
          <c:idx val="1"/>
          <c:order val="0"/>
          <c:tx>
            <c:strRef>
              <c:f>'cleaned up for graphing'!$B$25</c:f>
              <c:strCache>
                <c:ptCount val="1"/>
                <c:pt idx="0">
                  <c:v>Lovers</c:v>
                </c:pt>
              </c:strCache>
            </c:strRef>
          </c:tx>
          <c:spPr>
            <a:solidFill>
              <a:schemeClr val="accent1"/>
            </a:solidFill>
          </c:spPr>
          <c:invertIfNegative val="0"/>
          <c:cat>
            <c:strRef>
              <c:f>'cleaned up for graphing'!$A$26:$A$29</c:f>
              <c:strCache>
                <c:ptCount val="4"/>
                <c:pt idx="0">
                  <c:v>Computer/laptop</c:v>
                </c:pt>
                <c:pt idx="1">
                  <c:v>Smartphone/tablet (iPhone, iPad, etc.)</c:v>
                </c:pt>
                <c:pt idx="2">
                  <c:v>Ebook reading device (nook, Sony, kindle, etc.)</c:v>
                </c:pt>
                <c:pt idx="3">
                  <c:v>Printed out </c:v>
                </c:pt>
              </c:strCache>
            </c:strRef>
          </c:cat>
          <c:val>
            <c:numRef>
              <c:f>'cleaned up for graphing'!$B$26:$B$29</c:f>
              <c:numCache>
                <c:formatCode>0.0%</c:formatCode>
                <c:ptCount val="4"/>
                <c:pt idx="0">
                  <c:v>0.81400000000000006</c:v>
                </c:pt>
                <c:pt idx="1">
                  <c:v>0.33600000000000002</c:v>
                </c:pt>
                <c:pt idx="2">
                  <c:v>0.33600000000000002</c:v>
                </c:pt>
                <c:pt idx="3">
                  <c:v>0.22899999999999998</c:v>
                </c:pt>
              </c:numCache>
            </c:numRef>
          </c:val>
        </c:ser>
        <c:ser>
          <c:idx val="2"/>
          <c:order val="1"/>
          <c:tx>
            <c:strRef>
              <c:f>'cleaned up for graphing'!$C$25</c:f>
              <c:strCache>
                <c:ptCount val="1"/>
                <c:pt idx="0">
                  <c:v>Positive</c:v>
                </c:pt>
              </c:strCache>
            </c:strRef>
          </c:tx>
          <c:spPr>
            <a:solidFill>
              <a:schemeClr val="accent2"/>
            </a:solidFill>
          </c:spPr>
          <c:invertIfNegative val="0"/>
          <c:cat>
            <c:strRef>
              <c:f>'cleaned up for graphing'!$A$26:$A$29</c:f>
              <c:strCache>
                <c:ptCount val="4"/>
                <c:pt idx="0">
                  <c:v>Computer/laptop</c:v>
                </c:pt>
                <c:pt idx="1">
                  <c:v>Smartphone/tablet (iPhone, iPad, etc.)</c:v>
                </c:pt>
                <c:pt idx="2">
                  <c:v>Ebook reading device (nook, Sony, kindle, etc.)</c:v>
                </c:pt>
                <c:pt idx="3">
                  <c:v>Printed out </c:v>
                </c:pt>
              </c:strCache>
            </c:strRef>
          </c:cat>
          <c:val>
            <c:numRef>
              <c:f>'cleaned up for graphing'!$C$26:$C$29</c:f>
              <c:numCache>
                <c:formatCode>0.0%</c:formatCode>
                <c:ptCount val="4"/>
                <c:pt idx="0">
                  <c:v>0.77500000000000002</c:v>
                </c:pt>
                <c:pt idx="1">
                  <c:v>0.28000000000000003</c:v>
                </c:pt>
                <c:pt idx="2">
                  <c:v>0.311</c:v>
                </c:pt>
                <c:pt idx="3">
                  <c:v>0.25800000000000001</c:v>
                </c:pt>
              </c:numCache>
            </c:numRef>
          </c:val>
        </c:ser>
        <c:ser>
          <c:idx val="3"/>
          <c:order val="2"/>
          <c:tx>
            <c:strRef>
              <c:f>'cleaned up for graphing'!$D$25</c:f>
              <c:strCache>
                <c:ptCount val="1"/>
                <c:pt idx="0">
                  <c:v>Negative</c:v>
                </c:pt>
              </c:strCache>
            </c:strRef>
          </c:tx>
          <c:spPr>
            <a:solidFill>
              <a:schemeClr val="bg2">
                <a:lumMod val="75000"/>
              </a:schemeClr>
            </a:solidFill>
          </c:spPr>
          <c:invertIfNegative val="0"/>
          <c:cat>
            <c:strRef>
              <c:f>'cleaned up for graphing'!$A$26:$A$29</c:f>
              <c:strCache>
                <c:ptCount val="4"/>
                <c:pt idx="0">
                  <c:v>Computer/laptop</c:v>
                </c:pt>
                <c:pt idx="1">
                  <c:v>Smartphone/tablet (iPhone, iPad, etc.)</c:v>
                </c:pt>
                <c:pt idx="2">
                  <c:v>Ebook reading device (nook, Sony, kindle, etc.)</c:v>
                </c:pt>
                <c:pt idx="3">
                  <c:v>Printed out </c:v>
                </c:pt>
              </c:strCache>
            </c:strRef>
          </c:cat>
          <c:val>
            <c:numRef>
              <c:f>'cleaned up for graphing'!$D$26:$D$29</c:f>
              <c:numCache>
                <c:formatCode>0.0%</c:formatCode>
                <c:ptCount val="4"/>
                <c:pt idx="0">
                  <c:v>0.83900000000000008</c:v>
                </c:pt>
                <c:pt idx="1">
                  <c:v>0.19399999999999998</c:v>
                </c:pt>
                <c:pt idx="2">
                  <c:v>0.192</c:v>
                </c:pt>
                <c:pt idx="3">
                  <c:v>0.38100000000000001</c:v>
                </c:pt>
              </c:numCache>
            </c:numRef>
          </c:val>
        </c:ser>
        <c:ser>
          <c:idx val="4"/>
          <c:order val="3"/>
          <c:tx>
            <c:strRef>
              <c:f>'cleaned up for graphing'!$E$25</c:f>
              <c:strCache>
                <c:ptCount val="1"/>
                <c:pt idx="0">
                  <c:v>Haters</c:v>
                </c:pt>
              </c:strCache>
            </c:strRef>
          </c:tx>
          <c:spPr>
            <a:solidFill>
              <a:schemeClr val="tx2"/>
            </a:solidFill>
          </c:spPr>
          <c:invertIfNegative val="0"/>
          <c:cat>
            <c:strRef>
              <c:f>'cleaned up for graphing'!$A$26:$A$29</c:f>
              <c:strCache>
                <c:ptCount val="4"/>
                <c:pt idx="0">
                  <c:v>Computer/laptop</c:v>
                </c:pt>
                <c:pt idx="1">
                  <c:v>Smartphone/tablet (iPhone, iPad, etc.)</c:v>
                </c:pt>
                <c:pt idx="2">
                  <c:v>Ebook reading device (nook, Sony, kindle, etc.)</c:v>
                </c:pt>
                <c:pt idx="3">
                  <c:v>Printed out </c:v>
                </c:pt>
              </c:strCache>
            </c:strRef>
          </c:cat>
          <c:val>
            <c:numRef>
              <c:f>'cleaned up for graphing'!$E$26:$E$29</c:f>
              <c:numCache>
                <c:formatCode>0.0%</c:formatCode>
                <c:ptCount val="4"/>
                <c:pt idx="0">
                  <c:v>0.81900000000000006</c:v>
                </c:pt>
                <c:pt idx="1">
                  <c:v>8.5999999999999993E-2</c:v>
                </c:pt>
                <c:pt idx="2">
                  <c:v>7.5999999999999998E-2</c:v>
                </c:pt>
                <c:pt idx="3">
                  <c:v>0.51400000000000001</c:v>
                </c:pt>
              </c:numCache>
            </c:numRef>
          </c:val>
        </c:ser>
        <c:dLbls>
          <c:showLegendKey val="0"/>
          <c:showVal val="0"/>
          <c:showCatName val="0"/>
          <c:showSerName val="0"/>
          <c:showPercent val="0"/>
          <c:showBubbleSize val="0"/>
        </c:dLbls>
        <c:gapWidth val="93"/>
        <c:axId val="93690880"/>
        <c:axId val="93696768"/>
      </c:barChart>
      <c:catAx>
        <c:axId val="93690880"/>
        <c:scaling>
          <c:orientation val="minMax"/>
        </c:scaling>
        <c:delete val="0"/>
        <c:axPos val="b"/>
        <c:numFmt formatCode="General" sourceLinked="1"/>
        <c:majorTickMark val="none"/>
        <c:minorTickMark val="none"/>
        <c:tickLblPos val="nextTo"/>
        <c:txPr>
          <a:bodyPr/>
          <a:lstStyle/>
          <a:p>
            <a:pPr>
              <a:defRPr sz="1600"/>
            </a:pPr>
            <a:endParaRPr lang="en-US"/>
          </a:p>
        </c:txPr>
        <c:crossAx val="93696768"/>
        <c:crosses val="autoZero"/>
        <c:auto val="1"/>
        <c:lblAlgn val="ctr"/>
        <c:lblOffset val="100"/>
        <c:noMultiLvlLbl val="0"/>
      </c:catAx>
      <c:valAx>
        <c:axId val="93696768"/>
        <c:scaling>
          <c:orientation val="minMax"/>
        </c:scaling>
        <c:delete val="0"/>
        <c:axPos val="l"/>
        <c:majorGridlines/>
        <c:numFmt formatCode="0%" sourceLinked="0"/>
        <c:majorTickMark val="none"/>
        <c:minorTickMark val="none"/>
        <c:tickLblPos val="nextTo"/>
        <c:spPr>
          <a:ln w="9525">
            <a:noFill/>
          </a:ln>
        </c:spPr>
        <c:crossAx val="93690880"/>
        <c:crosses val="autoZero"/>
        <c:crossBetween val="between"/>
      </c:valAx>
    </c:plotArea>
    <c:legend>
      <c:legendPos val="b"/>
      <c:layout/>
      <c:overlay val="0"/>
      <c:txPr>
        <a:bodyPr/>
        <a:lstStyle/>
        <a:p>
          <a:pPr>
            <a:defRPr sz="1800"/>
          </a:pPr>
          <a:endParaRPr lang="en-US"/>
        </a:p>
      </c:txPr>
    </c:legend>
    <c:plotVisOnly val="1"/>
    <c:dispBlanksAs val="gap"/>
    <c:showDLblsOverMax val="0"/>
  </c:chart>
  <c:txPr>
    <a:bodyPr/>
    <a:lstStyle/>
    <a:p>
      <a:pPr>
        <a:defRPr sz="16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'cleaned up for graphing'!$B$42</c:f>
              <c:strCache>
                <c:ptCount val="1"/>
                <c:pt idx="0">
                  <c:v>Lovers</c:v>
                </c:pt>
              </c:strCache>
            </c:strRef>
          </c:tx>
          <c:invertIfNegative val="0"/>
          <c:cat>
            <c:strRef>
              <c:f>'cleaned up for graphing'!$A$43:$A$46</c:f>
              <c:strCache>
                <c:ptCount val="4"/>
                <c:pt idx="0">
                  <c:v>Computer/laptop</c:v>
                </c:pt>
                <c:pt idx="1">
                  <c:v>Smartphone/tablet (iPhone, iPad, etc.)</c:v>
                </c:pt>
                <c:pt idx="2">
                  <c:v>Ebook reading device (nook, Sony, kindle, etc.)</c:v>
                </c:pt>
                <c:pt idx="3">
                  <c:v>Printed out </c:v>
                </c:pt>
              </c:strCache>
            </c:strRef>
          </c:cat>
          <c:val>
            <c:numRef>
              <c:f>'cleaned up for graphing'!$B$43:$B$46</c:f>
              <c:numCache>
                <c:formatCode>0.0%</c:formatCode>
                <c:ptCount val="4"/>
                <c:pt idx="0">
                  <c:v>0.34299999999999997</c:v>
                </c:pt>
                <c:pt idx="1">
                  <c:v>0.18600000000000003</c:v>
                </c:pt>
                <c:pt idx="2">
                  <c:v>0.28600000000000003</c:v>
                </c:pt>
                <c:pt idx="3">
                  <c:v>0.17899999999999999</c:v>
                </c:pt>
              </c:numCache>
            </c:numRef>
          </c:val>
        </c:ser>
        <c:ser>
          <c:idx val="1"/>
          <c:order val="1"/>
          <c:tx>
            <c:strRef>
              <c:f>'cleaned up for graphing'!$C$42</c:f>
              <c:strCache>
                <c:ptCount val="1"/>
                <c:pt idx="0">
                  <c:v>Positive</c:v>
                </c:pt>
              </c:strCache>
            </c:strRef>
          </c:tx>
          <c:invertIfNegative val="0"/>
          <c:cat>
            <c:strRef>
              <c:f>'cleaned up for graphing'!$A$43:$A$46</c:f>
              <c:strCache>
                <c:ptCount val="4"/>
                <c:pt idx="0">
                  <c:v>Computer/laptop</c:v>
                </c:pt>
                <c:pt idx="1">
                  <c:v>Smartphone/tablet (iPhone, iPad, etc.)</c:v>
                </c:pt>
                <c:pt idx="2">
                  <c:v>Ebook reading device (nook, Sony, kindle, etc.)</c:v>
                </c:pt>
                <c:pt idx="3">
                  <c:v>Printed out </c:v>
                </c:pt>
              </c:strCache>
            </c:strRef>
          </c:cat>
          <c:val>
            <c:numRef>
              <c:f>'cleaned up for graphing'!$C$43:$C$46</c:f>
              <c:numCache>
                <c:formatCode>0.0%</c:formatCode>
                <c:ptCount val="4"/>
                <c:pt idx="0">
                  <c:v>0.27300000000000002</c:v>
                </c:pt>
                <c:pt idx="1">
                  <c:v>0.158</c:v>
                </c:pt>
                <c:pt idx="2">
                  <c:v>0.28999999999999998</c:v>
                </c:pt>
                <c:pt idx="3">
                  <c:v>0.25900000000000001</c:v>
                </c:pt>
              </c:numCache>
            </c:numRef>
          </c:val>
        </c:ser>
        <c:ser>
          <c:idx val="2"/>
          <c:order val="2"/>
          <c:tx>
            <c:strRef>
              <c:f>'cleaned up for graphing'!$D$42</c:f>
              <c:strCache>
                <c:ptCount val="1"/>
                <c:pt idx="0">
                  <c:v>Negative</c:v>
                </c:pt>
              </c:strCache>
            </c:strRef>
          </c:tx>
          <c:spPr>
            <a:solidFill>
              <a:schemeClr val="bg2">
                <a:lumMod val="75000"/>
              </a:schemeClr>
            </a:solidFill>
          </c:spPr>
          <c:invertIfNegative val="0"/>
          <c:cat>
            <c:strRef>
              <c:f>'cleaned up for graphing'!$A$43:$A$46</c:f>
              <c:strCache>
                <c:ptCount val="4"/>
                <c:pt idx="0">
                  <c:v>Computer/laptop</c:v>
                </c:pt>
                <c:pt idx="1">
                  <c:v>Smartphone/tablet (iPhone, iPad, etc.)</c:v>
                </c:pt>
                <c:pt idx="2">
                  <c:v>Ebook reading device (nook, Sony, kindle, etc.)</c:v>
                </c:pt>
                <c:pt idx="3">
                  <c:v>Printed out </c:v>
                </c:pt>
              </c:strCache>
            </c:strRef>
          </c:cat>
          <c:val>
            <c:numRef>
              <c:f>'cleaned up for graphing'!$D$43:$D$46</c:f>
              <c:numCache>
                <c:formatCode>0.0%</c:formatCode>
                <c:ptCount val="4"/>
                <c:pt idx="0">
                  <c:v>0.20399999999999999</c:v>
                </c:pt>
                <c:pt idx="1">
                  <c:v>6.9000000000000006E-2</c:v>
                </c:pt>
                <c:pt idx="2">
                  <c:v>0.17899999999999999</c:v>
                </c:pt>
                <c:pt idx="3">
                  <c:v>0.53500000000000003</c:v>
                </c:pt>
              </c:numCache>
            </c:numRef>
          </c:val>
        </c:ser>
        <c:ser>
          <c:idx val="3"/>
          <c:order val="3"/>
          <c:tx>
            <c:strRef>
              <c:f>'cleaned up for graphing'!$E$42</c:f>
              <c:strCache>
                <c:ptCount val="1"/>
                <c:pt idx="0">
                  <c:v>Haters</c:v>
                </c:pt>
              </c:strCache>
            </c:strRef>
          </c:tx>
          <c:spPr>
            <a:solidFill>
              <a:schemeClr val="tx2"/>
            </a:solidFill>
          </c:spPr>
          <c:invertIfNegative val="0"/>
          <c:cat>
            <c:strRef>
              <c:f>'cleaned up for graphing'!$A$43:$A$46</c:f>
              <c:strCache>
                <c:ptCount val="4"/>
                <c:pt idx="0">
                  <c:v>Computer/laptop</c:v>
                </c:pt>
                <c:pt idx="1">
                  <c:v>Smartphone/tablet (iPhone, iPad, etc.)</c:v>
                </c:pt>
                <c:pt idx="2">
                  <c:v>Ebook reading device (nook, Sony, kindle, etc.)</c:v>
                </c:pt>
                <c:pt idx="3">
                  <c:v>Printed out </c:v>
                </c:pt>
              </c:strCache>
            </c:strRef>
          </c:cat>
          <c:val>
            <c:numRef>
              <c:f>'cleaned up for graphing'!$E$43:$E$46</c:f>
              <c:numCache>
                <c:formatCode>0.0%</c:formatCode>
                <c:ptCount val="4"/>
                <c:pt idx="0">
                  <c:v>0.17899999999999999</c:v>
                </c:pt>
                <c:pt idx="1">
                  <c:v>9.0000000000000011E-3</c:v>
                </c:pt>
                <c:pt idx="2">
                  <c:v>8.5000000000000006E-2</c:v>
                </c:pt>
                <c:pt idx="3">
                  <c:v>0.72599999999999998</c:v>
                </c:pt>
              </c:numCache>
            </c:numRef>
          </c:val>
        </c:ser>
        <c:dLbls>
          <c:showLegendKey val="0"/>
          <c:showVal val="0"/>
          <c:showCatName val="0"/>
          <c:showSerName val="0"/>
          <c:showPercent val="0"/>
          <c:showBubbleSize val="0"/>
        </c:dLbls>
        <c:gapWidth val="101"/>
        <c:axId val="93754880"/>
        <c:axId val="93756416"/>
      </c:barChart>
      <c:catAx>
        <c:axId val="93754880"/>
        <c:scaling>
          <c:orientation val="minMax"/>
        </c:scaling>
        <c:delete val="0"/>
        <c:axPos val="b"/>
        <c:majorTickMark val="none"/>
        <c:minorTickMark val="none"/>
        <c:tickLblPos val="nextTo"/>
        <c:txPr>
          <a:bodyPr/>
          <a:lstStyle/>
          <a:p>
            <a:pPr>
              <a:defRPr sz="1600"/>
            </a:pPr>
            <a:endParaRPr lang="en-US"/>
          </a:p>
        </c:txPr>
        <c:crossAx val="93756416"/>
        <c:crosses val="autoZero"/>
        <c:auto val="1"/>
        <c:lblAlgn val="ctr"/>
        <c:lblOffset val="100"/>
        <c:noMultiLvlLbl val="0"/>
      </c:catAx>
      <c:valAx>
        <c:axId val="93756416"/>
        <c:scaling>
          <c:orientation val="minMax"/>
          <c:max val="0.8"/>
        </c:scaling>
        <c:delete val="0"/>
        <c:axPos val="l"/>
        <c:majorGridlines/>
        <c:numFmt formatCode="0%" sourceLinked="0"/>
        <c:majorTickMark val="none"/>
        <c:minorTickMark val="none"/>
        <c:tickLblPos val="nextTo"/>
        <c:spPr>
          <a:ln w="9525">
            <a:noFill/>
          </a:ln>
        </c:spPr>
        <c:txPr>
          <a:bodyPr/>
          <a:lstStyle/>
          <a:p>
            <a:pPr>
              <a:defRPr sz="1600"/>
            </a:pPr>
            <a:endParaRPr lang="en-US"/>
          </a:p>
        </c:txPr>
        <c:crossAx val="93754880"/>
        <c:crosses val="autoZero"/>
        <c:crossBetween val="between"/>
      </c:valAx>
    </c:plotArea>
    <c:legend>
      <c:legendPos val="b"/>
      <c:layout/>
      <c:overlay val="0"/>
      <c:txPr>
        <a:bodyPr/>
        <a:lstStyle/>
        <a:p>
          <a:pPr>
            <a:defRPr sz="1800"/>
          </a:pPr>
          <a:endParaRPr lang="en-US"/>
        </a:p>
      </c:txPr>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0.57444</cdr:x>
      <cdr:y>0.93436</cdr:y>
    </cdr:from>
    <cdr:to>
      <cdr:x>1</cdr:x>
      <cdr:y>1</cdr:y>
    </cdr:to>
    <cdr:sp macro="" textlink="">
      <cdr:nvSpPr>
        <cdr:cNvPr id="2" name="Footer Placeholder 3"/>
        <cdr:cNvSpPr>
          <a:spLocks xmlns:a="http://schemas.openxmlformats.org/drawingml/2006/main" noGrp="1"/>
        </cdr:cNvSpPr>
      </cdr:nvSpPr>
      <cdr:spPr>
        <a:xfrm xmlns:a="http://schemas.openxmlformats.org/drawingml/2006/main">
          <a:off x="5384800" y="6556185"/>
          <a:ext cx="3502152" cy="365125"/>
        </a:xfrm>
        <a:prstGeom xmlns:a="http://schemas.openxmlformats.org/drawingml/2006/main" prst="rect">
          <a:avLst/>
        </a:prstGeom>
      </cdr:spPr>
      <cdr:txBody>
        <a:bodyPr xmlns:a="http://schemas.openxmlformats.org/drawingml/2006/main" vert="horz" lIns="91440" tIns="45720" rIns="91440" bIns="45720" rtlCol="0" anchor="ctr"/>
        <a:lstStyle xmlns:a="http://schemas.openxmlformats.org/drawingml/2006/main">
          <a:defPPr>
            <a:defRPr lang="en-US"/>
          </a:defPPr>
          <a:lvl1pPr marL="0" algn="r" defTabSz="914400" rtl="0" eaLnBrk="1" latinLnBrk="0" hangingPunct="1">
            <a:defRPr sz="120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0.01135</cdr:x>
      <cdr:y>0.17154</cdr:y>
    </cdr:from>
    <cdr:to>
      <cdr:x>0.13333</cdr:x>
      <cdr:y>0.22999</cdr:y>
    </cdr:to>
    <cdr:sp macro="" textlink="">
      <cdr:nvSpPr>
        <cdr:cNvPr id="2" name="TextBox 1"/>
        <cdr:cNvSpPr txBox="1"/>
      </cdr:nvSpPr>
      <cdr:spPr>
        <a:xfrm xmlns:a="http://schemas.openxmlformats.org/drawingml/2006/main">
          <a:off x="76201" y="642939"/>
          <a:ext cx="819150"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0.00935</cdr:x>
      <cdr:y>0.13333</cdr:y>
    </cdr:from>
    <cdr:to>
      <cdr:x>0.09346</cdr:x>
      <cdr:y>0.74667</cdr:y>
    </cdr:to>
    <cdr:sp macro="" textlink="">
      <cdr:nvSpPr>
        <cdr:cNvPr id="3" name="TextBox 2"/>
        <cdr:cNvSpPr txBox="1"/>
      </cdr:nvSpPr>
      <cdr:spPr>
        <a:xfrm xmlns:a="http://schemas.openxmlformats.org/drawingml/2006/main">
          <a:off x="76200" y="762000"/>
          <a:ext cx="685800" cy="3505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0.00935</cdr:x>
      <cdr:y>0.02667</cdr:y>
    </cdr:from>
    <cdr:to>
      <cdr:x>0.11215</cdr:x>
      <cdr:y>0.77333</cdr:y>
    </cdr:to>
    <cdr:sp macro="" textlink="">
      <cdr:nvSpPr>
        <cdr:cNvPr id="4" name="TextBox 3"/>
        <cdr:cNvSpPr txBox="1"/>
      </cdr:nvSpPr>
      <cdr:spPr>
        <a:xfrm xmlns:a="http://schemas.openxmlformats.org/drawingml/2006/main">
          <a:off x="76200" y="152400"/>
          <a:ext cx="838200" cy="4267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600" dirty="0" smtClean="0"/>
        </a:p>
        <a:p xmlns:a="http://schemas.openxmlformats.org/drawingml/2006/main">
          <a:endParaRPr lang="en-US" sz="1600" dirty="0"/>
        </a:p>
        <a:p xmlns:a="http://schemas.openxmlformats.org/drawingml/2006/main">
          <a:r>
            <a:rPr lang="en-US" sz="1600" dirty="0" smtClean="0"/>
            <a:t>Often</a:t>
          </a:r>
        </a:p>
        <a:p xmlns:a="http://schemas.openxmlformats.org/drawingml/2006/main">
          <a:endParaRPr lang="en-US" sz="1600" dirty="0" smtClean="0"/>
        </a:p>
        <a:p xmlns:a="http://schemas.openxmlformats.org/drawingml/2006/main">
          <a:endParaRPr lang="en-US" sz="1600" dirty="0"/>
        </a:p>
        <a:p xmlns:a="http://schemas.openxmlformats.org/drawingml/2006/main">
          <a:endParaRPr lang="en-US" sz="1600" dirty="0" smtClean="0"/>
        </a:p>
        <a:p xmlns:a="http://schemas.openxmlformats.org/drawingml/2006/main">
          <a:endParaRPr lang="en-US" sz="1600" dirty="0" smtClean="0"/>
        </a:p>
        <a:p xmlns:a="http://schemas.openxmlformats.org/drawingml/2006/main">
          <a:endParaRPr lang="en-US" sz="1600" dirty="0"/>
        </a:p>
        <a:p xmlns:a="http://schemas.openxmlformats.org/drawingml/2006/main">
          <a:r>
            <a:rPr lang="en-US" sz="1600" dirty="0" smtClean="0"/>
            <a:t>Some-</a:t>
          </a:r>
        </a:p>
        <a:p xmlns:a="http://schemas.openxmlformats.org/drawingml/2006/main">
          <a:r>
            <a:rPr lang="en-US" sz="1600" dirty="0" smtClean="0"/>
            <a:t>Times</a:t>
          </a:r>
        </a:p>
        <a:p xmlns:a="http://schemas.openxmlformats.org/drawingml/2006/main">
          <a:endParaRPr lang="en-US" sz="1600" dirty="0"/>
        </a:p>
        <a:p xmlns:a="http://schemas.openxmlformats.org/drawingml/2006/main">
          <a:endParaRPr lang="en-US" sz="1600" dirty="0" smtClean="0"/>
        </a:p>
        <a:p xmlns:a="http://schemas.openxmlformats.org/drawingml/2006/main">
          <a:endParaRPr lang="en-US" sz="1600" dirty="0"/>
        </a:p>
        <a:p xmlns:a="http://schemas.openxmlformats.org/drawingml/2006/main">
          <a:endParaRPr lang="en-US" sz="1600" dirty="0" smtClean="0"/>
        </a:p>
        <a:p xmlns:a="http://schemas.openxmlformats.org/drawingml/2006/main">
          <a:endParaRPr lang="en-US" sz="1600" dirty="0"/>
        </a:p>
        <a:p xmlns:a="http://schemas.openxmlformats.org/drawingml/2006/main">
          <a:endParaRPr lang="en-US" sz="1600" dirty="0" smtClean="0"/>
        </a:p>
        <a:p xmlns:a="http://schemas.openxmlformats.org/drawingml/2006/main">
          <a:r>
            <a:rPr lang="en-US" sz="1600" dirty="0" smtClean="0"/>
            <a:t>Never</a:t>
          </a:r>
        </a:p>
        <a:p xmlns:a="http://schemas.openxmlformats.org/drawingml/2006/main">
          <a:endParaRPr lang="en-US" sz="1600" dirty="0"/>
        </a:p>
        <a:p xmlns:a="http://schemas.openxmlformats.org/drawingml/2006/main">
          <a:endParaRPr lang="en-US" sz="16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186"/>
          </a:xfrm>
          <a:prstGeom prst="rect">
            <a:avLst/>
          </a:prstGeom>
        </p:spPr>
        <p:txBody>
          <a:bodyPr vert="horz" lIns="94055" tIns="47027" rIns="94055" bIns="47027" rtlCol="0"/>
          <a:lstStyle>
            <a:lvl1pPr algn="l">
              <a:defRPr sz="1200"/>
            </a:lvl1pPr>
          </a:lstStyle>
          <a:p>
            <a:endParaRPr lang="en-US"/>
          </a:p>
        </p:txBody>
      </p:sp>
      <p:sp>
        <p:nvSpPr>
          <p:cNvPr id="3" name="Date Placeholder 2"/>
          <p:cNvSpPr>
            <a:spLocks noGrp="1"/>
          </p:cNvSpPr>
          <p:nvPr>
            <p:ph type="dt" idx="1"/>
          </p:nvPr>
        </p:nvSpPr>
        <p:spPr>
          <a:xfrm>
            <a:off x="4008706" y="0"/>
            <a:ext cx="3066733" cy="469186"/>
          </a:xfrm>
          <a:prstGeom prst="rect">
            <a:avLst/>
          </a:prstGeom>
        </p:spPr>
        <p:txBody>
          <a:bodyPr vert="horz" lIns="94055" tIns="47027" rIns="94055" bIns="47027" rtlCol="0"/>
          <a:lstStyle>
            <a:lvl1pPr algn="r">
              <a:defRPr sz="1200"/>
            </a:lvl1pPr>
          </a:lstStyle>
          <a:p>
            <a:fld id="{177777EC-EBE0-42C6-A31E-73355C717DFF}" type="datetimeFigureOut">
              <a:rPr lang="en-US" smtClean="0"/>
              <a:t>3/14/2013</a:t>
            </a:fld>
            <a:endParaRPr lang="en-US"/>
          </a:p>
        </p:txBody>
      </p:sp>
      <p:sp>
        <p:nvSpPr>
          <p:cNvPr id="4" name="Slide Image Placeholder 3"/>
          <p:cNvSpPr>
            <a:spLocks noGrp="1" noRot="1" noChangeAspect="1"/>
          </p:cNvSpPr>
          <p:nvPr>
            <p:ph type="sldImg" idx="2"/>
          </p:nvPr>
        </p:nvSpPr>
        <p:spPr>
          <a:xfrm>
            <a:off x="1192213" y="703263"/>
            <a:ext cx="4694237" cy="3519487"/>
          </a:xfrm>
          <a:prstGeom prst="rect">
            <a:avLst/>
          </a:prstGeom>
          <a:noFill/>
          <a:ln w="12700">
            <a:solidFill>
              <a:prstClr val="black"/>
            </a:solidFill>
          </a:ln>
        </p:spPr>
        <p:txBody>
          <a:bodyPr vert="horz" lIns="94055" tIns="47027" rIns="94055" bIns="47027" rtlCol="0" anchor="ctr"/>
          <a:lstStyle/>
          <a:p>
            <a:endParaRPr lang="en-US"/>
          </a:p>
        </p:txBody>
      </p:sp>
      <p:sp>
        <p:nvSpPr>
          <p:cNvPr id="5" name="Notes Placeholder 4"/>
          <p:cNvSpPr>
            <a:spLocks noGrp="1"/>
          </p:cNvSpPr>
          <p:nvPr>
            <p:ph type="body" sz="quarter" idx="3"/>
          </p:nvPr>
        </p:nvSpPr>
        <p:spPr>
          <a:xfrm>
            <a:off x="707708" y="4457264"/>
            <a:ext cx="5661660" cy="4222671"/>
          </a:xfrm>
          <a:prstGeom prst="rect">
            <a:avLst/>
          </a:prstGeom>
        </p:spPr>
        <p:txBody>
          <a:bodyPr vert="horz" lIns="94055" tIns="47027" rIns="94055" bIns="470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2899"/>
            <a:ext cx="3066733" cy="469186"/>
          </a:xfrm>
          <a:prstGeom prst="rect">
            <a:avLst/>
          </a:prstGeom>
        </p:spPr>
        <p:txBody>
          <a:bodyPr vert="horz" lIns="94055" tIns="47027" rIns="94055" bIns="47027"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912899"/>
            <a:ext cx="3066733" cy="469186"/>
          </a:xfrm>
          <a:prstGeom prst="rect">
            <a:avLst/>
          </a:prstGeom>
        </p:spPr>
        <p:txBody>
          <a:bodyPr vert="horz" lIns="94055" tIns="47027" rIns="94055" bIns="47027" rtlCol="0" anchor="b"/>
          <a:lstStyle>
            <a:lvl1pPr algn="r">
              <a:defRPr sz="1200"/>
            </a:lvl1pPr>
          </a:lstStyle>
          <a:p>
            <a:fld id="{006B7D68-CF53-4051-A6D0-6348710BCC5C}" type="slidenum">
              <a:rPr lang="en-US" smtClean="0"/>
              <a:t>‹#›</a:t>
            </a:fld>
            <a:endParaRPr lang="en-US"/>
          </a:p>
        </p:txBody>
      </p:sp>
    </p:spTree>
    <p:extLst>
      <p:ext uri="{BB962C8B-B14F-4D97-AF65-F5344CB8AC3E}">
        <p14:creationId xmlns:p14="http://schemas.microsoft.com/office/powerpoint/2010/main" val="308098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6B7D68-CF53-4051-A6D0-6348710BCC5C}" type="slidenum">
              <a:rPr lang="en-US" smtClean="0"/>
              <a:t>1</a:t>
            </a:fld>
            <a:endParaRPr lang="en-US"/>
          </a:p>
        </p:txBody>
      </p:sp>
    </p:spTree>
    <p:extLst>
      <p:ext uri="{BB962C8B-B14F-4D97-AF65-F5344CB8AC3E}">
        <p14:creationId xmlns:p14="http://schemas.microsoft.com/office/powerpoint/2010/main" val="494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And we asked all respondents (including those without experience with </a:t>
            </a:r>
            <a:r>
              <a:rPr lang="en-US" baseline="0" dirty="0" err="1" smtClean="0"/>
              <a:t>ebooks</a:t>
            </a:r>
            <a:r>
              <a:rPr lang="en-US" baseline="0" dirty="0" smtClean="0"/>
              <a:t>) whether they owned or planned to purchase a hand held reading device.</a:t>
            </a:r>
          </a:p>
          <a:p>
            <a:endParaRPr lang="en-US" baseline="0" dirty="0" smtClean="0"/>
          </a:p>
          <a:p>
            <a:r>
              <a:rPr lang="en-US" baseline="0" dirty="0" smtClean="0"/>
              <a:t>We’ll look at how responses to these questions are related to </a:t>
            </a:r>
            <a:r>
              <a:rPr lang="en-US" baseline="0" dirty="0" err="1" smtClean="0"/>
              <a:t>ebook</a:t>
            </a:r>
            <a:r>
              <a:rPr lang="en-US" baseline="0" dirty="0" smtClean="0"/>
              <a:t> preference</a:t>
            </a:r>
          </a:p>
        </p:txBody>
      </p:sp>
      <p:sp>
        <p:nvSpPr>
          <p:cNvPr id="4" name="Slide Number Placeholder 3"/>
          <p:cNvSpPr>
            <a:spLocks noGrp="1"/>
          </p:cNvSpPr>
          <p:nvPr>
            <p:ph type="sldNum" sz="quarter" idx="10"/>
          </p:nvPr>
        </p:nvSpPr>
        <p:spPr/>
        <p:txBody>
          <a:bodyPr/>
          <a:lstStyle/>
          <a:p>
            <a:fld id="{006B7D68-CF53-4051-A6D0-6348710BCC5C}" type="slidenum">
              <a:rPr lang="en-US" smtClean="0"/>
              <a:t>13</a:t>
            </a:fld>
            <a:endParaRPr lang="en-US"/>
          </a:p>
        </p:txBody>
      </p:sp>
    </p:spTree>
    <p:extLst>
      <p:ext uri="{BB962C8B-B14F-4D97-AF65-F5344CB8AC3E}">
        <p14:creationId xmlns:p14="http://schemas.microsoft.com/office/powerpoint/2010/main" val="635775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Likert</a:t>
            </a:r>
            <a:r>
              <a:rPr lang="en-US" dirty="0" smtClean="0"/>
              <a:t> Scale response with 1=Never,</a:t>
            </a:r>
            <a:r>
              <a:rPr lang="en-US" baseline="0" dirty="0" smtClean="0"/>
              <a:t> 6=Always</a:t>
            </a:r>
          </a:p>
          <a:p>
            <a:endParaRPr lang="en-US" baseline="0" dirty="0" smtClean="0"/>
          </a:p>
          <a:p>
            <a:r>
              <a:rPr lang="en-US" baseline="0" dirty="0" smtClean="0"/>
              <a:t>What do we see:</a:t>
            </a:r>
          </a:p>
          <a:p>
            <a:r>
              <a:rPr lang="en-US" baseline="0" dirty="0" err="1" smtClean="0"/>
              <a:t>Ebook</a:t>
            </a:r>
            <a:r>
              <a:rPr lang="en-US" baseline="0" dirty="0" smtClean="0"/>
              <a:t> Lovers report all behaviors “more often” but I think the real difference is found here in reading at least a chapter and reading an entire book, where </a:t>
            </a:r>
            <a:r>
              <a:rPr lang="en-US" baseline="0" dirty="0" err="1" smtClean="0"/>
              <a:t>ebook</a:t>
            </a:r>
            <a:r>
              <a:rPr lang="en-US" baseline="0" dirty="0" smtClean="0"/>
              <a:t> Lovers and </a:t>
            </a:r>
            <a:r>
              <a:rPr lang="en-US" baseline="0" dirty="0" err="1" smtClean="0"/>
              <a:t>ebook</a:t>
            </a:r>
            <a:r>
              <a:rPr lang="en-US" baseline="0" dirty="0" smtClean="0"/>
              <a:t> positive show a much higher level of response than </a:t>
            </a:r>
            <a:r>
              <a:rPr lang="en-US" baseline="0" dirty="0" err="1" smtClean="0"/>
              <a:t>ebook</a:t>
            </a:r>
            <a:r>
              <a:rPr lang="en-US" baseline="0" dirty="0" smtClean="0"/>
              <a:t> negatives/ haters.</a:t>
            </a:r>
          </a:p>
          <a:p>
            <a:endParaRPr lang="en-US" baseline="0" dirty="0" smtClean="0"/>
          </a:p>
          <a:p>
            <a:r>
              <a:rPr lang="en-US" baseline="0" dirty="0" smtClean="0"/>
              <a:t>Not earth shaking, makes sense </a:t>
            </a:r>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14</a:t>
            </a:fld>
            <a:endParaRPr lang="en-US"/>
          </a:p>
        </p:txBody>
      </p:sp>
    </p:spTree>
    <p:extLst>
      <p:ext uri="{BB962C8B-B14F-4D97-AF65-F5344CB8AC3E}">
        <p14:creationId xmlns:p14="http://schemas.microsoft.com/office/powerpoint/2010/main" val="130610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Majority</a:t>
            </a:r>
            <a:r>
              <a:rPr lang="en-US" baseline="0" dirty="0" smtClean="0"/>
              <a:t> read </a:t>
            </a:r>
            <a:r>
              <a:rPr lang="en-US" baseline="0" dirty="0" err="1" smtClean="0"/>
              <a:t>ebooks</a:t>
            </a:r>
            <a:r>
              <a:rPr lang="en-US" baseline="0" dirty="0" smtClean="0"/>
              <a:t> using computer laptop.</a:t>
            </a:r>
          </a:p>
          <a:p>
            <a:r>
              <a:rPr lang="en-US" baseline="0" dirty="0" err="1" smtClean="0"/>
              <a:t>Ebook</a:t>
            </a:r>
            <a:r>
              <a:rPr lang="en-US" baseline="0" dirty="0" smtClean="0"/>
              <a:t> lovers/+ show higher use of smartphone, tablet, reading device </a:t>
            </a:r>
          </a:p>
          <a:p>
            <a:r>
              <a:rPr lang="en-US" baseline="0" dirty="0" err="1" smtClean="0"/>
              <a:t>Ebook</a:t>
            </a:r>
            <a:r>
              <a:rPr lang="en-US" baseline="0" dirty="0" smtClean="0"/>
              <a:t> negative/haters show much higher rate of printing out</a:t>
            </a:r>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15</a:t>
            </a:fld>
            <a:endParaRPr lang="en-US"/>
          </a:p>
        </p:txBody>
      </p:sp>
    </p:spTree>
    <p:extLst>
      <p:ext uri="{BB962C8B-B14F-4D97-AF65-F5344CB8AC3E}">
        <p14:creationId xmlns:p14="http://schemas.microsoft.com/office/powerpoint/2010/main" val="252227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Further in the survey the question</a:t>
            </a:r>
            <a:r>
              <a:rPr lang="en-US" baseline="0" dirty="0" smtClean="0"/>
              <a:t> was asked in a slightly different way and we see different response</a:t>
            </a:r>
          </a:p>
          <a:p>
            <a:endParaRPr lang="en-US" baseline="0" dirty="0" smtClean="0"/>
          </a:p>
          <a:p>
            <a:r>
              <a:rPr lang="en-US" baseline="0" dirty="0" smtClean="0"/>
              <a:t>Again lovers/positive higher use of technology to read the </a:t>
            </a:r>
            <a:r>
              <a:rPr lang="en-US" baseline="0" dirty="0" err="1" smtClean="0"/>
              <a:t>ebook</a:t>
            </a:r>
            <a:r>
              <a:rPr lang="en-US" baseline="0" dirty="0" smtClean="0"/>
              <a:t> </a:t>
            </a:r>
          </a:p>
          <a:p>
            <a:r>
              <a:rPr lang="en-US" baseline="0" dirty="0" smtClean="0"/>
              <a:t>Negative/haters show much higher printing out</a:t>
            </a:r>
          </a:p>
          <a:p>
            <a:endParaRPr lang="en-US" baseline="0" dirty="0" smtClean="0"/>
          </a:p>
        </p:txBody>
      </p:sp>
      <p:sp>
        <p:nvSpPr>
          <p:cNvPr id="4" name="Slide Number Placeholder 3"/>
          <p:cNvSpPr>
            <a:spLocks noGrp="1"/>
          </p:cNvSpPr>
          <p:nvPr>
            <p:ph type="sldNum" sz="quarter" idx="10"/>
          </p:nvPr>
        </p:nvSpPr>
        <p:spPr/>
        <p:txBody>
          <a:bodyPr/>
          <a:lstStyle/>
          <a:p>
            <a:fld id="{006B7D68-CF53-4051-A6D0-6348710BCC5C}" type="slidenum">
              <a:rPr lang="en-US" smtClean="0"/>
              <a:t>16</a:t>
            </a:fld>
            <a:endParaRPr lang="en-US"/>
          </a:p>
        </p:txBody>
      </p:sp>
    </p:spTree>
    <p:extLst>
      <p:ext uri="{BB962C8B-B14F-4D97-AF65-F5344CB8AC3E}">
        <p14:creationId xmlns:p14="http://schemas.microsoft.com/office/powerpoint/2010/main" val="3137088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17</a:t>
            </a:fld>
            <a:endParaRPr lang="en-US"/>
          </a:p>
        </p:txBody>
      </p:sp>
    </p:spTree>
    <p:extLst>
      <p:ext uri="{BB962C8B-B14F-4D97-AF65-F5344CB8AC3E}">
        <p14:creationId xmlns:p14="http://schemas.microsoft.com/office/powerpoint/2010/main" val="989820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stacking</a:t>
            </a:r>
            <a:r>
              <a:rPr lang="en-US" baseline="0" dirty="0" smtClean="0"/>
              <a:t> the responses and looking at the percent within each category of reading method we see something different</a:t>
            </a:r>
          </a:p>
          <a:p>
            <a:r>
              <a:rPr lang="en-US" baseline="0" dirty="0" smtClean="0"/>
              <a:t>Right? The number of respondents to smartphone/tablet, reading device were very low compared to computer/laptop and printing out.</a:t>
            </a:r>
          </a:p>
          <a:p>
            <a:endParaRPr lang="en-US" baseline="0" dirty="0" smtClean="0"/>
          </a:p>
          <a:p>
            <a:r>
              <a:rPr lang="en-US" baseline="0" dirty="0" smtClean="0"/>
              <a:t>see a correlation between a positive attitude toward </a:t>
            </a:r>
            <a:r>
              <a:rPr lang="en-US" baseline="0" dirty="0" err="1" smtClean="0"/>
              <a:t>ebooks</a:t>
            </a:r>
            <a:r>
              <a:rPr lang="en-US" baseline="0" dirty="0" smtClean="0"/>
              <a:t> and the preferred reading method (smartphone, tablet, reading device, laptop).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19</a:t>
            </a:fld>
            <a:endParaRPr lang="en-US"/>
          </a:p>
        </p:txBody>
      </p:sp>
    </p:spTree>
    <p:extLst>
      <p:ext uri="{BB962C8B-B14F-4D97-AF65-F5344CB8AC3E}">
        <p14:creationId xmlns:p14="http://schemas.microsoft.com/office/powerpoint/2010/main" val="1348484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view showing</a:t>
            </a:r>
            <a:r>
              <a:rPr lang="en-US" baseline="0" dirty="0" smtClean="0"/>
              <a:t> the relationship between attitude and </a:t>
            </a:r>
            <a:r>
              <a:rPr lang="en-US" dirty="0" smtClean="0"/>
              <a:t>device ownership</a:t>
            </a:r>
            <a:r>
              <a:rPr lang="en-US" baseline="0" dirty="0" smtClean="0"/>
              <a:t> (from the question Do you own or do you plan to purchase in the next six months any of these devices)</a:t>
            </a:r>
          </a:p>
          <a:p>
            <a:endParaRPr lang="en-US" baseline="0" dirty="0" smtClean="0"/>
          </a:p>
          <a:p>
            <a:r>
              <a:rPr lang="en-US" baseline="0" dirty="0" smtClean="0"/>
              <a:t>There is a problem with the way we asked this question that makes the correlation a bit squishy.  We did not ask “do you own any of these devices” we ask “do you own or plan to purchase”  </a:t>
            </a:r>
          </a:p>
          <a:p>
            <a:endParaRPr lang="en-US" baseline="0" dirty="0" smtClean="0"/>
          </a:p>
          <a:p>
            <a:r>
              <a:rPr lang="en-US" baseline="0" dirty="0" smtClean="0"/>
              <a:t>And from this data there is no way for us to know cause and effect:</a:t>
            </a:r>
          </a:p>
          <a:p>
            <a:r>
              <a:rPr lang="en-US" baseline="0" dirty="0" smtClean="0"/>
              <a:t>Are device owners “techie people” or “early adopters” causing a more positive attitude toward </a:t>
            </a:r>
            <a:r>
              <a:rPr lang="en-US" baseline="0" dirty="0" err="1" smtClean="0"/>
              <a:t>ebooks</a:t>
            </a:r>
            <a:r>
              <a:rPr lang="en-US" baseline="0" dirty="0" smtClean="0"/>
              <a:t>?</a:t>
            </a:r>
          </a:p>
          <a:p>
            <a:r>
              <a:rPr lang="en-US" baseline="0" dirty="0" smtClean="0"/>
              <a:t>Or are </a:t>
            </a:r>
            <a:r>
              <a:rPr lang="en-US" baseline="0" dirty="0" err="1" smtClean="0"/>
              <a:t>ebook</a:t>
            </a:r>
            <a:r>
              <a:rPr lang="en-US" baseline="0" dirty="0" smtClean="0"/>
              <a:t> lovers more likely to go purchase a device to help their reading of </a:t>
            </a:r>
            <a:r>
              <a:rPr lang="en-US" baseline="0" dirty="0" err="1" smtClean="0"/>
              <a:t>ebooks</a:t>
            </a:r>
            <a:r>
              <a:rPr lang="en-US" baseline="0" dirty="0" smtClean="0"/>
              <a:t>?</a:t>
            </a:r>
          </a:p>
          <a:p>
            <a:r>
              <a:rPr lang="en-US" baseline="0" dirty="0" smtClean="0"/>
              <a:t>Or are the devices themselves enabling </a:t>
            </a:r>
            <a:r>
              <a:rPr lang="en-US" baseline="0" dirty="0" err="1" smtClean="0"/>
              <a:t>ebook</a:t>
            </a:r>
            <a:r>
              <a:rPr lang="en-US" baseline="0" dirty="0" smtClean="0"/>
              <a:t> reading and thus acceptance?</a:t>
            </a:r>
          </a:p>
          <a:p>
            <a:endParaRPr lang="en-US" baseline="0" dirty="0" smtClean="0"/>
          </a:p>
          <a:p>
            <a:endParaRPr lang="en-US" baseline="0" dirty="0" smtClean="0"/>
          </a:p>
          <a:p>
            <a:r>
              <a:rPr lang="en-US" baseline="0" dirty="0" smtClean="0"/>
              <a:t>This also relates to the slight preference for </a:t>
            </a:r>
            <a:r>
              <a:rPr lang="en-US" baseline="0" dirty="0" err="1" smtClean="0"/>
              <a:t>ebooks</a:t>
            </a:r>
            <a:r>
              <a:rPr lang="en-US" baseline="0" dirty="0" smtClean="0"/>
              <a:t> shown by faculty.  Faculty are more likely to own or plan to purchase a device like a tablet or reader.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20</a:t>
            </a:fld>
            <a:endParaRPr lang="en-US"/>
          </a:p>
        </p:txBody>
      </p:sp>
    </p:spTree>
    <p:extLst>
      <p:ext uri="{BB962C8B-B14F-4D97-AF65-F5344CB8AC3E}">
        <p14:creationId xmlns:p14="http://schemas.microsoft.com/office/powerpoint/2010/main" val="1521427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Difference in Faculty/student ownership</a:t>
            </a:r>
            <a:r>
              <a:rPr lang="en-US" baseline="0" dirty="0" smtClean="0"/>
              <a:t>/plan to purchase tablets could account for difference in </a:t>
            </a:r>
            <a:r>
              <a:rPr lang="en-US" baseline="0" dirty="0" err="1" smtClean="0"/>
              <a:t>fac</a:t>
            </a:r>
            <a:r>
              <a:rPr lang="en-US" baseline="0" dirty="0" smtClean="0"/>
              <a:t>/stud acceptance we saw in beginning</a:t>
            </a:r>
            <a:endParaRPr lang="en-US" dirty="0" smtClean="0"/>
          </a:p>
          <a:p>
            <a:pPr marL="174433" indent="-174433">
              <a:buFont typeface="Arial" pitchFamily="34" charset="0"/>
              <a:buChar char="•"/>
            </a:pPr>
            <a:endParaRPr lang="en-US" dirty="0" smtClean="0"/>
          </a:p>
          <a:p>
            <a:pPr marL="174433" indent="-174433">
              <a:buFont typeface="Arial" pitchFamily="34" charset="0"/>
              <a:buChar char="•"/>
            </a:pPr>
            <a:r>
              <a:rPr lang="en-US" dirty="0" smtClean="0"/>
              <a:t>Waiting </a:t>
            </a:r>
            <a:r>
              <a:rPr lang="en-US" dirty="0"/>
              <a:t>for price drop/ a good deal on an e-book reader.</a:t>
            </a:r>
            <a:r>
              <a:rPr lang="en-US" dirty="0" smtClean="0"/>
              <a:t> </a:t>
            </a:r>
          </a:p>
          <a:p>
            <a:pPr marL="174433" indent="-174433">
              <a:buFont typeface="Arial" pitchFamily="34" charset="0"/>
              <a:buChar char="•"/>
            </a:pPr>
            <a:r>
              <a:rPr lang="en-US" dirty="0"/>
              <a:t>DRM-enabled reading devices (pretty much all of them) perpetuate the unethical practice of restricting fundamental freedoms. As such, they pose a hideous threat to intellectual and artistic freedom. If I win the </a:t>
            </a:r>
            <a:r>
              <a:rPr lang="en-US" dirty="0" err="1"/>
              <a:t>iPad</a:t>
            </a:r>
            <a:r>
              <a:rPr lang="en-US" dirty="0"/>
              <a:t>, I will find creative uses for it. ;-)</a:t>
            </a:r>
            <a:r>
              <a:rPr lang="en-US" dirty="0" smtClean="0"/>
              <a:t> </a:t>
            </a:r>
          </a:p>
          <a:p>
            <a:pPr marL="174433" indent="-174433">
              <a:buFont typeface="Arial" pitchFamily="34" charset="0"/>
              <a:buChar char="•"/>
            </a:pPr>
            <a:r>
              <a:rPr lang="en-US" dirty="0" smtClean="0"/>
              <a:t>I want one but I can't afford it. [or not sure which would be best]</a:t>
            </a:r>
          </a:p>
          <a:p>
            <a:pPr marL="174433" indent="-174433">
              <a:buFont typeface="Arial" pitchFamily="34" charset="0"/>
              <a:buChar char="•"/>
            </a:pPr>
            <a:r>
              <a:rPr lang="en-US" dirty="0" smtClean="0"/>
              <a:t>I don't like to own TOO many devices. A simple Kindle seems best for my eyes, and cheapest, so will probably get that, though I would love an </a:t>
            </a:r>
            <a:r>
              <a:rPr lang="en-US" dirty="0" err="1" smtClean="0"/>
              <a:t>i</a:t>
            </a:r>
            <a:r>
              <a:rPr lang="en-US" dirty="0" smtClean="0"/>
              <a:t>-pad. For me, it boils down to what's best for my flawed vision.</a:t>
            </a:r>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21</a:t>
            </a:fld>
            <a:endParaRPr lang="en-US"/>
          </a:p>
        </p:txBody>
      </p:sp>
    </p:spTree>
    <p:extLst>
      <p:ext uri="{BB962C8B-B14F-4D97-AF65-F5344CB8AC3E}">
        <p14:creationId xmlns:p14="http://schemas.microsoft.com/office/powerpoint/2010/main" val="5700317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6B7D68-CF53-4051-A6D0-6348710BCC5C}" type="slidenum">
              <a:rPr lang="en-US" smtClean="0"/>
              <a:t>22</a:t>
            </a:fld>
            <a:endParaRPr lang="en-US"/>
          </a:p>
        </p:txBody>
      </p:sp>
    </p:spTree>
    <p:extLst>
      <p:ext uri="{BB962C8B-B14F-4D97-AF65-F5344CB8AC3E}">
        <p14:creationId xmlns:p14="http://schemas.microsoft.com/office/powerpoint/2010/main" val="30616451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6B7D68-CF53-4051-A6D0-6348710BCC5C}" type="slidenum">
              <a:rPr lang="en-US" smtClean="0"/>
              <a:t>23</a:t>
            </a:fld>
            <a:endParaRPr lang="en-US"/>
          </a:p>
        </p:txBody>
      </p:sp>
    </p:spTree>
    <p:extLst>
      <p:ext uri="{BB962C8B-B14F-4D97-AF65-F5344CB8AC3E}">
        <p14:creationId xmlns:p14="http://schemas.microsoft.com/office/powerpoint/2010/main" val="2316782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t>Growth</a:t>
            </a:r>
            <a:r>
              <a:rPr lang="en-US" sz="1400" b="1" baseline="0" dirty="0" smtClean="0"/>
              <a:t> of </a:t>
            </a:r>
            <a:r>
              <a:rPr lang="en-US" sz="1400" b="1" baseline="0" dirty="0" err="1" smtClean="0"/>
              <a:t>ebooks</a:t>
            </a:r>
            <a:r>
              <a:rPr lang="en-US" sz="1400" b="1" baseline="0" dirty="0" smtClean="0"/>
              <a:t> in libraries</a:t>
            </a:r>
          </a:p>
          <a:p>
            <a:r>
              <a:rPr lang="en-US" sz="1400" b="0" dirty="0" smtClean="0"/>
              <a:t>Academic</a:t>
            </a:r>
            <a:r>
              <a:rPr lang="en-US" sz="1400" b="0" baseline="0" dirty="0" smtClean="0"/>
              <a:t> libraries have been collecting </a:t>
            </a:r>
            <a:r>
              <a:rPr lang="en-US" sz="1400" b="0" baseline="0" dirty="0" err="1" smtClean="0"/>
              <a:t>ebooks</a:t>
            </a:r>
            <a:r>
              <a:rPr lang="en-US" sz="1400" b="0" baseline="0" dirty="0" smtClean="0"/>
              <a:t> since the late 1990s (any </a:t>
            </a:r>
            <a:r>
              <a:rPr lang="en-US" sz="1400" b="0" baseline="0" dirty="0" err="1" smtClean="0"/>
              <a:t>Netlibrary</a:t>
            </a:r>
            <a:r>
              <a:rPr lang="en-US" sz="1400" b="0" baseline="0" dirty="0" smtClean="0"/>
              <a:t> early adopters in the house?)  </a:t>
            </a:r>
          </a:p>
          <a:p>
            <a:r>
              <a:rPr lang="en-US" sz="1400" b="0" baseline="0" dirty="0" smtClean="0"/>
              <a:t>They sort of struggled along for a while, most libraries had access to some </a:t>
            </a:r>
            <a:r>
              <a:rPr lang="en-US" sz="1400" b="0" baseline="0" dirty="0" err="1" smtClean="0"/>
              <a:t>ebooks</a:t>
            </a:r>
            <a:r>
              <a:rPr lang="en-US" sz="1400" b="0" baseline="0" dirty="0" smtClean="0"/>
              <a:t>, but then …</a:t>
            </a:r>
          </a:p>
          <a:p>
            <a:endParaRPr lang="en-US" sz="1400" b="0" baseline="0" dirty="0" smtClean="0"/>
          </a:p>
          <a:p>
            <a:r>
              <a:rPr lang="en-US" sz="1400" b="0" baseline="0" dirty="0" smtClean="0"/>
              <a:t>BOOM!  The Kindle arrived in 2007</a:t>
            </a:r>
          </a:p>
          <a:p>
            <a:endParaRPr lang="en-US" sz="1400" b="0" baseline="0" dirty="0" smtClean="0"/>
          </a:p>
          <a:p>
            <a:r>
              <a:rPr lang="en-US" sz="1400" b="0" baseline="0" dirty="0" smtClean="0"/>
              <a:t>The Kindle changed the American consumer’s awareness and expectations for </a:t>
            </a:r>
            <a:r>
              <a:rPr lang="en-US" sz="1400" b="0" baseline="0" dirty="0" err="1" smtClean="0"/>
              <a:t>ebooks</a:t>
            </a:r>
            <a:r>
              <a:rPr lang="en-US" sz="1400" b="0" baseline="0" dirty="0" smtClean="0"/>
              <a:t>, and they carried these expectations with them into their lives as students and faculty.   </a:t>
            </a:r>
          </a:p>
          <a:p>
            <a:endParaRPr lang="en-US" sz="1400" b="0" baseline="0" dirty="0" smtClean="0"/>
          </a:p>
          <a:p>
            <a:r>
              <a:rPr lang="en-US" sz="1200" kern="1200" dirty="0" smtClean="0">
                <a:solidFill>
                  <a:schemeClr val="tx1"/>
                </a:solidFill>
                <a:effectLst/>
                <a:latin typeface="+mn-lt"/>
                <a:ea typeface="+mn-ea"/>
                <a:cs typeface="+mn-cs"/>
              </a:rPr>
              <a:t>According to the 2011 </a:t>
            </a:r>
            <a:r>
              <a:rPr lang="en-US" sz="1200" u="sng" kern="1200" dirty="0" smtClean="0">
                <a:solidFill>
                  <a:schemeClr val="tx1"/>
                </a:solidFill>
                <a:effectLst/>
                <a:latin typeface="+mn-lt"/>
                <a:ea typeface="+mn-ea"/>
                <a:cs typeface="+mn-cs"/>
              </a:rPr>
              <a:t>Survey of </a:t>
            </a:r>
            <a:r>
              <a:rPr lang="en-US" sz="1200" u="sng" kern="1200" dirty="0" err="1" smtClean="0">
                <a:solidFill>
                  <a:schemeClr val="tx1"/>
                </a:solidFill>
                <a:effectLst/>
                <a:latin typeface="+mn-lt"/>
                <a:ea typeface="+mn-ea"/>
                <a:cs typeface="+mn-cs"/>
              </a:rPr>
              <a:t>Ebook</a:t>
            </a:r>
            <a:r>
              <a:rPr lang="en-US" sz="1200" u="sng" kern="1200" dirty="0" smtClean="0">
                <a:solidFill>
                  <a:schemeClr val="tx1"/>
                </a:solidFill>
                <a:effectLst/>
                <a:latin typeface="+mn-lt"/>
                <a:ea typeface="+mn-ea"/>
                <a:cs typeface="+mn-cs"/>
              </a:rPr>
              <a:t> Penetration &amp; Use in U.S. Academic Libraries</a:t>
            </a:r>
            <a:r>
              <a:rPr lang="en-US" sz="1200" kern="1200" dirty="0" smtClean="0">
                <a:solidFill>
                  <a:schemeClr val="tx1"/>
                </a:solidFill>
                <a:effectLst/>
                <a:latin typeface="+mn-lt"/>
                <a:ea typeface="+mn-ea"/>
                <a:cs typeface="+mn-cs"/>
              </a:rPr>
              <a:t>, 58% of responders reported an increased demand for </a:t>
            </a:r>
            <a:r>
              <a:rPr lang="en-US" sz="1200" kern="1200" dirty="0" err="1" smtClean="0">
                <a:solidFill>
                  <a:schemeClr val="tx1"/>
                </a:solidFill>
                <a:effectLst/>
                <a:latin typeface="+mn-lt"/>
                <a:ea typeface="+mn-ea"/>
                <a:cs typeface="+mn-cs"/>
              </a:rPr>
              <a:t>ebooks</a:t>
            </a:r>
            <a:r>
              <a:rPr lang="en-US" sz="1200" kern="1200" dirty="0" smtClean="0">
                <a:solidFill>
                  <a:schemeClr val="tx1"/>
                </a:solidFill>
                <a:effectLst/>
                <a:latin typeface="+mn-lt"/>
                <a:ea typeface="+mn-ea"/>
                <a:cs typeface="+mn-cs"/>
              </a:rPr>
              <a:t> from their users from the previous year, and that the average number of </a:t>
            </a:r>
            <a:r>
              <a:rPr lang="en-US" sz="1200" kern="1200" dirty="0" err="1" smtClean="0">
                <a:solidFill>
                  <a:schemeClr val="tx1"/>
                </a:solidFill>
                <a:effectLst/>
                <a:latin typeface="+mn-lt"/>
                <a:ea typeface="+mn-ea"/>
                <a:cs typeface="+mn-cs"/>
              </a:rPr>
              <a:t>ebooks</a:t>
            </a:r>
            <a:r>
              <a:rPr lang="en-US" sz="1200" kern="1200" dirty="0" smtClean="0">
                <a:solidFill>
                  <a:schemeClr val="tx1"/>
                </a:solidFill>
                <a:effectLst/>
                <a:latin typeface="+mn-lt"/>
                <a:ea typeface="+mn-ea"/>
                <a:cs typeface="+mn-cs"/>
              </a:rPr>
              <a:t> held in undergraduate library collections nearly doubled from 2010 to 2011. </a:t>
            </a:r>
            <a:endParaRPr lang="en-US" sz="1400" b="0" baseline="0" dirty="0" smtClean="0"/>
          </a:p>
        </p:txBody>
      </p:sp>
      <p:sp>
        <p:nvSpPr>
          <p:cNvPr id="4" name="Slide Number Placeholder 3"/>
          <p:cNvSpPr>
            <a:spLocks noGrp="1"/>
          </p:cNvSpPr>
          <p:nvPr>
            <p:ph type="sldNum" sz="quarter" idx="10"/>
          </p:nvPr>
        </p:nvSpPr>
        <p:spPr/>
        <p:txBody>
          <a:bodyPr/>
          <a:lstStyle/>
          <a:p>
            <a:fld id="{006B7D68-CF53-4051-A6D0-6348710BCC5C}" type="slidenum">
              <a:rPr lang="en-US" smtClean="0"/>
              <a:t>3</a:t>
            </a:fld>
            <a:endParaRPr lang="en-US"/>
          </a:p>
        </p:txBody>
      </p:sp>
    </p:spTree>
    <p:extLst>
      <p:ext uri="{BB962C8B-B14F-4D97-AF65-F5344CB8AC3E}">
        <p14:creationId xmlns:p14="http://schemas.microsoft.com/office/powerpoint/2010/main" val="8236463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Presenting at library conference in March, and with a publishers group sometime</a:t>
            </a:r>
            <a:r>
              <a:rPr lang="en-US" baseline="0" dirty="0" smtClean="0"/>
              <a:t> in the spring.</a:t>
            </a:r>
          </a:p>
          <a:p>
            <a:r>
              <a:rPr lang="en-US" baseline="0" dirty="0" smtClean="0"/>
              <a:t>Paper has been released by Springer, will be available as open access on their web site.</a:t>
            </a:r>
          </a:p>
          <a:p>
            <a:r>
              <a:rPr lang="en-US" baseline="0" dirty="0" smtClean="0"/>
              <a:t>This presentation and the paper can be made available either contacting me or if you want I could have someone from </a:t>
            </a:r>
            <a:r>
              <a:rPr lang="en-US" baseline="0" dirty="0" err="1" smtClean="0"/>
              <a:t>SciCtr</a:t>
            </a:r>
            <a:r>
              <a:rPr lang="en-US" baseline="0" dirty="0" smtClean="0"/>
              <a:t> staff send it out.</a:t>
            </a:r>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24</a:t>
            </a:fld>
            <a:endParaRPr lang="en-US"/>
          </a:p>
        </p:txBody>
      </p:sp>
    </p:spTree>
    <p:extLst>
      <p:ext uri="{BB962C8B-B14F-4D97-AF65-F5344CB8AC3E}">
        <p14:creationId xmlns:p14="http://schemas.microsoft.com/office/powerpoint/2010/main" val="3603997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25</a:t>
            </a:fld>
            <a:endParaRPr lang="en-US"/>
          </a:p>
        </p:txBody>
      </p:sp>
    </p:spTree>
    <p:extLst>
      <p:ext uri="{BB962C8B-B14F-4D97-AF65-F5344CB8AC3E}">
        <p14:creationId xmlns:p14="http://schemas.microsoft.com/office/powerpoint/2010/main" val="37142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smtClean="0"/>
          </a:p>
          <a:p>
            <a:r>
              <a:rPr lang="en-US" sz="1200" b="1" dirty="0" smtClean="0"/>
              <a:t>What we have:</a:t>
            </a:r>
          </a:p>
          <a:p>
            <a:r>
              <a:rPr lang="en-US" sz="1200" dirty="0" smtClean="0"/>
              <a:t>We’ve collected </a:t>
            </a:r>
            <a:r>
              <a:rPr lang="en-US" sz="1200" dirty="0" err="1" smtClean="0"/>
              <a:t>ebooks</a:t>
            </a:r>
            <a:r>
              <a:rPr lang="en-US" sz="1200" dirty="0" smtClean="0"/>
              <a:t> at WC since 2003, starting with the </a:t>
            </a:r>
            <a:r>
              <a:rPr lang="en-US" sz="1200" dirty="0" err="1" smtClean="0"/>
              <a:t>ebrary</a:t>
            </a:r>
            <a:r>
              <a:rPr lang="en-US" sz="1200" dirty="0" smtClean="0"/>
              <a:t> academic subscription collection.</a:t>
            </a:r>
            <a:r>
              <a:rPr lang="en-US" sz="1200" baseline="0" dirty="0" smtClean="0"/>
              <a:t>  We added a number of other </a:t>
            </a:r>
            <a:r>
              <a:rPr lang="en-US" sz="1200" baseline="0" dirty="0" err="1" smtClean="0"/>
              <a:t>ebook</a:t>
            </a:r>
            <a:r>
              <a:rPr lang="en-US" sz="1200" baseline="0" dirty="0" smtClean="0"/>
              <a:t> collections and in 2009 began large-scale purchase on demand of </a:t>
            </a:r>
            <a:r>
              <a:rPr lang="en-US" sz="1200" baseline="0" dirty="0" err="1" smtClean="0"/>
              <a:t>ebooks</a:t>
            </a:r>
            <a:r>
              <a:rPr lang="en-US" sz="1200" baseline="0" dirty="0" smtClean="0"/>
              <a:t>.  We now provide access to over 300,000 </a:t>
            </a:r>
            <a:r>
              <a:rPr lang="en-US" sz="1200" baseline="0" dirty="0" err="1" smtClean="0"/>
              <a:t>ebooks</a:t>
            </a:r>
            <a:r>
              <a:rPr lang="en-US" sz="1200" baseline="0" dirty="0" smtClean="0"/>
              <a:t> from many different publishers and platforms including: </a:t>
            </a:r>
            <a:r>
              <a:rPr lang="en-US" sz="1200" baseline="0" dirty="0" err="1" smtClean="0"/>
              <a:t>ebrary</a:t>
            </a:r>
            <a:r>
              <a:rPr lang="en-US" sz="1200" baseline="0" dirty="0" smtClean="0"/>
              <a:t>, </a:t>
            </a:r>
            <a:r>
              <a:rPr lang="en-US" sz="1200" baseline="0" dirty="0" err="1" smtClean="0"/>
              <a:t>Ebook</a:t>
            </a:r>
            <a:r>
              <a:rPr lang="en-US" sz="1200" baseline="0" dirty="0" smtClean="0"/>
              <a:t> Library, EBSCO, Springer, Gale, Duke UP, etc.</a:t>
            </a:r>
          </a:p>
          <a:p>
            <a:r>
              <a:rPr lang="en-US" sz="1200" baseline="0" dirty="0" smtClean="0"/>
              <a:t>We are largely platform agnostic and purchase </a:t>
            </a:r>
            <a:r>
              <a:rPr lang="en-US" sz="1200" baseline="0" dirty="0" err="1" smtClean="0"/>
              <a:t>ebooks</a:t>
            </a:r>
            <a:r>
              <a:rPr lang="en-US" sz="1200" baseline="0" dirty="0" smtClean="0"/>
              <a:t> collections that provide the best content at the best price.  We do have some principles in collecting though:  we only purchase </a:t>
            </a:r>
            <a:r>
              <a:rPr lang="en-US" sz="1200" baseline="0" dirty="0" err="1" smtClean="0"/>
              <a:t>ebooks</a:t>
            </a:r>
            <a:r>
              <a:rPr lang="en-US" sz="1200" baseline="0" dirty="0" smtClean="0"/>
              <a:t> that are available to more than one patron at a time, and we will not pay more than the list price.</a:t>
            </a:r>
          </a:p>
          <a:p>
            <a:endParaRPr lang="en-US" sz="1200" dirty="0" smtClean="0"/>
          </a:p>
          <a:p>
            <a:r>
              <a:rPr lang="en-US" sz="1200" dirty="0" smtClean="0"/>
              <a:t>Our collections are robust and diverse.  When considering the results of our survey, we think the robustness and diversity of our </a:t>
            </a:r>
            <a:r>
              <a:rPr lang="en-US" sz="1200" dirty="0" err="1" smtClean="0"/>
              <a:t>ebook</a:t>
            </a:r>
            <a:r>
              <a:rPr lang="en-US" sz="1200" dirty="0" smtClean="0"/>
              <a:t> collections may</a:t>
            </a:r>
            <a:r>
              <a:rPr lang="en-US" sz="1200" baseline="0" dirty="0" smtClean="0"/>
              <a:t> have had an effect on responses.</a:t>
            </a:r>
            <a:endParaRPr lang="en-US" sz="1200" dirty="0" smtClean="0"/>
          </a:p>
          <a:p>
            <a:endParaRPr lang="en-US" sz="1200" dirty="0" smtClean="0"/>
          </a:p>
          <a:p>
            <a:r>
              <a:rPr lang="en-US" sz="1200" b="1" dirty="0" smtClean="0"/>
              <a:t>Trends in use at Wellesley</a:t>
            </a:r>
          </a:p>
          <a:p>
            <a:endParaRPr lang="en-US" dirty="0" smtClean="0"/>
          </a:p>
          <a:p>
            <a:r>
              <a:rPr lang="en-US" sz="1100" b="0" i="0" u="none" strike="noStrike" kern="1200" baseline="0" dirty="0" smtClean="0">
                <a:solidFill>
                  <a:schemeClr val="tx1"/>
                </a:solidFill>
                <a:latin typeface="+mn-lt"/>
                <a:ea typeface="+mn-ea"/>
                <a:cs typeface="+mn-cs"/>
              </a:rPr>
              <a:t>Comparing 2007 Wellesley use data from a large subscription collection to 2011 use data,</a:t>
            </a:r>
          </a:p>
          <a:p>
            <a:r>
              <a:rPr lang="en-US" sz="1100" b="0" i="0" u="none" strike="noStrike" kern="1200" baseline="0" dirty="0" smtClean="0">
                <a:solidFill>
                  <a:schemeClr val="tx1"/>
                </a:solidFill>
                <a:latin typeface="+mn-lt"/>
                <a:ea typeface="+mn-ea"/>
                <a:cs typeface="+mn-cs"/>
              </a:rPr>
              <a:t>the number of unique titles accessed increased by 40%, which might be explained to some</a:t>
            </a:r>
          </a:p>
          <a:p>
            <a:r>
              <a:rPr lang="en-US" sz="1100" b="0" i="0" u="none" strike="noStrike" kern="1200" baseline="0" dirty="0" smtClean="0">
                <a:solidFill>
                  <a:schemeClr val="tx1"/>
                </a:solidFill>
                <a:latin typeface="+mn-lt"/>
                <a:ea typeface="+mn-ea"/>
                <a:cs typeface="+mn-cs"/>
              </a:rPr>
              <a:t>extent by the increase in the number of titles in the collection. However, the number of total</a:t>
            </a:r>
          </a:p>
          <a:p>
            <a:r>
              <a:rPr lang="en-US" sz="1100" b="0" i="0" u="none" strike="noStrike" kern="1200" baseline="0" dirty="0" smtClean="0">
                <a:solidFill>
                  <a:schemeClr val="tx1"/>
                </a:solidFill>
                <a:latin typeface="+mn-lt"/>
                <a:ea typeface="+mn-ea"/>
                <a:cs typeface="+mn-cs"/>
              </a:rPr>
              <a:t>pages viewed increased by 184% while--perhaps most surprising of all – the number of pages</a:t>
            </a:r>
          </a:p>
          <a:p>
            <a:r>
              <a:rPr lang="en-US" sz="1100" b="0" i="0" u="none" strike="noStrike" kern="1200" baseline="0" dirty="0" smtClean="0">
                <a:solidFill>
                  <a:schemeClr val="tx1"/>
                </a:solidFill>
                <a:latin typeface="+mn-lt"/>
                <a:ea typeface="+mn-ea"/>
                <a:cs typeface="+mn-cs"/>
              </a:rPr>
              <a:t>printed dropped by 11%--despite the fact that more titles were accessed. Use data from</a:t>
            </a:r>
          </a:p>
          <a:p>
            <a:r>
              <a:rPr lang="en-US" sz="1100" b="0" i="0" u="none" strike="noStrike" kern="1200" baseline="0" dirty="0" smtClean="0">
                <a:solidFill>
                  <a:schemeClr val="tx1"/>
                </a:solidFill>
                <a:latin typeface="+mn-lt"/>
                <a:ea typeface="+mn-ea"/>
                <a:cs typeface="+mn-cs"/>
              </a:rPr>
              <a:t>Wellesley’s Patron Driven Acquisitions (PDA) collection shows that patron downloading of</a:t>
            </a:r>
          </a:p>
          <a:p>
            <a:r>
              <a:rPr lang="en-US" sz="1100" b="0" i="0" u="none" strike="noStrike" kern="1200" baseline="0" dirty="0" smtClean="0">
                <a:solidFill>
                  <a:schemeClr val="tx1"/>
                </a:solidFill>
                <a:latin typeface="+mn-lt"/>
                <a:ea typeface="+mn-ea"/>
                <a:cs typeface="+mn-cs"/>
              </a:rPr>
              <a:t>eBooks from this collection increased over 300% within the space of two years (Jan-June 2010</a:t>
            </a:r>
          </a:p>
          <a:p>
            <a:r>
              <a:rPr lang="en-US" sz="1100" b="0" i="0" u="none" strike="noStrike" kern="1200" baseline="0" dirty="0" smtClean="0">
                <a:solidFill>
                  <a:schemeClr val="tx1"/>
                </a:solidFill>
                <a:latin typeface="+mn-lt"/>
                <a:ea typeface="+mn-ea"/>
                <a:cs typeface="+mn-cs"/>
              </a:rPr>
              <a:t>and Jan-June 2012). It is interesting to note that there appears to be little variation in eBook</a:t>
            </a:r>
          </a:p>
          <a:p>
            <a:r>
              <a:rPr lang="en-US" sz="1100" b="0" i="0" u="none" strike="noStrike" kern="1200" baseline="0" dirty="0" smtClean="0">
                <a:solidFill>
                  <a:schemeClr val="tx1"/>
                </a:solidFill>
                <a:latin typeface="+mn-lt"/>
                <a:ea typeface="+mn-ea"/>
                <a:cs typeface="+mn-cs"/>
              </a:rPr>
              <a:t>use by discipline. Although this is difficult to gauge for a variety of reasons, particularly that</a:t>
            </a:r>
          </a:p>
          <a:p>
            <a:r>
              <a:rPr lang="en-US" sz="1100" b="0" i="0" u="none" strike="noStrike" kern="1200" baseline="0" dirty="0" smtClean="0">
                <a:solidFill>
                  <a:schemeClr val="tx1"/>
                </a:solidFill>
                <a:latin typeface="+mn-lt"/>
                <a:ea typeface="+mn-ea"/>
                <a:cs typeface="+mn-cs"/>
              </a:rPr>
              <a:t>our large eBook collections aren’t as strong in the sciences, we continue to see strong use</a:t>
            </a:r>
          </a:p>
          <a:p>
            <a:r>
              <a:rPr lang="en-US" sz="1100" b="0" i="0" u="none" strike="noStrike" kern="1200" baseline="0" dirty="0" smtClean="0">
                <a:solidFill>
                  <a:schemeClr val="tx1"/>
                </a:solidFill>
                <a:latin typeface="+mn-lt"/>
                <a:ea typeface="+mn-ea"/>
                <a:cs typeface="+mn-cs"/>
              </a:rPr>
              <a:t>across the humanities, social sciences, and sciences.</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4</a:t>
            </a:fld>
            <a:endParaRPr lang="en-US"/>
          </a:p>
        </p:txBody>
      </p:sp>
    </p:spTree>
    <p:extLst>
      <p:ext uri="{BB962C8B-B14F-4D97-AF65-F5344CB8AC3E}">
        <p14:creationId xmlns:p14="http://schemas.microsoft.com/office/powerpoint/2010/main" val="2505451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a:t>
            </a:r>
            <a:r>
              <a:rPr lang="en-US" dirty="0"/>
              <a:t>take THIS SURVEY to help us understand if and how you use ebooks and how we can develop our collections and services to support your needs. </a:t>
            </a:r>
            <a:r>
              <a:rPr lang="en-US" dirty="0" smtClean="0"/>
              <a:t>“</a:t>
            </a:r>
          </a:p>
          <a:p>
            <a:endParaRPr lang="en-US" dirty="0" smtClean="0"/>
          </a:p>
          <a:p>
            <a:r>
              <a:rPr lang="en-US" dirty="0" smtClean="0"/>
              <a:t>Possible bias of respondents who had some opinion</a:t>
            </a:r>
            <a:r>
              <a:rPr lang="en-US" baseline="0" dirty="0" smtClean="0"/>
              <a:t> of </a:t>
            </a:r>
            <a:r>
              <a:rPr lang="en-US" baseline="0" dirty="0" err="1" smtClean="0"/>
              <a:t>ebooks</a:t>
            </a:r>
            <a:r>
              <a:rPr lang="en-US" baseline="0" dirty="0" smtClean="0"/>
              <a:t>.</a:t>
            </a:r>
          </a:p>
          <a:p>
            <a:r>
              <a:rPr lang="en-US" baseline="0" dirty="0" smtClean="0"/>
              <a:t>And bias toward people who wanted to win an </a:t>
            </a:r>
            <a:r>
              <a:rPr lang="en-US" baseline="0" dirty="0" err="1" smtClean="0"/>
              <a:t>ipad</a:t>
            </a:r>
            <a:r>
              <a:rPr lang="en-US" baseline="0" dirty="0" smtClean="0"/>
              <a:t>.</a:t>
            </a:r>
          </a:p>
          <a:p>
            <a:endParaRPr lang="en-US" dirty="0" smtClean="0"/>
          </a:p>
        </p:txBody>
      </p:sp>
      <p:sp>
        <p:nvSpPr>
          <p:cNvPr id="4" name="Slide Number Placeholder 3"/>
          <p:cNvSpPr>
            <a:spLocks noGrp="1"/>
          </p:cNvSpPr>
          <p:nvPr>
            <p:ph type="sldNum" sz="quarter" idx="10"/>
          </p:nvPr>
        </p:nvSpPr>
        <p:spPr/>
        <p:txBody>
          <a:bodyPr/>
          <a:lstStyle/>
          <a:p>
            <a:fld id="{006B7D68-CF53-4051-A6D0-6348710BCC5C}" type="slidenum">
              <a:rPr lang="en-US" smtClean="0"/>
              <a:t>5</a:t>
            </a:fld>
            <a:endParaRPr lang="en-US"/>
          </a:p>
        </p:txBody>
      </p:sp>
    </p:spTree>
    <p:extLst>
      <p:ext uri="{BB962C8B-B14F-4D97-AF65-F5344CB8AC3E}">
        <p14:creationId xmlns:p14="http://schemas.microsoft.com/office/powerpoint/2010/main" val="1334979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Good distribution by discipline and faculty students</a:t>
            </a:r>
          </a:p>
          <a:p>
            <a:endParaRPr lang="en-US" sz="1400" dirty="0"/>
          </a:p>
          <a:p>
            <a:pPr defTabSz="930311"/>
            <a:r>
              <a:rPr lang="en-US" sz="1400" dirty="0"/>
              <a:t>Initial review and removal of staff responses.</a:t>
            </a:r>
          </a:p>
          <a:p>
            <a:endParaRPr lang="en-US" baseline="0" dirty="0" smtClean="0"/>
          </a:p>
          <a:p>
            <a:r>
              <a:rPr lang="en-US" baseline="0" dirty="0" smtClean="0"/>
              <a:t>The 39% of respondents who reported not having used </a:t>
            </a:r>
            <a:r>
              <a:rPr lang="en-US" baseline="0" dirty="0" err="1" smtClean="0"/>
              <a:t>ebooks</a:t>
            </a:r>
            <a:r>
              <a:rPr lang="en-US" baseline="0" dirty="0" smtClean="0"/>
              <a:t> were asked to skip to the last question.</a:t>
            </a:r>
          </a:p>
          <a:p>
            <a:r>
              <a:rPr lang="en-US" baseline="0" dirty="0" smtClean="0"/>
              <a:t>It’s important to remember that responses to most of the questions were from people who reporting having used </a:t>
            </a:r>
            <a:r>
              <a:rPr lang="en-US" baseline="0" dirty="0" err="1" smtClean="0"/>
              <a:t>ebooks</a:t>
            </a:r>
            <a:r>
              <a:rPr lang="en-US" baseline="0" dirty="0" smtClean="0"/>
              <a:t>.</a:t>
            </a:r>
          </a:p>
        </p:txBody>
      </p:sp>
      <p:sp>
        <p:nvSpPr>
          <p:cNvPr id="4" name="Slide Number Placeholder 3"/>
          <p:cNvSpPr>
            <a:spLocks noGrp="1"/>
          </p:cNvSpPr>
          <p:nvPr>
            <p:ph type="sldNum" sz="quarter" idx="10"/>
          </p:nvPr>
        </p:nvSpPr>
        <p:spPr/>
        <p:txBody>
          <a:bodyPr/>
          <a:lstStyle/>
          <a:p>
            <a:fld id="{006B7D68-CF53-4051-A6D0-6348710BCC5C}" type="slidenum">
              <a:rPr lang="en-US" smtClean="0"/>
              <a:t>6</a:t>
            </a:fld>
            <a:endParaRPr lang="en-US"/>
          </a:p>
        </p:txBody>
      </p:sp>
    </p:spTree>
    <p:extLst>
      <p:ext uri="{BB962C8B-B14F-4D97-AF65-F5344CB8AC3E}">
        <p14:creationId xmlns:p14="http://schemas.microsoft.com/office/powerpoint/2010/main" val="3999758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word “</a:t>
            </a:r>
            <a:r>
              <a:rPr lang="en-US" dirty="0" err="1" smtClean="0"/>
              <a:t>Ebooks</a:t>
            </a:r>
            <a:r>
              <a:rPr lang="en-US" dirty="0" smtClean="0"/>
              <a:t>”</a:t>
            </a:r>
            <a:r>
              <a:rPr lang="en-US" baseline="0" dirty="0" smtClean="0"/>
              <a:t> was not defined in the survey</a:t>
            </a:r>
          </a:p>
          <a:p>
            <a:r>
              <a:rPr lang="en-US" baseline="0" dirty="0" smtClean="0"/>
              <a:t>This shows other kinds of </a:t>
            </a:r>
            <a:r>
              <a:rPr lang="en-US" baseline="0" dirty="0" err="1" smtClean="0"/>
              <a:t>ebooks</a:t>
            </a:r>
            <a:r>
              <a:rPr lang="en-US" baseline="0" dirty="0" smtClean="0"/>
              <a:t> that respondents had used.  </a:t>
            </a:r>
          </a:p>
        </p:txBody>
      </p:sp>
      <p:sp>
        <p:nvSpPr>
          <p:cNvPr id="4" name="Slide Number Placeholder 3"/>
          <p:cNvSpPr>
            <a:spLocks noGrp="1"/>
          </p:cNvSpPr>
          <p:nvPr>
            <p:ph type="sldNum" sz="quarter" idx="10"/>
          </p:nvPr>
        </p:nvSpPr>
        <p:spPr/>
        <p:txBody>
          <a:bodyPr/>
          <a:lstStyle/>
          <a:p>
            <a:fld id="{006B7D68-CF53-4051-A6D0-6348710BCC5C}" type="slidenum">
              <a:rPr lang="en-US" smtClean="0"/>
              <a:t>7</a:t>
            </a:fld>
            <a:endParaRPr lang="en-US"/>
          </a:p>
        </p:txBody>
      </p:sp>
    </p:spTree>
    <p:extLst>
      <p:ext uri="{BB962C8B-B14F-4D97-AF65-F5344CB8AC3E}">
        <p14:creationId xmlns:p14="http://schemas.microsoft.com/office/powerpoint/2010/main" val="1535253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We’re going to take</a:t>
            </a:r>
            <a:r>
              <a:rPr lang="en-US" baseline="0" dirty="0" smtClean="0"/>
              <a:t> a quick look at the functionality respondents rated Important or Very Important, then we’re going to get into the good data on format preferences</a:t>
            </a:r>
            <a:endParaRPr lang="en-US" dirty="0" smtClean="0"/>
          </a:p>
          <a:p>
            <a:endParaRPr lang="en-US" dirty="0" smtClean="0"/>
          </a:p>
          <a:p>
            <a:r>
              <a:rPr lang="en-US" dirty="0" smtClean="0"/>
              <a:t>Previous studies</a:t>
            </a:r>
            <a:r>
              <a:rPr lang="en-US" baseline="0" dirty="0" smtClean="0"/>
              <a:t> (2009, 2011) showed higher importance for printing and lower importance for downloading.  </a:t>
            </a:r>
            <a:endParaRPr lang="en-US" dirty="0" smtClean="0"/>
          </a:p>
        </p:txBody>
      </p:sp>
      <p:sp>
        <p:nvSpPr>
          <p:cNvPr id="4" name="Slide Number Placeholder 3"/>
          <p:cNvSpPr>
            <a:spLocks noGrp="1"/>
          </p:cNvSpPr>
          <p:nvPr>
            <p:ph type="sldNum" sz="quarter" idx="10"/>
          </p:nvPr>
        </p:nvSpPr>
        <p:spPr/>
        <p:txBody>
          <a:bodyPr/>
          <a:lstStyle/>
          <a:p>
            <a:fld id="{006B7D68-CF53-4051-A6D0-6348710BCC5C}" type="slidenum">
              <a:rPr lang="en-US" smtClean="0"/>
              <a:t>8</a:t>
            </a:fld>
            <a:endParaRPr lang="en-US"/>
          </a:p>
        </p:txBody>
      </p:sp>
    </p:spTree>
    <p:extLst>
      <p:ext uri="{BB962C8B-B14F-4D97-AF65-F5344CB8AC3E}">
        <p14:creationId xmlns:p14="http://schemas.microsoft.com/office/powerpoint/2010/main" val="3319684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important to remember that people who had no experience with </a:t>
            </a:r>
            <a:r>
              <a:rPr lang="en-US" dirty="0" err="1"/>
              <a:t>ebooks</a:t>
            </a:r>
            <a:r>
              <a:rPr lang="en-US" dirty="0"/>
              <a:t> were asked to skip to the end of the survey, and did not answer this question.</a:t>
            </a:r>
          </a:p>
          <a:p>
            <a:endParaRPr lang="en-US" dirty="0"/>
          </a:p>
          <a:p>
            <a:endParaRPr lang="en-US" dirty="0"/>
          </a:p>
          <a:p>
            <a:pPr defTabSz="930311"/>
            <a:r>
              <a:rPr lang="en-US" dirty="0"/>
              <a:t>Majority of folks fall in the middle with slightly more in the “I use </a:t>
            </a:r>
            <a:r>
              <a:rPr lang="en-US" dirty="0" err="1"/>
              <a:t>ebooks</a:t>
            </a:r>
            <a:r>
              <a:rPr lang="en-US" dirty="0"/>
              <a:t> but prefer print”  students responses</a:t>
            </a:r>
          </a:p>
          <a:p>
            <a:pPr defTabSz="930311"/>
            <a:r>
              <a:rPr lang="en-US" dirty="0"/>
              <a:t>Interesting difference here between faculty and student attitudes.  As we go further into the data some possible reasons for this are clarified.</a:t>
            </a:r>
          </a:p>
          <a:p>
            <a:endParaRPr lang="en-US" dirty="0"/>
          </a:p>
          <a:p>
            <a:endParaRPr lang="en-US" dirty="0"/>
          </a:p>
          <a:p>
            <a:r>
              <a:rPr lang="en-US" dirty="0"/>
              <a:t>Great, thoughtful, insightful, nuanced comments to this question: </a:t>
            </a:r>
          </a:p>
          <a:p>
            <a:pPr marL="174433" indent="-174433">
              <a:buFont typeface="Arial" pitchFamily="34" charset="0"/>
              <a:buChar char="•"/>
            </a:pPr>
            <a:r>
              <a:rPr lang="en-US" dirty="0"/>
              <a:t>Print books are easier to use/take notes in, but eBooks are very useful because they give us access to more books</a:t>
            </a:r>
          </a:p>
          <a:p>
            <a:pPr marL="174433" indent="-174433">
              <a:buFont typeface="Arial" pitchFamily="34" charset="0"/>
              <a:buChar char="•"/>
            </a:pPr>
            <a:r>
              <a:rPr lang="en-US" dirty="0"/>
              <a:t>[It] depends on how navigable and readable it is, in terms of font size, whether one can easily jump back and forth to specific pages, and whether chunks of text can be successfully copied or printed in a reasonable font size. If these features are available, e-books will be quite as good as print books.</a:t>
            </a:r>
          </a:p>
          <a:p>
            <a:pPr marL="174433" indent="-174433">
              <a:buFont typeface="Arial" pitchFamily="34" charset="0"/>
              <a:buChar char="•"/>
            </a:pPr>
            <a:r>
              <a:rPr lang="en-US" dirty="0"/>
              <a:t>I like eBooks and print books for different reasons. eBooks are easier to search and scavenge for pieces of information. Print books are better for long projects, where we can tab pages and have physical resources that are easier to flip through.</a:t>
            </a:r>
          </a:p>
          <a:p>
            <a:pPr marL="174433" indent="-174433">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9</a:t>
            </a:fld>
            <a:endParaRPr lang="en-US"/>
          </a:p>
        </p:txBody>
      </p:sp>
    </p:spTree>
    <p:extLst>
      <p:ext uri="{BB962C8B-B14F-4D97-AF65-F5344CB8AC3E}">
        <p14:creationId xmlns:p14="http://schemas.microsoft.com/office/powerpoint/2010/main" val="147833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Here you see slightly more acceptance of ebooks by science faculty, but </a:t>
            </a:r>
            <a:r>
              <a:rPr lang="en-US" baseline="0" dirty="0" err="1" smtClean="0"/>
              <a:t>soc</a:t>
            </a:r>
            <a:r>
              <a:rPr lang="en-US" baseline="0" dirty="0" smtClean="0"/>
              <a:t> </a:t>
            </a:r>
            <a:r>
              <a:rPr lang="en-US" baseline="0" dirty="0" err="1" smtClean="0"/>
              <a:t>sci</a:t>
            </a:r>
            <a:r>
              <a:rPr lang="en-US" baseline="0" dirty="0" smtClean="0"/>
              <a:t> faculty also above 50%, and A&amp;H not far behind.</a:t>
            </a:r>
            <a:endParaRPr lang="en-US" dirty="0"/>
          </a:p>
        </p:txBody>
      </p:sp>
      <p:sp>
        <p:nvSpPr>
          <p:cNvPr id="4" name="Slide Number Placeholder 3"/>
          <p:cNvSpPr>
            <a:spLocks noGrp="1"/>
          </p:cNvSpPr>
          <p:nvPr>
            <p:ph type="sldNum" sz="quarter" idx="10"/>
          </p:nvPr>
        </p:nvSpPr>
        <p:spPr/>
        <p:txBody>
          <a:bodyPr/>
          <a:lstStyle/>
          <a:p>
            <a:fld id="{006B7D68-CF53-4051-A6D0-6348710BCC5C}" type="slidenum">
              <a:rPr lang="en-US" smtClean="0"/>
              <a:t>10</a:t>
            </a:fld>
            <a:endParaRPr lang="en-US"/>
          </a:p>
        </p:txBody>
      </p:sp>
    </p:spTree>
    <p:extLst>
      <p:ext uri="{BB962C8B-B14F-4D97-AF65-F5344CB8AC3E}">
        <p14:creationId xmlns:p14="http://schemas.microsoft.com/office/powerpoint/2010/main" val="2060676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A8E52D7-1F50-4B72-8E49-99C2E053BB31}" type="datetime1">
              <a:rPr lang="en-US" smtClean="0"/>
              <a:t>3/14/2013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CC BY Deborah Lenares</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C90944E-3E14-4519-8902-F1FC6272874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83A94E-AC98-4D10-9498-B3C127497832}" type="datetime1">
              <a:rPr lang="en-US" smtClean="0"/>
              <a:t>3/14/2013</a:t>
            </a:fld>
            <a:endParaRPr lang="en-US"/>
          </a:p>
        </p:txBody>
      </p:sp>
      <p:sp>
        <p:nvSpPr>
          <p:cNvPr id="5" name="Footer Placeholder 4"/>
          <p:cNvSpPr>
            <a:spLocks noGrp="1"/>
          </p:cNvSpPr>
          <p:nvPr>
            <p:ph type="ftr" sz="quarter" idx="11"/>
          </p:nvPr>
        </p:nvSpPr>
        <p:spPr/>
        <p:txBody>
          <a:bodyPr/>
          <a:lstStyle/>
          <a:p>
            <a:r>
              <a:rPr lang="en-US" smtClean="0"/>
              <a:t>CC BY Deborah Lenares</a:t>
            </a:r>
            <a:endParaRPr lang="en-US"/>
          </a:p>
        </p:txBody>
      </p:sp>
      <p:sp>
        <p:nvSpPr>
          <p:cNvPr id="6" name="Slide Number Placeholder 5"/>
          <p:cNvSpPr>
            <a:spLocks noGrp="1"/>
          </p:cNvSpPr>
          <p:nvPr>
            <p:ph type="sldNum" sz="quarter" idx="12"/>
          </p:nvPr>
        </p:nvSpPr>
        <p:spPr/>
        <p:txBody>
          <a:bodyPr/>
          <a:lstStyle/>
          <a:p>
            <a:fld id="{2C90944E-3E14-4519-8902-F1FC6272874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A528E9-4584-43EF-9D39-63EB2FD14126}" type="datetime1">
              <a:rPr lang="en-US" smtClean="0"/>
              <a:t>3/14/2013</a:t>
            </a:fld>
            <a:endParaRPr lang="en-US"/>
          </a:p>
        </p:txBody>
      </p:sp>
      <p:sp>
        <p:nvSpPr>
          <p:cNvPr id="5" name="Footer Placeholder 4"/>
          <p:cNvSpPr>
            <a:spLocks noGrp="1"/>
          </p:cNvSpPr>
          <p:nvPr>
            <p:ph type="ftr" sz="quarter" idx="11"/>
          </p:nvPr>
        </p:nvSpPr>
        <p:spPr/>
        <p:txBody>
          <a:bodyPr/>
          <a:lstStyle/>
          <a:p>
            <a:r>
              <a:rPr lang="en-US" smtClean="0"/>
              <a:t>CC BY Deborah Lenares</a:t>
            </a:r>
            <a:endParaRPr lang="en-US"/>
          </a:p>
        </p:txBody>
      </p:sp>
      <p:sp>
        <p:nvSpPr>
          <p:cNvPr id="6" name="Slide Number Placeholder 5"/>
          <p:cNvSpPr>
            <a:spLocks noGrp="1"/>
          </p:cNvSpPr>
          <p:nvPr>
            <p:ph type="sldNum" sz="quarter" idx="12"/>
          </p:nvPr>
        </p:nvSpPr>
        <p:spPr/>
        <p:txBody>
          <a:bodyPr/>
          <a:lstStyle/>
          <a:p>
            <a:fld id="{2C90944E-3E14-4519-8902-F1FC6272874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8386C57-93FA-426F-9B5B-6D881F85E8B3}" type="datetime1">
              <a:rPr lang="en-US" smtClean="0"/>
              <a:t>3/14/2013</a:t>
            </a:fld>
            <a:endParaRPr lang="en-US"/>
          </a:p>
        </p:txBody>
      </p:sp>
      <p:sp>
        <p:nvSpPr>
          <p:cNvPr id="9" name="Slide Number Placeholder 8"/>
          <p:cNvSpPr>
            <a:spLocks noGrp="1"/>
          </p:cNvSpPr>
          <p:nvPr>
            <p:ph type="sldNum" sz="quarter" idx="15"/>
          </p:nvPr>
        </p:nvSpPr>
        <p:spPr/>
        <p:txBody>
          <a:bodyPr rtlCol="0"/>
          <a:lstStyle/>
          <a:p>
            <a:fld id="{2C90944E-3E14-4519-8902-F1FC62728748}" type="slidenum">
              <a:rPr lang="en-US" smtClean="0"/>
              <a:t>‹#›</a:t>
            </a:fld>
            <a:endParaRPr lang="en-US"/>
          </a:p>
        </p:txBody>
      </p:sp>
      <p:sp>
        <p:nvSpPr>
          <p:cNvPr id="10" name="Footer Placeholder 9"/>
          <p:cNvSpPr>
            <a:spLocks noGrp="1"/>
          </p:cNvSpPr>
          <p:nvPr>
            <p:ph type="ftr" sz="quarter" idx="16"/>
          </p:nvPr>
        </p:nvSpPr>
        <p:spPr/>
        <p:txBody>
          <a:bodyPr rtlCol="0"/>
          <a:lstStyle/>
          <a:p>
            <a:r>
              <a:rPr lang="en-US" smtClean="0"/>
              <a:t>CC BY Deborah Lenares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FE8D422-676E-4DC8-9472-22115090C6E9}" type="datetime1">
              <a:rPr lang="en-US" smtClean="0"/>
              <a:t>3/14/2013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CC BY Deborah Lenares</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C90944E-3E14-4519-8902-F1FC6272874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B60CD55-B121-4F35-8B43-DDAECF33A40F}" type="datetime1">
              <a:rPr lang="en-US" smtClean="0"/>
              <a:t>3/14/2013</a:t>
            </a:fld>
            <a:endParaRPr lang="en-US"/>
          </a:p>
        </p:txBody>
      </p:sp>
      <p:sp>
        <p:nvSpPr>
          <p:cNvPr id="6" name="Footer Placeholder 5"/>
          <p:cNvSpPr>
            <a:spLocks noGrp="1"/>
          </p:cNvSpPr>
          <p:nvPr>
            <p:ph type="ftr" sz="quarter" idx="11"/>
          </p:nvPr>
        </p:nvSpPr>
        <p:spPr/>
        <p:txBody>
          <a:bodyPr/>
          <a:lstStyle/>
          <a:p>
            <a:r>
              <a:rPr lang="en-US" smtClean="0"/>
              <a:t>CC BY Deborah Lenares</a:t>
            </a:r>
            <a:endParaRPr lang="en-US"/>
          </a:p>
        </p:txBody>
      </p:sp>
      <p:sp>
        <p:nvSpPr>
          <p:cNvPr id="7" name="Slide Number Placeholder 6"/>
          <p:cNvSpPr>
            <a:spLocks noGrp="1"/>
          </p:cNvSpPr>
          <p:nvPr>
            <p:ph type="sldNum" sz="quarter" idx="12"/>
          </p:nvPr>
        </p:nvSpPr>
        <p:spPr/>
        <p:txBody>
          <a:bodyPr/>
          <a:lstStyle/>
          <a:p>
            <a:fld id="{2C90944E-3E14-4519-8902-F1FC62728748}"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FF2DCD8-FAE1-48C1-B105-CEBCE14C8394}" type="datetime1">
              <a:rPr lang="en-US" smtClean="0"/>
              <a:t>3/14/2013</a:t>
            </a:fld>
            <a:endParaRPr lang="en-US"/>
          </a:p>
        </p:txBody>
      </p:sp>
      <p:sp>
        <p:nvSpPr>
          <p:cNvPr id="8" name="Footer Placeholder 7"/>
          <p:cNvSpPr>
            <a:spLocks noGrp="1"/>
          </p:cNvSpPr>
          <p:nvPr>
            <p:ph type="ftr" sz="quarter" idx="11"/>
          </p:nvPr>
        </p:nvSpPr>
        <p:spPr/>
        <p:txBody>
          <a:bodyPr/>
          <a:lstStyle/>
          <a:p>
            <a:r>
              <a:rPr lang="en-US" smtClean="0"/>
              <a:t>CC BY Deborah Lenares</a:t>
            </a:r>
            <a:endParaRPr lang="en-US"/>
          </a:p>
        </p:txBody>
      </p:sp>
      <p:sp>
        <p:nvSpPr>
          <p:cNvPr id="9" name="Slide Number Placeholder 8"/>
          <p:cNvSpPr>
            <a:spLocks noGrp="1"/>
          </p:cNvSpPr>
          <p:nvPr>
            <p:ph type="sldNum" sz="quarter" idx="12"/>
          </p:nvPr>
        </p:nvSpPr>
        <p:spPr/>
        <p:txBody>
          <a:bodyPr/>
          <a:lstStyle/>
          <a:p>
            <a:fld id="{2C90944E-3E14-4519-8902-F1FC62728748}"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B7D5624-8D74-464A-A357-F9350E332280}" type="datetime1">
              <a:rPr lang="en-US" smtClean="0"/>
              <a:t>3/14/2013</a:t>
            </a:fld>
            <a:endParaRPr lang="en-US"/>
          </a:p>
        </p:txBody>
      </p:sp>
      <p:sp>
        <p:nvSpPr>
          <p:cNvPr id="7" name="Slide Number Placeholder 6"/>
          <p:cNvSpPr>
            <a:spLocks noGrp="1"/>
          </p:cNvSpPr>
          <p:nvPr>
            <p:ph type="sldNum" sz="quarter" idx="11"/>
          </p:nvPr>
        </p:nvSpPr>
        <p:spPr/>
        <p:txBody>
          <a:bodyPr rtlCol="0"/>
          <a:lstStyle/>
          <a:p>
            <a:fld id="{2C90944E-3E14-4519-8902-F1FC62728748}" type="slidenum">
              <a:rPr lang="en-US" smtClean="0"/>
              <a:t>‹#›</a:t>
            </a:fld>
            <a:endParaRPr lang="en-US"/>
          </a:p>
        </p:txBody>
      </p:sp>
      <p:sp>
        <p:nvSpPr>
          <p:cNvPr id="8" name="Footer Placeholder 7"/>
          <p:cNvSpPr>
            <a:spLocks noGrp="1"/>
          </p:cNvSpPr>
          <p:nvPr>
            <p:ph type="ftr" sz="quarter" idx="12"/>
          </p:nvPr>
        </p:nvSpPr>
        <p:spPr/>
        <p:txBody>
          <a:bodyPr rtlCol="0"/>
          <a:lstStyle/>
          <a:p>
            <a:r>
              <a:rPr lang="en-US" smtClean="0"/>
              <a:t>CC BY Deborah Lenares</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005A3-1082-44AD-8679-C6CD1765FBB2}" type="datetime1">
              <a:rPr lang="en-US" smtClean="0"/>
              <a:t>3/14/2013</a:t>
            </a:fld>
            <a:endParaRPr lang="en-US"/>
          </a:p>
        </p:txBody>
      </p:sp>
      <p:sp>
        <p:nvSpPr>
          <p:cNvPr id="3" name="Footer Placeholder 2"/>
          <p:cNvSpPr>
            <a:spLocks noGrp="1"/>
          </p:cNvSpPr>
          <p:nvPr>
            <p:ph type="ftr" sz="quarter" idx="11"/>
          </p:nvPr>
        </p:nvSpPr>
        <p:spPr/>
        <p:txBody>
          <a:bodyPr/>
          <a:lstStyle/>
          <a:p>
            <a:r>
              <a:rPr lang="en-US" smtClean="0"/>
              <a:t>CC BY Deborah Lenares</a:t>
            </a:r>
            <a:endParaRPr lang="en-US"/>
          </a:p>
        </p:txBody>
      </p:sp>
      <p:sp>
        <p:nvSpPr>
          <p:cNvPr id="4" name="Slide Number Placeholder 3"/>
          <p:cNvSpPr>
            <a:spLocks noGrp="1"/>
          </p:cNvSpPr>
          <p:nvPr>
            <p:ph type="sldNum" sz="quarter" idx="12"/>
          </p:nvPr>
        </p:nvSpPr>
        <p:spPr/>
        <p:txBody>
          <a:bodyPr/>
          <a:lstStyle/>
          <a:p>
            <a:fld id="{2C90944E-3E14-4519-8902-F1FC6272874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9C2077D-F8F4-4532-99CE-F49AB0CA9572}" type="datetime1">
              <a:rPr lang="en-US" smtClean="0"/>
              <a:t>3/14/2013</a:t>
            </a:fld>
            <a:endParaRPr lang="en-US"/>
          </a:p>
        </p:txBody>
      </p:sp>
      <p:sp>
        <p:nvSpPr>
          <p:cNvPr id="22" name="Slide Number Placeholder 21"/>
          <p:cNvSpPr>
            <a:spLocks noGrp="1"/>
          </p:cNvSpPr>
          <p:nvPr>
            <p:ph type="sldNum" sz="quarter" idx="15"/>
          </p:nvPr>
        </p:nvSpPr>
        <p:spPr/>
        <p:txBody>
          <a:bodyPr rtlCol="0"/>
          <a:lstStyle/>
          <a:p>
            <a:fld id="{2C90944E-3E14-4519-8902-F1FC62728748}" type="slidenum">
              <a:rPr lang="en-US" smtClean="0"/>
              <a:t>‹#›</a:t>
            </a:fld>
            <a:endParaRPr lang="en-US"/>
          </a:p>
        </p:txBody>
      </p:sp>
      <p:sp>
        <p:nvSpPr>
          <p:cNvPr id="23" name="Footer Placeholder 22"/>
          <p:cNvSpPr>
            <a:spLocks noGrp="1"/>
          </p:cNvSpPr>
          <p:nvPr>
            <p:ph type="ftr" sz="quarter" idx="16"/>
          </p:nvPr>
        </p:nvSpPr>
        <p:spPr/>
        <p:txBody>
          <a:bodyPr rtlCol="0"/>
          <a:lstStyle/>
          <a:p>
            <a:r>
              <a:rPr lang="en-US" smtClean="0"/>
              <a:t>CC BY Deborah Lenares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3C6EFE4-162A-4634-A94D-30995E069CFB}" type="datetime1">
              <a:rPr lang="en-US" smtClean="0"/>
              <a:t>3/14/2013</a:t>
            </a:fld>
            <a:endParaRPr lang="en-US"/>
          </a:p>
        </p:txBody>
      </p:sp>
      <p:sp>
        <p:nvSpPr>
          <p:cNvPr id="18" name="Slide Number Placeholder 17"/>
          <p:cNvSpPr>
            <a:spLocks noGrp="1"/>
          </p:cNvSpPr>
          <p:nvPr>
            <p:ph type="sldNum" sz="quarter" idx="11"/>
          </p:nvPr>
        </p:nvSpPr>
        <p:spPr/>
        <p:txBody>
          <a:bodyPr rtlCol="0"/>
          <a:lstStyle/>
          <a:p>
            <a:fld id="{2C90944E-3E14-4519-8902-F1FC62728748}" type="slidenum">
              <a:rPr lang="en-US" smtClean="0"/>
              <a:t>‹#›</a:t>
            </a:fld>
            <a:endParaRPr lang="en-US"/>
          </a:p>
        </p:txBody>
      </p:sp>
      <p:sp>
        <p:nvSpPr>
          <p:cNvPr id="21" name="Footer Placeholder 20"/>
          <p:cNvSpPr>
            <a:spLocks noGrp="1"/>
          </p:cNvSpPr>
          <p:nvPr>
            <p:ph type="ftr" sz="quarter" idx="12"/>
          </p:nvPr>
        </p:nvSpPr>
        <p:spPr/>
        <p:txBody>
          <a:bodyPr rtlCol="0"/>
          <a:lstStyle/>
          <a:p>
            <a:r>
              <a:rPr lang="en-US" smtClean="0"/>
              <a:t>CC BY Deborah Lenares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6815A19-2140-4727-A4E1-25C184CE2426}" type="datetime1">
              <a:rPr lang="en-US" smtClean="0"/>
              <a:t>3/14/2013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CC BY Deborah Lenares</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C90944E-3E14-4519-8902-F1FC6272874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5523" y="1752600"/>
            <a:ext cx="7676478" cy="1676400"/>
          </a:xfrm>
        </p:spPr>
        <p:txBody>
          <a:bodyPr>
            <a:noAutofit/>
          </a:bodyPr>
          <a:lstStyle/>
          <a:p>
            <a:r>
              <a:rPr lang="en-US" sz="3600" b="1" dirty="0" err="1" smtClean="0"/>
              <a:t>Ebooks</a:t>
            </a:r>
            <a:r>
              <a:rPr lang="en-US" sz="3600" b="1" dirty="0" smtClean="0"/>
              <a:t>: </a:t>
            </a:r>
            <a:br>
              <a:rPr lang="en-US" sz="3600" b="1" dirty="0" smtClean="0"/>
            </a:br>
            <a:r>
              <a:rPr lang="en-US" sz="3600" b="1" dirty="0" smtClean="0"/>
              <a:t>Their </a:t>
            </a:r>
            <a:r>
              <a:rPr lang="en-US" sz="3600" b="1" dirty="0"/>
              <a:t>use and acceptance by undergraduates and faculty</a:t>
            </a:r>
          </a:p>
        </p:txBody>
      </p:sp>
      <p:sp>
        <p:nvSpPr>
          <p:cNvPr id="5" name="Subtitle 4"/>
          <p:cNvSpPr>
            <a:spLocks noGrp="1"/>
          </p:cNvSpPr>
          <p:nvPr>
            <p:ph type="subTitle" idx="1"/>
          </p:nvPr>
        </p:nvSpPr>
        <p:spPr/>
        <p:txBody>
          <a:bodyPr/>
          <a:lstStyle/>
          <a:p>
            <a:endParaRPr lang="en-US" dirty="0"/>
          </a:p>
        </p:txBody>
      </p:sp>
      <p:sp>
        <p:nvSpPr>
          <p:cNvPr id="4" name="TextBox 3"/>
          <p:cNvSpPr txBox="1"/>
          <p:nvPr/>
        </p:nvSpPr>
        <p:spPr>
          <a:xfrm>
            <a:off x="2362200" y="5105399"/>
            <a:ext cx="6019800" cy="1077218"/>
          </a:xfrm>
          <a:prstGeom prst="rect">
            <a:avLst/>
          </a:prstGeom>
          <a:noFill/>
        </p:spPr>
        <p:txBody>
          <a:bodyPr wrap="square" rtlCol="0">
            <a:spAutoFit/>
          </a:bodyPr>
          <a:lstStyle/>
          <a:p>
            <a:endParaRPr lang="en-US" sz="1600" dirty="0" smtClean="0">
              <a:solidFill>
                <a:schemeClr val="tx2"/>
              </a:solidFill>
            </a:endParaRPr>
          </a:p>
          <a:p>
            <a:r>
              <a:rPr lang="en-US" sz="1600" dirty="0" smtClean="0">
                <a:solidFill>
                  <a:schemeClr val="tx2"/>
                </a:solidFill>
              </a:rPr>
              <a:t>Deborah Lenares</a:t>
            </a:r>
          </a:p>
          <a:p>
            <a:r>
              <a:rPr lang="en-US" sz="1600" dirty="0" smtClean="0">
                <a:solidFill>
                  <a:schemeClr val="tx2"/>
                </a:solidFill>
              </a:rPr>
              <a:t>Manager of Acquisitions, Serials, and Resource Sharing</a:t>
            </a:r>
          </a:p>
          <a:p>
            <a:r>
              <a:rPr lang="en-US" sz="1600" dirty="0" smtClean="0">
                <a:solidFill>
                  <a:schemeClr val="tx2"/>
                </a:solidFill>
              </a:rPr>
              <a:t>Wellesley College</a:t>
            </a:r>
          </a:p>
        </p:txBody>
      </p:sp>
    </p:spTree>
    <p:extLst>
      <p:ext uri="{BB962C8B-B14F-4D97-AF65-F5344CB8AC3E}">
        <p14:creationId xmlns:p14="http://schemas.microsoft.com/office/powerpoint/2010/main" val="4234022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543800" cy="1066800"/>
          </a:xfrm>
        </p:spPr>
        <p:txBody>
          <a:bodyPr>
            <a:normAutofit/>
          </a:bodyPr>
          <a:lstStyle/>
          <a:p>
            <a:r>
              <a:rPr lang="en-US" dirty="0" smtClean="0"/>
              <a:t>Ebook Preference by Discipline</a:t>
            </a:r>
            <a:endParaRPr lang="en-US" dirty="0"/>
          </a:p>
        </p:txBody>
      </p:sp>
      <p:sp>
        <p:nvSpPr>
          <p:cNvPr id="5" name="Footer Placeholder 3"/>
          <p:cNvSpPr>
            <a:spLocks noGrp="1"/>
          </p:cNvSpPr>
          <p:nvPr>
            <p:ph type="ftr" sz="quarter" idx="12"/>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graphicFrame>
        <p:nvGraphicFramePr>
          <p:cNvPr id="4" name="Chart 3"/>
          <p:cNvGraphicFramePr>
            <a:graphicFrameLocks/>
          </p:cNvGraphicFramePr>
          <p:nvPr>
            <p:extLst>
              <p:ext uri="{D42A27DB-BD31-4B8C-83A1-F6EECF244321}">
                <p14:modId xmlns:p14="http://schemas.microsoft.com/office/powerpoint/2010/main" val="330308190"/>
              </p:ext>
            </p:extLst>
          </p:nvPr>
        </p:nvGraphicFramePr>
        <p:xfrm>
          <a:off x="0" y="1752600"/>
          <a:ext cx="8763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28688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a:bodyPr>
          <a:lstStyle/>
          <a:p>
            <a:r>
              <a:rPr lang="en-US" dirty="0" smtClean="0"/>
              <a:t>How do you feel…</a:t>
            </a:r>
            <a:endParaRPr lang="en-US" dirty="0"/>
          </a:p>
        </p:txBody>
      </p:sp>
      <p:sp>
        <p:nvSpPr>
          <p:cNvPr id="5" name="TextBox 4"/>
          <p:cNvSpPr txBox="1"/>
          <p:nvPr/>
        </p:nvSpPr>
        <p:spPr>
          <a:xfrm>
            <a:off x="381000" y="1676400"/>
            <a:ext cx="5638800" cy="1846659"/>
          </a:xfrm>
          <a:prstGeom prst="rect">
            <a:avLst/>
          </a:prstGeom>
          <a:noFill/>
        </p:spPr>
        <p:txBody>
          <a:bodyPr wrap="square" rtlCol="0">
            <a:spAutoFit/>
          </a:bodyPr>
          <a:lstStyle/>
          <a:p>
            <a:r>
              <a:rPr lang="en-US" sz="2400" dirty="0">
                <a:solidFill>
                  <a:schemeClr val="tx2"/>
                </a:solidFill>
              </a:rPr>
              <a:t>“Print books are easier to use/take notes in, but </a:t>
            </a:r>
            <a:r>
              <a:rPr lang="en-US" sz="2400" dirty="0" err="1" smtClean="0">
                <a:solidFill>
                  <a:schemeClr val="tx2"/>
                </a:solidFill>
              </a:rPr>
              <a:t>ebooks</a:t>
            </a:r>
            <a:r>
              <a:rPr lang="en-US" sz="2400" dirty="0" smtClean="0">
                <a:solidFill>
                  <a:schemeClr val="tx2"/>
                </a:solidFill>
              </a:rPr>
              <a:t> </a:t>
            </a:r>
            <a:r>
              <a:rPr lang="en-US" sz="2400" dirty="0">
                <a:solidFill>
                  <a:schemeClr val="tx2"/>
                </a:solidFill>
              </a:rPr>
              <a:t>are very useful because they give us access to more books”</a:t>
            </a:r>
          </a:p>
          <a:p>
            <a:endParaRPr lang="en-US" dirty="0"/>
          </a:p>
        </p:txBody>
      </p:sp>
      <p:sp>
        <p:nvSpPr>
          <p:cNvPr id="6" name="TextBox 5"/>
          <p:cNvSpPr txBox="1"/>
          <p:nvPr/>
        </p:nvSpPr>
        <p:spPr>
          <a:xfrm>
            <a:off x="1347716" y="3657600"/>
            <a:ext cx="7391400" cy="3046988"/>
          </a:xfrm>
          <a:prstGeom prst="rect">
            <a:avLst/>
          </a:prstGeom>
          <a:noFill/>
        </p:spPr>
        <p:txBody>
          <a:bodyPr wrap="square" rtlCol="0">
            <a:spAutoFit/>
          </a:bodyPr>
          <a:lstStyle/>
          <a:p>
            <a:r>
              <a:rPr lang="en-US" sz="2400" dirty="0" smtClean="0">
                <a:solidFill>
                  <a:schemeClr val="tx2"/>
                </a:solidFill>
              </a:rPr>
              <a:t>“[</a:t>
            </a:r>
            <a:r>
              <a:rPr lang="en-US" sz="2400" dirty="0">
                <a:solidFill>
                  <a:schemeClr val="tx2"/>
                </a:solidFill>
              </a:rPr>
              <a:t>It] depends on how navigable and readable it is, in terms of font size, whether one can easily jump back and forth to specific pages, and whether chunks of text can be successfully copied or printed in a reasonable font size. If these features are available, </a:t>
            </a:r>
            <a:r>
              <a:rPr lang="en-US" sz="2400" dirty="0" err="1">
                <a:solidFill>
                  <a:schemeClr val="tx2"/>
                </a:solidFill>
              </a:rPr>
              <a:t>ebooks</a:t>
            </a:r>
            <a:r>
              <a:rPr lang="en-US" sz="2400" dirty="0">
                <a:solidFill>
                  <a:schemeClr val="tx2"/>
                </a:solidFill>
              </a:rPr>
              <a:t> will be quite as good as print books</a:t>
            </a:r>
            <a:r>
              <a:rPr lang="en-US" sz="2400" dirty="0" smtClean="0">
                <a:solidFill>
                  <a:schemeClr val="tx2"/>
                </a:solidFill>
              </a:rPr>
              <a:t>.”</a:t>
            </a:r>
            <a:endParaRPr lang="en-US" sz="2400" dirty="0">
              <a:solidFill>
                <a:schemeClr val="tx2"/>
              </a:solidFill>
            </a:endParaRPr>
          </a:p>
          <a:p>
            <a:endParaRPr lang="en-US" sz="2400" dirty="0"/>
          </a:p>
        </p:txBody>
      </p:sp>
    </p:spTree>
    <p:extLst>
      <p:ext uri="{BB962C8B-B14F-4D97-AF65-F5344CB8AC3E}">
        <p14:creationId xmlns:p14="http://schemas.microsoft.com/office/powerpoint/2010/main" val="4149300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dirty="0" smtClean="0"/>
              <a:t>How do you feel…</a:t>
            </a:r>
            <a:endParaRPr lang="en-US" dirty="0"/>
          </a:p>
        </p:txBody>
      </p:sp>
      <p:sp>
        <p:nvSpPr>
          <p:cNvPr id="5" name="TextBox 4"/>
          <p:cNvSpPr txBox="1"/>
          <p:nvPr/>
        </p:nvSpPr>
        <p:spPr>
          <a:xfrm>
            <a:off x="762000" y="1981200"/>
            <a:ext cx="7772400" cy="2308324"/>
          </a:xfrm>
          <a:prstGeom prst="rect">
            <a:avLst/>
          </a:prstGeom>
          <a:noFill/>
        </p:spPr>
        <p:txBody>
          <a:bodyPr wrap="square" rtlCol="0">
            <a:spAutoFit/>
          </a:bodyPr>
          <a:lstStyle/>
          <a:p>
            <a:r>
              <a:rPr lang="en-US" sz="2400" dirty="0" smtClean="0">
                <a:solidFill>
                  <a:schemeClr val="tx2"/>
                </a:solidFill>
              </a:rPr>
              <a:t>“I </a:t>
            </a:r>
            <a:r>
              <a:rPr lang="en-US" sz="2400" dirty="0">
                <a:solidFill>
                  <a:schemeClr val="tx2"/>
                </a:solidFill>
              </a:rPr>
              <a:t>like </a:t>
            </a:r>
            <a:r>
              <a:rPr lang="en-US" sz="2400" dirty="0" err="1" smtClean="0">
                <a:solidFill>
                  <a:schemeClr val="tx2"/>
                </a:solidFill>
              </a:rPr>
              <a:t>ebooks</a:t>
            </a:r>
            <a:r>
              <a:rPr lang="en-US" sz="2400" dirty="0" smtClean="0">
                <a:solidFill>
                  <a:schemeClr val="tx2"/>
                </a:solidFill>
              </a:rPr>
              <a:t> </a:t>
            </a:r>
            <a:r>
              <a:rPr lang="en-US" sz="2400" dirty="0">
                <a:solidFill>
                  <a:schemeClr val="tx2"/>
                </a:solidFill>
              </a:rPr>
              <a:t>and print books for different reasons. </a:t>
            </a:r>
            <a:r>
              <a:rPr lang="en-US" sz="2400" dirty="0" err="1" smtClean="0">
                <a:solidFill>
                  <a:schemeClr val="tx2"/>
                </a:solidFill>
              </a:rPr>
              <a:t>Ebooks</a:t>
            </a:r>
            <a:r>
              <a:rPr lang="en-US" sz="2400" dirty="0" smtClean="0">
                <a:solidFill>
                  <a:schemeClr val="tx2"/>
                </a:solidFill>
              </a:rPr>
              <a:t> </a:t>
            </a:r>
            <a:r>
              <a:rPr lang="en-US" sz="2400" dirty="0">
                <a:solidFill>
                  <a:schemeClr val="tx2"/>
                </a:solidFill>
              </a:rPr>
              <a:t>are easier to search and scavenge for pieces of information. Print books are better for long projects, where we can tab pages and have physical resources that are easier to flip through</a:t>
            </a:r>
            <a:r>
              <a:rPr lang="en-US" sz="2400" dirty="0" smtClean="0">
                <a:solidFill>
                  <a:schemeClr val="tx2"/>
                </a:solidFill>
              </a:rPr>
              <a:t>.”</a:t>
            </a:r>
            <a:endParaRPr lang="en-US" sz="2400" dirty="0">
              <a:solidFill>
                <a:schemeClr val="tx2"/>
              </a:solidFill>
            </a:endParaRPr>
          </a:p>
          <a:p>
            <a:endParaRPr lang="en-US" sz="2400" dirty="0"/>
          </a:p>
        </p:txBody>
      </p:sp>
    </p:spTree>
    <p:extLst>
      <p:ext uri="{BB962C8B-B14F-4D97-AF65-F5344CB8AC3E}">
        <p14:creationId xmlns:p14="http://schemas.microsoft.com/office/powerpoint/2010/main" val="1889145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questions</a:t>
            </a:r>
            <a:endParaRPr lang="en-US" dirty="0"/>
          </a:p>
        </p:txBody>
      </p:sp>
      <p:sp>
        <p:nvSpPr>
          <p:cNvPr id="4" name="Content Placeholder 3"/>
          <p:cNvSpPr>
            <a:spLocks noGrp="1"/>
          </p:cNvSpPr>
          <p:nvPr>
            <p:ph sz="quarter" idx="1"/>
          </p:nvPr>
        </p:nvSpPr>
        <p:spPr/>
        <p:txBody>
          <a:bodyPr/>
          <a:lstStyle/>
          <a:p>
            <a:r>
              <a:rPr lang="en-US" dirty="0">
                <a:solidFill>
                  <a:schemeClr val="tx2"/>
                </a:solidFill>
              </a:rPr>
              <a:t>How often do you search, skim, read consecutive pages, chapters or entire books?</a:t>
            </a:r>
          </a:p>
          <a:p>
            <a:r>
              <a:rPr lang="en-US" dirty="0">
                <a:solidFill>
                  <a:schemeClr val="tx2"/>
                </a:solidFill>
              </a:rPr>
              <a:t>How do you usually read an </a:t>
            </a:r>
            <a:r>
              <a:rPr lang="en-US" dirty="0" err="1">
                <a:solidFill>
                  <a:schemeClr val="tx2"/>
                </a:solidFill>
              </a:rPr>
              <a:t>ebook</a:t>
            </a:r>
            <a:r>
              <a:rPr lang="en-US" dirty="0">
                <a:solidFill>
                  <a:schemeClr val="tx2"/>
                </a:solidFill>
              </a:rPr>
              <a:t>?</a:t>
            </a:r>
          </a:p>
          <a:p>
            <a:r>
              <a:rPr lang="en-US" dirty="0">
                <a:solidFill>
                  <a:schemeClr val="tx2"/>
                </a:solidFill>
              </a:rPr>
              <a:t>If you have to read more than ten pages how do you prefer to read an </a:t>
            </a:r>
            <a:r>
              <a:rPr lang="en-US" dirty="0" err="1">
                <a:solidFill>
                  <a:schemeClr val="tx2"/>
                </a:solidFill>
              </a:rPr>
              <a:t>ebook</a:t>
            </a:r>
            <a:r>
              <a:rPr lang="en-US" dirty="0">
                <a:solidFill>
                  <a:schemeClr val="tx2"/>
                </a:solidFill>
              </a:rPr>
              <a:t>?</a:t>
            </a:r>
          </a:p>
          <a:p>
            <a:r>
              <a:rPr lang="en-US" dirty="0" smtClean="0">
                <a:solidFill>
                  <a:schemeClr val="tx2"/>
                </a:solidFill>
              </a:rPr>
              <a:t>Do you own or plan to purchase a hand held device?</a:t>
            </a:r>
            <a:endParaRPr lang="en-US" dirty="0">
              <a:solidFill>
                <a:schemeClr val="tx2"/>
              </a:solidFill>
            </a:endParaRPr>
          </a:p>
        </p:txBody>
      </p:sp>
      <p:sp>
        <p:nvSpPr>
          <p:cNvPr id="5" name="Footer Placeholder 3"/>
          <p:cNvSpPr>
            <a:spLocks noGrp="1"/>
          </p:cNvSpPr>
          <p:nvPr>
            <p:ph type="ftr" sz="quarter" idx="16"/>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4023094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098649444"/>
              </p:ext>
            </p:extLst>
          </p:nvPr>
        </p:nvGraphicFramePr>
        <p:xfrm>
          <a:off x="76200" y="1143000"/>
          <a:ext cx="8610600" cy="5715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200" y="274638"/>
            <a:ext cx="7772400" cy="1143000"/>
          </a:xfrm>
        </p:spPr>
        <p:txBody>
          <a:bodyPr/>
          <a:lstStyle/>
          <a:p>
            <a:r>
              <a:rPr lang="en-US" sz="3200" dirty="0"/>
              <a:t>How often do you do the following? </a:t>
            </a:r>
            <a:endParaRPr lang="en-US" dirty="0"/>
          </a:p>
        </p:txBody>
      </p:sp>
    </p:spTree>
    <p:extLst>
      <p:ext uri="{BB962C8B-B14F-4D97-AF65-F5344CB8AC3E}">
        <p14:creationId xmlns:p14="http://schemas.microsoft.com/office/powerpoint/2010/main" val="41271279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440992633"/>
              </p:ext>
            </p:extLst>
          </p:nvPr>
        </p:nvGraphicFramePr>
        <p:xfrm>
          <a:off x="152400" y="838200"/>
          <a:ext cx="8763000" cy="6019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a:t>How do you usually read an eBook?</a:t>
            </a:r>
          </a:p>
        </p:txBody>
      </p:sp>
    </p:spTree>
    <p:extLst>
      <p:ext uri="{BB962C8B-B14F-4D97-AF65-F5344CB8AC3E}">
        <p14:creationId xmlns:p14="http://schemas.microsoft.com/office/powerpoint/2010/main" val="2447241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733535893"/>
              </p:ext>
            </p:extLst>
          </p:nvPr>
        </p:nvGraphicFramePr>
        <p:xfrm>
          <a:off x="152400" y="1219200"/>
          <a:ext cx="8686800"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457200" y="274638"/>
            <a:ext cx="8153400" cy="1143000"/>
          </a:xfrm>
        </p:spPr>
        <p:txBody>
          <a:bodyPr>
            <a:normAutofit fontScale="90000"/>
          </a:bodyPr>
          <a:lstStyle/>
          <a:p>
            <a:r>
              <a:rPr lang="en-US" sz="3200" dirty="0"/>
              <a:t>How  do you prefer to read when &gt;10 </a:t>
            </a:r>
            <a:r>
              <a:rPr lang="en-US" sz="3200" dirty="0" smtClean="0"/>
              <a:t>p?</a:t>
            </a:r>
            <a:r>
              <a:rPr lang="en-US" sz="3200" dirty="0"/>
              <a:t/>
            </a:r>
            <a:br>
              <a:rPr lang="en-US" sz="3200" dirty="0"/>
            </a:br>
            <a:endParaRPr lang="en-US" dirty="0"/>
          </a:p>
        </p:txBody>
      </p:sp>
    </p:spTree>
    <p:extLst>
      <p:ext uri="{BB962C8B-B14F-4D97-AF65-F5344CB8AC3E}">
        <p14:creationId xmlns:p14="http://schemas.microsoft.com/office/powerpoint/2010/main" val="3683888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a:t>How  do you prefer to read when &gt;10 p?</a:t>
            </a:r>
            <a:endParaRPr lang="en-US" dirty="0"/>
          </a:p>
        </p:txBody>
      </p:sp>
      <p:sp>
        <p:nvSpPr>
          <p:cNvPr id="6" name="Rectangle 5"/>
          <p:cNvSpPr/>
          <p:nvPr/>
        </p:nvSpPr>
        <p:spPr>
          <a:xfrm>
            <a:off x="228600" y="5029200"/>
            <a:ext cx="7696200" cy="1569660"/>
          </a:xfrm>
          <a:prstGeom prst="rect">
            <a:avLst/>
          </a:prstGeom>
        </p:spPr>
        <p:txBody>
          <a:bodyPr wrap="square">
            <a:spAutoFit/>
          </a:bodyPr>
          <a:lstStyle/>
          <a:p>
            <a:r>
              <a:rPr lang="en-US" sz="2400" dirty="0">
                <a:solidFill>
                  <a:schemeClr val="tx2"/>
                </a:solidFill>
              </a:rPr>
              <a:t>“Downloaded onto my computer to use with more user friendly software-- sometimes the eBook program is hard to use for many pages (can't as easily scroll between pages, highlight, etc.)”</a:t>
            </a:r>
          </a:p>
        </p:txBody>
      </p:sp>
      <p:sp>
        <p:nvSpPr>
          <p:cNvPr id="8" name="TextBox 7"/>
          <p:cNvSpPr txBox="1"/>
          <p:nvPr/>
        </p:nvSpPr>
        <p:spPr>
          <a:xfrm>
            <a:off x="2362199" y="4195465"/>
            <a:ext cx="6420347" cy="461665"/>
          </a:xfrm>
          <a:prstGeom prst="rect">
            <a:avLst/>
          </a:prstGeom>
          <a:noFill/>
        </p:spPr>
        <p:txBody>
          <a:bodyPr wrap="none" rtlCol="0">
            <a:spAutoFit/>
          </a:bodyPr>
          <a:lstStyle/>
          <a:p>
            <a:r>
              <a:rPr lang="en-US" sz="2400" dirty="0" smtClean="0">
                <a:solidFill>
                  <a:schemeClr val="tx2"/>
                </a:solidFill>
              </a:rPr>
              <a:t>“If </a:t>
            </a:r>
            <a:r>
              <a:rPr lang="en-US" sz="2400" dirty="0">
                <a:solidFill>
                  <a:schemeClr val="tx2"/>
                </a:solidFill>
              </a:rPr>
              <a:t>I had a tablet, I'd prefer to read on that</a:t>
            </a:r>
            <a:r>
              <a:rPr lang="en-US" sz="2400" dirty="0" smtClean="0">
                <a:solidFill>
                  <a:schemeClr val="tx2"/>
                </a:solidFill>
              </a:rPr>
              <a:t>!”</a:t>
            </a:r>
            <a:endParaRPr lang="en-US" sz="2400" dirty="0">
              <a:solidFill>
                <a:schemeClr val="tx2"/>
              </a:solidFill>
            </a:endParaRPr>
          </a:p>
        </p:txBody>
      </p:sp>
      <p:sp>
        <p:nvSpPr>
          <p:cNvPr id="9" name="TextBox 8"/>
          <p:cNvSpPr txBox="1"/>
          <p:nvPr/>
        </p:nvSpPr>
        <p:spPr>
          <a:xfrm>
            <a:off x="381000" y="1561660"/>
            <a:ext cx="7086600" cy="2215991"/>
          </a:xfrm>
          <a:prstGeom prst="rect">
            <a:avLst/>
          </a:prstGeom>
          <a:noFill/>
        </p:spPr>
        <p:txBody>
          <a:bodyPr wrap="square" rtlCol="0">
            <a:spAutoFit/>
          </a:bodyPr>
          <a:lstStyle/>
          <a:p>
            <a:r>
              <a:rPr lang="en-US" sz="2400" dirty="0" smtClean="0">
                <a:solidFill>
                  <a:schemeClr val="tx2"/>
                </a:solidFill>
              </a:rPr>
              <a:t>“It </a:t>
            </a:r>
            <a:r>
              <a:rPr lang="en-US" sz="2400" dirty="0">
                <a:solidFill>
                  <a:schemeClr val="tx2"/>
                </a:solidFill>
              </a:rPr>
              <a:t>depends on the situation. Readings for which I don't anticipate taking a lot of notes/ referencing in class, I'll use a reader. If I want to take tons of notes or reference it in class, I might print a copy or buy a paper book</a:t>
            </a:r>
            <a:r>
              <a:rPr lang="en-US" sz="2400" dirty="0" smtClean="0">
                <a:solidFill>
                  <a:schemeClr val="tx2"/>
                </a:solidFill>
              </a:rPr>
              <a:t>.”</a:t>
            </a:r>
            <a:endParaRPr lang="en-US" sz="2400" dirty="0">
              <a:solidFill>
                <a:schemeClr val="tx2"/>
              </a:solidFill>
            </a:endParaRPr>
          </a:p>
          <a:p>
            <a:endParaRPr lang="en-US" dirty="0"/>
          </a:p>
        </p:txBody>
      </p:sp>
    </p:spTree>
    <p:extLst>
      <p:ext uri="{BB962C8B-B14F-4D97-AF65-F5344CB8AC3E}">
        <p14:creationId xmlns:p14="http://schemas.microsoft.com/office/powerpoint/2010/main" val="342077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Correlations</a:t>
            </a:r>
            <a:endParaRPr lang="en-US" dirty="0"/>
          </a:p>
        </p:txBody>
      </p:sp>
      <p:sp>
        <p:nvSpPr>
          <p:cNvPr id="3" name="Content Placeholder 2"/>
          <p:cNvSpPr>
            <a:spLocks noGrp="1"/>
          </p:cNvSpPr>
          <p:nvPr>
            <p:ph sz="quarter" idx="1"/>
          </p:nvPr>
        </p:nvSpPr>
        <p:spPr/>
        <p:txBody>
          <a:bodyPr/>
          <a:lstStyle/>
          <a:p>
            <a:r>
              <a:rPr lang="en-US" dirty="0" smtClean="0">
                <a:solidFill>
                  <a:schemeClr val="tx2"/>
                </a:solidFill>
              </a:rPr>
              <a:t>Preferred reading method and attitudes</a:t>
            </a:r>
          </a:p>
          <a:p>
            <a:r>
              <a:rPr lang="en-US" dirty="0" smtClean="0">
                <a:solidFill>
                  <a:schemeClr val="tx2"/>
                </a:solidFill>
              </a:rPr>
              <a:t>Device ownership and attitudes</a:t>
            </a:r>
          </a:p>
          <a:p>
            <a:endParaRPr lang="en-US" dirty="0"/>
          </a:p>
        </p:txBody>
      </p:sp>
    </p:spTree>
    <p:extLst>
      <p:ext uri="{BB962C8B-B14F-4D97-AF65-F5344CB8AC3E}">
        <p14:creationId xmlns:p14="http://schemas.microsoft.com/office/powerpoint/2010/main" val="3979920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34897203"/>
              </p:ext>
            </p:extLst>
          </p:nvPr>
        </p:nvGraphicFramePr>
        <p:xfrm>
          <a:off x="76200" y="1295400"/>
          <a:ext cx="8763000" cy="5562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152400" y="381000"/>
            <a:ext cx="8763000" cy="1066800"/>
          </a:xfrm>
        </p:spPr>
        <p:txBody>
          <a:bodyPr>
            <a:normAutofit fontScale="90000"/>
          </a:bodyPr>
          <a:lstStyle/>
          <a:p>
            <a:r>
              <a:rPr lang="en-US" sz="3600" dirty="0"/>
              <a:t>Attitude and Preferred Reading Method </a:t>
            </a:r>
            <a:endParaRPr lang="en-US" dirty="0"/>
          </a:p>
        </p:txBody>
      </p:sp>
      <p:sp>
        <p:nvSpPr>
          <p:cNvPr id="4" name="Footer Placeholder 3"/>
          <p:cNvSpPr>
            <a:spLocks noGrp="1"/>
          </p:cNvSpPr>
          <p:nvPr>
            <p:ph type="ftr" sz="quarter" idx="12"/>
          </p:nvPr>
        </p:nvSpPr>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247615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Wellesley College</a:t>
            </a:r>
            <a:endParaRPr lang="en-US" dirty="0"/>
          </a:p>
        </p:txBody>
      </p:sp>
      <p:sp>
        <p:nvSpPr>
          <p:cNvPr id="4" name="Rectangle 3"/>
          <p:cNvSpPr>
            <a:spLocks noGrp="1" noChangeArrowheads="1"/>
          </p:cNvSpPr>
          <p:nvPr>
            <p:ph sz="quarter" idx="1"/>
          </p:nvPr>
        </p:nvSpPr>
        <p:spPr>
          <a:xfrm>
            <a:off x="457200" y="1600200"/>
            <a:ext cx="7467600" cy="2514600"/>
          </a:xfrm>
        </p:spPr>
        <p:txBody>
          <a:bodyPr/>
          <a:lstStyle/>
          <a:p>
            <a:pPr>
              <a:buClr>
                <a:schemeClr val="accent2"/>
              </a:buClr>
            </a:pPr>
            <a:r>
              <a:rPr lang="en-US" dirty="0">
                <a:solidFill>
                  <a:schemeClr val="tx2"/>
                </a:solidFill>
              </a:rPr>
              <a:t>Small, liberal arts, women’s college</a:t>
            </a:r>
          </a:p>
          <a:p>
            <a:pPr>
              <a:buClr>
                <a:schemeClr val="accent2"/>
              </a:buClr>
            </a:pPr>
            <a:r>
              <a:rPr lang="en-US" dirty="0">
                <a:solidFill>
                  <a:schemeClr val="tx2"/>
                </a:solidFill>
              </a:rPr>
              <a:t>2300 highly motivated students 	</a:t>
            </a:r>
          </a:p>
          <a:p>
            <a:pPr>
              <a:buClr>
                <a:schemeClr val="accent2"/>
              </a:buClr>
            </a:pPr>
            <a:r>
              <a:rPr lang="en-US" dirty="0">
                <a:solidFill>
                  <a:schemeClr val="tx2"/>
                </a:solidFill>
              </a:rPr>
              <a:t>350 faculty with a strong focus on teaching</a:t>
            </a:r>
          </a:p>
          <a:p>
            <a:pPr>
              <a:buClr>
                <a:schemeClr val="accent2"/>
              </a:buClr>
            </a:pPr>
            <a:r>
              <a:rPr lang="en-US" dirty="0">
                <a:solidFill>
                  <a:schemeClr val="tx2"/>
                </a:solidFill>
              </a:rPr>
              <a:t>Library </a:t>
            </a:r>
            <a:r>
              <a:rPr lang="en-US" dirty="0" smtClean="0">
                <a:solidFill>
                  <a:schemeClr val="tx2"/>
                </a:solidFill>
              </a:rPr>
              <a:t>collection </a:t>
            </a:r>
            <a:r>
              <a:rPr lang="en-US" dirty="0">
                <a:solidFill>
                  <a:schemeClr val="tx2"/>
                </a:solidFill>
              </a:rPr>
              <a:t>budget $2M</a:t>
            </a:r>
          </a:p>
          <a:p>
            <a:pPr>
              <a:buClr>
                <a:schemeClr val="accent2"/>
              </a:buClr>
            </a:pPr>
            <a:r>
              <a:rPr lang="en-US" dirty="0">
                <a:solidFill>
                  <a:schemeClr val="tx2"/>
                </a:solidFill>
              </a:rPr>
              <a:t>Located 13 miles west of Boston</a:t>
            </a:r>
          </a:p>
          <a:p>
            <a:pPr eaLnBrk="1" hangingPunct="1"/>
            <a:endParaRPr lang="en-US" dirty="0" smtClean="0"/>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14800"/>
            <a:ext cx="2971800" cy="257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4114800"/>
            <a:ext cx="2971800" cy="257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114800"/>
            <a:ext cx="29718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0012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359656118"/>
              </p:ext>
            </p:extLst>
          </p:nvPr>
        </p:nvGraphicFramePr>
        <p:xfrm>
          <a:off x="152400" y="1371600"/>
          <a:ext cx="8458200"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sz="3200" dirty="0"/>
              <a:t>Attitude and Device </a:t>
            </a:r>
            <a:r>
              <a:rPr lang="en-US" sz="3200" dirty="0" smtClean="0"/>
              <a:t>Ownership</a:t>
            </a:r>
            <a:endParaRPr lang="en-US" dirty="0"/>
          </a:p>
        </p:txBody>
      </p:sp>
      <p:sp>
        <p:nvSpPr>
          <p:cNvPr id="4" name="Footer Placeholder 3"/>
          <p:cNvSpPr>
            <a:spLocks noGrp="1"/>
          </p:cNvSpPr>
          <p:nvPr>
            <p:ph type="ftr" sz="quarter" idx="12"/>
          </p:nvPr>
        </p:nvSpPr>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33327267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735273000"/>
              </p:ext>
            </p:extLst>
          </p:nvPr>
        </p:nvGraphicFramePr>
        <p:xfrm>
          <a:off x="152400" y="1447800"/>
          <a:ext cx="86868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fontScale="90000"/>
          </a:bodyPr>
          <a:lstStyle/>
          <a:p>
            <a:r>
              <a:rPr lang="en-US" sz="3200" dirty="0"/>
              <a:t>Do you </a:t>
            </a:r>
            <a:r>
              <a:rPr lang="en-US" sz="3200" dirty="0" smtClean="0"/>
              <a:t>own/plan </a:t>
            </a:r>
            <a:r>
              <a:rPr lang="en-US" sz="3200" dirty="0"/>
              <a:t>to purchase a hand held reading device in the next 6 </a:t>
            </a:r>
            <a:r>
              <a:rPr lang="en-US" sz="3200" dirty="0" err="1" smtClean="0"/>
              <a:t>mo</a:t>
            </a:r>
            <a:r>
              <a:rPr lang="en-US" sz="3200" dirty="0" smtClean="0"/>
              <a:t>?</a:t>
            </a:r>
            <a:endParaRPr lang="en-US" dirty="0"/>
          </a:p>
        </p:txBody>
      </p:sp>
      <p:sp>
        <p:nvSpPr>
          <p:cNvPr id="5" name="Footer Placeholder 3"/>
          <p:cNvSpPr>
            <a:spLocks noGrp="1"/>
          </p:cNvSpPr>
          <p:nvPr>
            <p:ph type="ftr" sz="quarter" idx="12"/>
          </p:nvPr>
        </p:nvSpPr>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19693720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results</a:t>
            </a:r>
            <a:endParaRPr lang="en-US" dirty="0"/>
          </a:p>
        </p:txBody>
      </p:sp>
      <p:sp>
        <p:nvSpPr>
          <p:cNvPr id="3" name="Content Placeholder 2"/>
          <p:cNvSpPr>
            <a:spLocks noGrp="1"/>
          </p:cNvSpPr>
          <p:nvPr>
            <p:ph sz="quarter" idx="1"/>
          </p:nvPr>
        </p:nvSpPr>
        <p:spPr>
          <a:xfrm>
            <a:off x="533400" y="1600200"/>
            <a:ext cx="7391400" cy="4800600"/>
          </a:xfrm>
        </p:spPr>
        <p:txBody>
          <a:bodyPr>
            <a:normAutofit/>
          </a:bodyPr>
          <a:lstStyle/>
          <a:p>
            <a:r>
              <a:rPr lang="en-US" dirty="0" smtClean="0">
                <a:solidFill>
                  <a:schemeClr val="tx2"/>
                </a:solidFill>
              </a:rPr>
              <a:t>High reported use of </a:t>
            </a:r>
            <a:r>
              <a:rPr lang="en-US" dirty="0" err="1" smtClean="0">
                <a:solidFill>
                  <a:schemeClr val="tx2"/>
                </a:solidFill>
              </a:rPr>
              <a:t>ebooks</a:t>
            </a:r>
            <a:r>
              <a:rPr lang="en-US" dirty="0" smtClean="0">
                <a:solidFill>
                  <a:schemeClr val="tx2"/>
                </a:solidFill>
              </a:rPr>
              <a:t> at WC (71%)</a:t>
            </a:r>
          </a:p>
          <a:p>
            <a:r>
              <a:rPr lang="en-US" dirty="0" smtClean="0">
                <a:solidFill>
                  <a:schemeClr val="tx2"/>
                </a:solidFill>
              </a:rPr>
              <a:t>Use of </a:t>
            </a:r>
            <a:r>
              <a:rPr lang="en-US" dirty="0" err="1" smtClean="0">
                <a:solidFill>
                  <a:schemeClr val="tx2"/>
                </a:solidFill>
              </a:rPr>
              <a:t>ebooks</a:t>
            </a:r>
            <a:r>
              <a:rPr lang="en-US" dirty="0" smtClean="0">
                <a:solidFill>
                  <a:schemeClr val="tx2"/>
                </a:solidFill>
              </a:rPr>
              <a:t> from many sources</a:t>
            </a:r>
          </a:p>
          <a:p>
            <a:r>
              <a:rPr lang="en-US" dirty="0" smtClean="0">
                <a:solidFill>
                  <a:schemeClr val="tx2"/>
                </a:solidFill>
              </a:rPr>
              <a:t>Good acceptance across disciplines</a:t>
            </a:r>
          </a:p>
          <a:p>
            <a:r>
              <a:rPr lang="en-US" dirty="0" err="1" smtClean="0">
                <a:solidFill>
                  <a:schemeClr val="tx2"/>
                </a:solidFill>
              </a:rPr>
              <a:t>Ebook</a:t>
            </a:r>
            <a:r>
              <a:rPr lang="en-US" dirty="0" smtClean="0">
                <a:solidFill>
                  <a:schemeClr val="tx2"/>
                </a:solidFill>
              </a:rPr>
              <a:t> Lovers/positive</a:t>
            </a:r>
          </a:p>
          <a:p>
            <a:pPr lvl="1"/>
            <a:r>
              <a:rPr lang="en-US" sz="2400" dirty="0" smtClean="0">
                <a:solidFill>
                  <a:schemeClr val="tx2"/>
                </a:solidFill>
              </a:rPr>
              <a:t>Read chapters and entire books more often</a:t>
            </a:r>
          </a:p>
          <a:p>
            <a:pPr lvl="1"/>
            <a:r>
              <a:rPr lang="en-US" sz="2400" dirty="0" smtClean="0">
                <a:solidFill>
                  <a:schemeClr val="tx2"/>
                </a:solidFill>
              </a:rPr>
              <a:t>Prefer to read using technology</a:t>
            </a:r>
          </a:p>
          <a:p>
            <a:r>
              <a:rPr lang="en-US" dirty="0" err="1" smtClean="0">
                <a:solidFill>
                  <a:schemeClr val="tx2"/>
                </a:solidFill>
              </a:rPr>
              <a:t>Ebook</a:t>
            </a:r>
            <a:r>
              <a:rPr lang="en-US" dirty="0" smtClean="0">
                <a:solidFill>
                  <a:schemeClr val="tx2"/>
                </a:solidFill>
              </a:rPr>
              <a:t> Haters/negative</a:t>
            </a:r>
          </a:p>
          <a:p>
            <a:pPr lvl="1"/>
            <a:r>
              <a:rPr lang="en-US" sz="2400" dirty="0" smtClean="0">
                <a:solidFill>
                  <a:schemeClr val="tx2"/>
                </a:solidFill>
              </a:rPr>
              <a:t>Read smaller sections or search/skim</a:t>
            </a:r>
          </a:p>
          <a:p>
            <a:pPr lvl="1"/>
            <a:r>
              <a:rPr lang="en-US" sz="2400" dirty="0" smtClean="0">
                <a:solidFill>
                  <a:schemeClr val="tx2"/>
                </a:solidFill>
              </a:rPr>
              <a:t>Prefer </a:t>
            </a:r>
            <a:r>
              <a:rPr lang="en-US" sz="2400" dirty="0">
                <a:solidFill>
                  <a:schemeClr val="tx2"/>
                </a:solidFill>
              </a:rPr>
              <a:t>to print out sections to read</a:t>
            </a:r>
          </a:p>
          <a:p>
            <a:pPr lvl="1"/>
            <a:endParaRPr lang="en-US" dirty="0" smtClean="0">
              <a:solidFill>
                <a:schemeClr val="tx1">
                  <a:lumMod val="75000"/>
                  <a:lumOff val="25000"/>
                </a:schemeClr>
              </a:solidFill>
            </a:endParaRPr>
          </a:p>
          <a:p>
            <a:endParaRPr lang="en-US" dirty="0" smtClean="0"/>
          </a:p>
          <a:p>
            <a:endParaRPr lang="en-US" dirty="0" smtClean="0"/>
          </a:p>
          <a:p>
            <a:endParaRPr lang="en-US" dirty="0" smtClean="0"/>
          </a:p>
          <a:p>
            <a:endParaRPr lang="en-US" dirty="0"/>
          </a:p>
        </p:txBody>
      </p:sp>
      <p:sp>
        <p:nvSpPr>
          <p:cNvPr id="5" name="Footer Placeholder 3"/>
          <p:cNvSpPr>
            <a:spLocks noGrp="1"/>
          </p:cNvSpPr>
          <p:nvPr>
            <p:ph type="ftr" sz="quarter" idx="16"/>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744529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correlations</a:t>
            </a:r>
            <a:endParaRPr lang="en-US" dirty="0"/>
          </a:p>
        </p:txBody>
      </p:sp>
      <p:sp>
        <p:nvSpPr>
          <p:cNvPr id="3" name="Content Placeholder 2"/>
          <p:cNvSpPr>
            <a:spLocks noGrp="1"/>
          </p:cNvSpPr>
          <p:nvPr>
            <p:ph sz="quarter" idx="1"/>
          </p:nvPr>
        </p:nvSpPr>
        <p:spPr/>
        <p:txBody>
          <a:bodyPr/>
          <a:lstStyle/>
          <a:p>
            <a:r>
              <a:rPr lang="en-US" dirty="0" smtClean="0">
                <a:solidFill>
                  <a:schemeClr val="tx2"/>
                </a:solidFill>
              </a:rPr>
              <a:t>Readers using a device/computer and a more positive attitude toward </a:t>
            </a:r>
            <a:r>
              <a:rPr lang="en-US" dirty="0" err="1" smtClean="0">
                <a:solidFill>
                  <a:schemeClr val="tx2"/>
                </a:solidFill>
              </a:rPr>
              <a:t>ebooks</a:t>
            </a:r>
            <a:endParaRPr lang="en-US" dirty="0" smtClean="0">
              <a:solidFill>
                <a:schemeClr val="tx2"/>
              </a:solidFill>
            </a:endParaRPr>
          </a:p>
          <a:p>
            <a:r>
              <a:rPr lang="en-US" dirty="0" smtClean="0">
                <a:solidFill>
                  <a:schemeClr val="tx2"/>
                </a:solidFill>
              </a:rPr>
              <a:t>Ownership or intention to purchase a device and a more positive attitude toward </a:t>
            </a:r>
            <a:r>
              <a:rPr lang="en-US" dirty="0" err="1" smtClean="0">
                <a:solidFill>
                  <a:schemeClr val="tx2"/>
                </a:solidFill>
              </a:rPr>
              <a:t>ebooks</a:t>
            </a:r>
            <a:endParaRPr lang="en-US" dirty="0">
              <a:solidFill>
                <a:schemeClr val="tx2"/>
              </a:solidFill>
            </a:endParaRPr>
          </a:p>
        </p:txBody>
      </p:sp>
      <p:sp>
        <p:nvSpPr>
          <p:cNvPr id="5" name="Footer Placeholder 3"/>
          <p:cNvSpPr>
            <a:spLocks noGrp="1"/>
          </p:cNvSpPr>
          <p:nvPr>
            <p:ph type="ftr" sz="quarter" idx="16"/>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21978906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research</a:t>
            </a:r>
            <a:endParaRPr lang="en-US" dirty="0"/>
          </a:p>
        </p:txBody>
      </p:sp>
      <p:sp>
        <p:nvSpPr>
          <p:cNvPr id="3" name="Content Placeholder 2"/>
          <p:cNvSpPr>
            <a:spLocks noGrp="1"/>
          </p:cNvSpPr>
          <p:nvPr>
            <p:ph sz="quarter" idx="1"/>
          </p:nvPr>
        </p:nvSpPr>
        <p:spPr>
          <a:xfrm>
            <a:off x="457200" y="1600200"/>
            <a:ext cx="8153400" cy="4648200"/>
          </a:xfrm>
        </p:spPr>
        <p:txBody>
          <a:bodyPr/>
          <a:lstStyle/>
          <a:p>
            <a:r>
              <a:rPr lang="en-US" dirty="0" smtClean="0">
                <a:solidFill>
                  <a:schemeClr val="tx2"/>
                </a:solidFill>
              </a:rPr>
              <a:t>How does robustness of </a:t>
            </a:r>
            <a:r>
              <a:rPr lang="en-US" dirty="0" err="1" smtClean="0">
                <a:solidFill>
                  <a:schemeClr val="tx2"/>
                </a:solidFill>
              </a:rPr>
              <a:t>ebook</a:t>
            </a:r>
            <a:r>
              <a:rPr lang="en-US" dirty="0" smtClean="0">
                <a:solidFill>
                  <a:schemeClr val="tx2"/>
                </a:solidFill>
              </a:rPr>
              <a:t> collections effect use and attitudes</a:t>
            </a:r>
          </a:p>
          <a:p>
            <a:r>
              <a:rPr lang="en-US" dirty="0" smtClean="0">
                <a:solidFill>
                  <a:schemeClr val="tx2"/>
                </a:solidFill>
              </a:rPr>
              <a:t>Is there a correlation between tablet/device use and attitudes?</a:t>
            </a:r>
          </a:p>
          <a:p>
            <a:r>
              <a:rPr lang="en-US" dirty="0" smtClean="0">
                <a:solidFill>
                  <a:schemeClr val="tx2"/>
                </a:solidFill>
              </a:rPr>
              <a:t>Are attitudes toward shared </a:t>
            </a:r>
            <a:r>
              <a:rPr lang="en-US" dirty="0" err="1" smtClean="0">
                <a:solidFill>
                  <a:schemeClr val="tx2"/>
                </a:solidFill>
              </a:rPr>
              <a:t>ebooks</a:t>
            </a:r>
            <a:r>
              <a:rPr lang="en-US" dirty="0" smtClean="0">
                <a:solidFill>
                  <a:schemeClr val="tx2"/>
                </a:solidFill>
              </a:rPr>
              <a:t> (library) different from attitudes toward personal </a:t>
            </a:r>
            <a:r>
              <a:rPr lang="en-US" dirty="0" err="1" smtClean="0">
                <a:solidFill>
                  <a:schemeClr val="tx2"/>
                </a:solidFill>
              </a:rPr>
              <a:t>ebooks</a:t>
            </a:r>
            <a:r>
              <a:rPr lang="en-US" dirty="0" smtClean="0">
                <a:solidFill>
                  <a:schemeClr val="tx2"/>
                </a:solidFill>
              </a:rPr>
              <a:t>?</a:t>
            </a:r>
          </a:p>
          <a:p>
            <a:pPr lvl="1"/>
            <a:endParaRPr lang="en-US" dirty="0"/>
          </a:p>
        </p:txBody>
      </p:sp>
      <p:sp>
        <p:nvSpPr>
          <p:cNvPr id="5" name="Footer Placeholder 3"/>
          <p:cNvSpPr>
            <a:spLocks noGrp="1"/>
          </p:cNvSpPr>
          <p:nvPr>
            <p:ph type="ftr" sz="quarter" idx="16"/>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3487279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quarter" idx="1"/>
          </p:nvPr>
        </p:nvSpPr>
        <p:spPr>
          <a:xfrm>
            <a:off x="457200" y="1600200"/>
            <a:ext cx="7467600" cy="838200"/>
          </a:xfrm>
        </p:spPr>
        <p:txBody>
          <a:bodyPr/>
          <a:lstStyle/>
          <a:p>
            <a:r>
              <a:rPr lang="en-US" dirty="0" smtClean="0">
                <a:solidFill>
                  <a:schemeClr val="tx2"/>
                </a:solidFill>
              </a:rPr>
              <a:t>Questions, comments?</a:t>
            </a:r>
          </a:p>
        </p:txBody>
      </p:sp>
      <p:sp>
        <p:nvSpPr>
          <p:cNvPr id="5" name="Footer Placeholder 3"/>
          <p:cNvSpPr>
            <a:spLocks noGrp="1"/>
          </p:cNvSpPr>
          <p:nvPr>
            <p:ph type="ftr" sz="quarter" idx="16"/>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
        <p:nvSpPr>
          <p:cNvPr id="4" name="TextBox 3"/>
          <p:cNvSpPr txBox="1"/>
          <p:nvPr/>
        </p:nvSpPr>
        <p:spPr>
          <a:xfrm>
            <a:off x="914400" y="2819400"/>
            <a:ext cx="2613216" cy="646331"/>
          </a:xfrm>
          <a:prstGeom prst="rect">
            <a:avLst/>
          </a:prstGeom>
          <a:noFill/>
        </p:spPr>
        <p:txBody>
          <a:bodyPr wrap="none" rtlCol="0">
            <a:spAutoFit/>
          </a:bodyPr>
          <a:lstStyle/>
          <a:p>
            <a:r>
              <a:rPr lang="en-US" sz="3600" dirty="0" smtClean="0">
                <a:solidFill>
                  <a:schemeClr val="tx2"/>
                </a:solidFill>
              </a:rPr>
              <a:t>Thank you!</a:t>
            </a:r>
            <a:endParaRPr lang="en-US" sz="3600" dirty="0">
              <a:solidFill>
                <a:schemeClr val="tx2"/>
              </a:solidFill>
            </a:endParaRPr>
          </a:p>
        </p:txBody>
      </p:sp>
    </p:spTree>
    <p:extLst>
      <p:ext uri="{BB962C8B-B14F-4D97-AF65-F5344CB8AC3E}">
        <p14:creationId xmlns:p14="http://schemas.microsoft.com/office/powerpoint/2010/main" val="2224907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Ebooks</a:t>
            </a:r>
            <a:r>
              <a:rPr lang="en-US" dirty="0" smtClean="0"/>
              <a:t> in Academic libraries</a:t>
            </a:r>
            <a:endParaRPr lang="en-US" dirty="0"/>
          </a:p>
        </p:txBody>
      </p:sp>
      <p:sp>
        <p:nvSpPr>
          <p:cNvPr id="3" name="Content Placeholder 2"/>
          <p:cNvSpPr>
            <a:spLocks noGrp="1"/>
          </p:cNvSpPr>
          <p:nvPr>
            <p:ph sz="quarter" idx="1"/>
          </p:nvPr>
        </p:nvSpPr>
        <p:spPr/>
        <p:txBody>
          <a:bodyPr/>
          <a:lstStyle/>
          <a:p>
            <a:pPr>
              <a:buClr>
                <a:schemeClr val="accent2"/>
              </a:buClr>
            </a:pPr>
            <a:r>
              <a:rPr lang="en-US" dirty="0" smtClean="0">
                <a:solidFill>
                  <a:schemeClr val="tx2"/>
                </a:solidFill>
              </a:rPr>
              <a:t>Recent growth and change agents</a:t>
            </a:r>
          </a:p>
          <a:p>
            <a:pPr>
              <a:buClr>
                <a:schemeClr val="accent2"/>
              </a:buClr>
            </a:pPr>
            <a:r>
              <a:rPr lang="en-US" dirty="0" smtClean="0">
                <a:solidFill>
                  <a:schemeClr val="tx2"/>
                </a:solidFill>
              </a:rPr>
              <a:t>Library Journal’s 2011 </a:t>
            </a:r>
            <a:r>
              <a:rPr lang="en-US" dirty="0">
                <a:solidFill>
                  <a:schemeClr val="tx2"/>
                </a:solidFill>
              </a:rPr>
              <a:t>Survey of eBook Penetration &amp; Use in Academic Libraries</a:t>
            </a:r>
          </a:p>
          <a:p>
            <a:pPr lvl="1">
              <a:buClr>
                <a:schemeClr val="accent2"/>
              </a:buClr>
            </a:pPr>
            <a:r>
              <a:rPr lang="en-US" sz="2400" dirty="0" smtClean="0">
                <a:solidFill>
                  <a:schemeClr val="tx2"/>
                </a:solidFill>
              </a:rPr>
              <a:t>58% reported increased demand for </a:t>
            </a:r>
            <a:r>
              <a:rPr lang="en-US" sz="2400" dirty="0" err="1" smtClean="0">
                <a:solidFill>
                  <a:schemeClr val="tx2"/>
                </a:solidFill>
              </a:rPr>
              <a:t>ebooks</a:t>
            </a:r>
            <a:r>
              <a:rPr lang="en-US" sz="2400" dirty="0" smtClean="0">
                <a:solidFill>
                  <a:schemeClr val="tx2"/>
                </a:solidFill>
              </a:rPr>
              <a:t> </a:t>
            </a:r>
          </a:p>
          <a:p>
            <a:pPr lvl="1">
              <a:buClr>
                <a:schemeClr val="accent2"/>
              </a:buClr>
            </a:pPr>
            <a:r>
              <a:rPr lang="en-US" sz="2400" dirty="0" smtClean="0">
                <a:solidFill>
                  <a:schemeClr val="tx2"/>
                </a:solidFill>
              </a:rPr>
              <a:t>100% increase in average size of collections</a:t>
            </a:r>
          </a:p>
          <a:p>
            <a:pPr marL="0" indent="0">
              <a:buClr>
                <a:schemeClr val="accent2"/>
              </a:buClr>
              <a:buNone/>
            </a:pPr>
            <a:endParaRPr lang="en-US" dirty="0" smtClean="0">
              <a:solidFill>
                <a:schemeClr val="tx1">
                  <a:lumMod val="50000"/>
                  <a:lumOff val="50000"/>
                </a:schemeClr>
              </a:solidFill>
            </a:endParaRPr>
          </a:p>
          <a:p>
            <a:pPr>
              <a:buClr>
                <a:schemeClr val="accent2"/>
              </a:buClr>
            </a:pPr>
            <a:endParaRPr lang="en-US" dirty="0" smtClean="0">
              <a:solidFill>
                <a:schemeClr val="tx1">
                  <a:lumMod val="50000"/>
                  <a:lumOff val="50000"/>
                </a:schemeClr>
              </a:solidFill>
            </a:endParaRPr>
          </a:p>
        </p:txBody>
      </p:sp>
      <p:sp>
        <p:nvSpPr>
          <p:cNvPr id="5" name="Footer Placeholder 3"/>
          <p:cNvSpPr>
            <a:spLocks noGrp="1"/>
          </p:cNvSpPr>
          <p:nvPr>
            <p:ph type="ftr" sz="quarter" idx="16"/>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136538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Ebooks</a:t>
            </a:r>
            <a:r>
              <a:rPr lang="en-US" dirty="0" smtClean="0"/>
              <a:t> at Wellesley</a:t>
            </a:r>
            <a:endParaRPr lang="en-US" dirty="0"/>
          </a:p>
        </p:txBody>
      </p:sp>
      <p:sp>
        <p:nvSpPr>
          <p:cNvPr id="3" name="Content Placeholder 2"/>
          <p:cNvSpPr>
            <a:spLocks noGrp="1"/>
          </p:cNvSpPr>
          <p:nvPr>
            <p:ph sz="quarter" idx="1"/>
          </p:nvPr>
        </p:nvSpPr>
        <p:spPr/>
        <p:txBody>
          <a:bodyPr/>
          <a:lstStyle/>
          <a:p>
            <a:pPr>
              <a:buClr>
                <a:schemeClr val="accent2"/>
              </a:buClr>
            </a:pPr>
            <a:r>
              <a:rPr lang="en-US" dirty="0" smtClean="0">
                <a:solidFill>
                  <a:schemeClr val="tx2"/>
                </a:solidFill>
              </a:rPr>
              <a:t>Robust and diverse</a:t>
            </a:r>
            <a:endParaRPr lang="en-US" dirty="0">
              <a:solidFill>
                <a:schemeClr val="tx2"/>
              </a:solidFill>
            </a:endParaRPr>
          </a:p>
          <a:p>
            <a:pPr>
              <a:buClr>
                <a:schemeClr val="accent2"/>
              </a:buClr>
            </a:pPr>
            <a:r>
              <a:rPr lang="en-US" dirty="0">
                <a:solidFill>
                  <a:schemeClr val="tx2"/>
                </a:solidFill>
              </a:rPr>
              <a:t>Trends in use at Wellesley College</a:t>
            </a:r>
          </a:p>
          <a:p>
            <a:pPr lvl="1">
              <a:buClr>
                <a:schemeClr val="accent2"/>
              </a:buClr>
            </a:pPr>
            <a:r>
              <a:rPr lang="en-US" sz="2400" dirty="0">
                <a:solidFill>
                  <a:schemeClr val="tx2"/>
                </a:solidFill>
              </a:rPr>
              <a:t>Overall increase in unique titles viewed (40%)</a:t>
            </a:r>
          </a:p>
          <a:p>
            <a:pPr lvl="1">
              <a:buClr>
                <a:schemeClr val="accent2"/>
              </a:buClr>
            </a:pPr>
            <a:r>
              <a:rPr lang="en-US" sz="2400" dirty="0">
                <a:solidFill>
                  <a:schemeClr val="tx2"/>
                </a:solidFill>
              </a:rPr>
              <a:t>Dramatic increase in pages viewed (184%)</a:t>
            </a:r>
          </a:p>
          <a:p>
            <a:pPr lvl="1">
              <a:buClr>
                <a:schemeClr val="accent2"/>
              </a:buClr>
            </a:pPr>
            <a:r>
              <a:rPr lang="en-US" sz="2400" dirty="0">
                <a:solidFill>
                  <a:schemeClr val="tx2"/>
                </a:solidFill>
              </a:rPr>
              <a:t>Modest decrease in pages printed (-11%)</a:t>
            </a:r>
          </a:p>
          <a:p>
            <a:pPr lvl="1">
              <a:buClr>
                <a:schemeClr val="accent2"/>
              </a:buClr>
            </a:pPr>
            <a:r>
              <a:rPr lang="en-US" sz="2400" dirty="0">
                <a:solidFill>
                  <a:schemeClr val="tx2"/>
                </a:solidFill>
              </a:rPr>
              <a:t>Dramatic increase in downloads (300%)</a:t>
            </a:r>
          </a:p>
          <a:p>
            <a:pPr lvl="2">
              <a:buClr>
                <a:schemeClr val="accent2"/>
              </a:buClr>
            </a:pPr>
            <a:endParaRPr lang="en-US" dirty="0">
              <a:solidFill>
                <a:schemeClr val="tx1">
                  <a:lumMod val="50000"/>
                  <a:lumOff val="50000"/>
                </a:schemeClr>
              </a:solidFill>
            </a:endParaRPr>
          </a:p>
          <a:p>
            <a:endParaRPr lang="en-US" dirty="0"/>
          </a:p>
        </p:txBody>
      </p:sp>
    </p:spTree>
    <p:extLst>
      <p:ext uri="{BB962C8B-B14F-4D97-AF65-F5344CB8AC3E}">
        <p14:creationId xmlns:p14="http://schemas.microsoft.com/office/powerpoint/2010/main" val="285055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Ebook Survey </a:t>
            </a:r>
            <a:endParaRPr lang="en-US" dirty="0"/>
          </a:p>
        </p:txBody>
      </p:sp>
      <p:sp>
        <p:nvSpPr>
          <p:cNvPr id="3" name="Content Placeholder 2"/>
          <p:cNvSpPr>
            <a:spLocks noGrp="1"/>
          </p:cNvSpPr>
          <p:nvPr>
            <p:ph sz="quarter" idx="1"/>
          </p:nvPr>
        </p:nvSpPr>
        <p:spPr/>
        <p:txBody>
          <a:bodyPr>
            <a:normAutofit/>
          </a:bodyPr>
          <a:lstStyle/>
          <a:p>
            <a:pPr>
              <a:buClr>
                <a:schemeClr val="accent2"/>
              </a:buClr>
            </a:pPr>
            <a:r>
              <a:rPr lang="en-US" dirty="0">
                <a:solidFill>
                  <a:schemeClr val="tx2"/>
                </a:solidFill>
              </a:rPr>
              <a:t>When – February 7 - 13, 2012</a:t>
            </a:r>
          </a:p>
          <a:p>
            <a:pPr>
              <a:buClr>
                <a:schemeClr val="accent2"/>
              </a:buClr>
            </a:pPr>
            <a:r>
              <a:rPr lang="en-US" dirty="0">
                <a:solidFill>
                  <a:schemeClr val="tx2"/>
                </a:solidFill>
              </a:rPr>
              <a:t>Who – Sent to all </a:t>
            </a:r>
            <a:r>
              <a:rPr lang="en-US" dirty="0" smtClean="0">
                <a:solidFill>
                  <a:schemeClr val="tx2"/>
                </a:solidFill>
              </a:rPr>
              <a:t>students, faculty and academic staff </a:t>
            </a:r>
            <a:r>
              <a:rPr lang="en-US" dirty="0">
                <a:solidFill>
                  <a:schemeClr val="tx2"/>
                </a:solidFill>
              </a:rPr>
              <a:t>(2897</a:t>
            </a:r>
            <a:r>
              <a:rPr lang="en-US" dirty="0" smtClean="0">
                <a:solidFill>
                  <a:schemeClr val="tx2"/>
                </a:solidFill>
              </a:rPr>
              <a:t>)</a:t>
            </a:r>
            <a:endParaRPr lang="en-US" dirty="0">
              <a:solidFill>
                <a:schemeClr val="tx2"/>
              </a:solidFill>
            </a:endParaRPr>
          </a:p>
          <a:p>
            <a:pPr>
              <a:buClr>
                <a:schemeClr val="accent2"/>
              </a:buClr>
            </a:pPr>
            <a:r>
              <a:rPr lang="en-US" dirty="0">
                <a:solidFill>
                  <a:schemeClr val="tx2"/>
                </a:solidFill>
              </a:rPr>
              <a:t>How – direct </a:t>
            </a:r>
            <a:r>
              <a:rPr lang="en-US" dirty="0" smtClean="0">
                <a:solidFill>
                  <a:schemeClr val="tx2"/>
                </a:solidFill>
              </a:rPr>
              <a:t>email, web based survey, with incentive!</a:t>
            </a:r>
            <a:endParaRPr lang="en-US" dirty="0">
              <a:solidFill>
                <a:schemeClr val="tx2"/>
              </a:solidFill>
            </a:endParaRPr>
          </a:p>
          <a:p>
            <a:pPr marL="68580" indent="0">
              <a:buClr>
                <a:schemeClr val="accent2"/>
              </a:buClr>
              <a:buNone/>
            </a:pPr>
            <a:endParaRPr lang="en-US" dirty="0">
              <a:solidFill>
                <a:schemeClr val="tx1">
                  <a:lumMod val="50000"/>
                  <a:lumOff val="50000"/>
                </a:schemeClr>
              </a:solidFill>
            </a:endParaRPr>
          </a:p>
          <a:p>
            <a:pPr marL="68580" indent="0">
              <a:buClr>
                <a:schemeClr val="accent2"/>
              </a:buClr>
              <a:buNone/>
            </a:pPr>
            <a:endParaRPr lang="en-US" dirty="0"/>
          </a:p>
        </p:txBody>
      </p:sp>
      <p:sp>
        <p:nvSpPr>
          <p:cNvPr id="5" name="Footer Placeholder 3"/>
          <p:cNvSpPr>
            <a:spLocks noGrp="1"/>
          </p:cNvSpPr>
          <p:nvPr>
            <p:ph type="ftr" sz="quarter" idx="16"/>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2443826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Survey Results</a:t>
            </a:r>
            <a:endParaRPr lang="en-US" dirty="0"/>
          </a:p>
        </p:txBody>
      </p:sp>
      <p:sp>
        <p:nvSpPr>
          <p:cNvPr id="3" name="Content Placeholder 2"/>
          <p:cNvSpPr>
            <a:spLocks noGrp="1"/>
          </p:cNvSpPr>
          <p:nvPr>
            <p:ph sz="quarter" idx="1"/>
          </p:nvPr>
        </p:nvSpPr>
        <p:spPr>
          <a:xfrm>
            <a:off x="381000" y="1600200"/>
            <a:ext cx="8534400" cy="4876800"/>
          </a:xfrm>
        </p:spPr>
        <p:txBody>
          <a:bodyPr/>
          <a:lstStyle/>
          <a:p>
            <a:pPr>
              <a:buClr>
                <a:schemeClr val="accent2"/>
              </a:buClr>
            </a:pPr>
            <a:r>
              <a:rPr lang="en-US" dirty="0" smtClean="0">
                <a:solidFill>
                  <a:schemeClr val="tx2"/>
                </a:solidFill>
              </a:rPr>
              <a:t>57</a:t>
            </a:r>
            <a:r>
              <a:rPr lang="en-US" dirty="0">
                <a:solidFill>
                  <a:schemeClr val="tx2"/>
                </a:solidFill>
              </a:rPr>
              <a:t>% </a:t>
            </a:r>
            <a:r>
              <a:rPr lang="en-US" dirty="0" smtClean="0">
                <a:solidFill>
                  <a:schemeClr val="tx2"/>
                </a:solidFill>
              </a:rPr>
              <a:t>response rate</a:t>
            </a:r>
            <a:r>
              <a:rPr lang="en-US" dirty="0">
                <a:solidFill>
                  <a:schemeClr val="tx2"/>
                </a:solidFill>
              </a:rPr>
              <a:t>!! (</a:t>
            </a:r>
            <a:r>
              <a:rPr lang="en-US" dirty="0" smtClean="0">
                <a:solidFill>
                  <a:schemeClr val="tx2"/>
                </a:solidFill>
              </a:rPr>
              <a:t>N=1661)</a:t>
            </a:r>
            <a:endParaRPr lang="en-US" dirty="0">
              <a:solidFill>
                <a:schemeClr val="tx2"/>
              </a:solidFill>
            </a:endParaRPr>
          </a:p>
          <a:p>
            <a:pPr>
              <a:buClr>
                <a:schemeClr val="accent2"/>
              </a:buClr>
            </a:pPr>
            <a:r>
              <a:rPr lang="en-US" dirty="0" smtClean="0">
                <a:solidFill>
                  <a:schemeClr val="tx2"/>
                </a:solidFill>
              </a:rPr>
              <a:t>71</a:t>
            </a:r>
            <a:r>
              <a:rPr lang="en-US" dirty="0">
                <a:solidFill>
                  <a:schemeClr val="tx2"/>
                </a:solidFill>
              </a:rPr>
              <a:t>% </a:t>
            </a:r>
            <a:r>
              <a:rPr lang="en-US" dirty="0" smtClean="0">
                <a:solidFill>
                  <a:schemeClr val="tx2"/>
                </a:solidFill>
              </a:rPr>
              <a:t>have used </a:t>
            </a:r>
            <a:r>
              <a:rPr lang="en-US" dirty="0" err="1" smtClean="0">
                <a:solidFill>
                  <a:schemeClr val="tx2"/>
                </a:solidFill>
              </a:rPr>
              <a:t>ebooks</a:t>
            </a:r>
            <a:r>
              <a:rPr lang="en-US" dirty="0" smtClean="0">
                <a:solidFill>
                  <a:schemeClr val="tx2"/>
                </a:solidFill>
              </a:rPr>
              <a:t>.</a:t>
            </a:r>
          </a:p>
          <a:p>
            <a:pPr>
              <a:buClr>
                <a:schemeClr val="accent2"/>
              </a:buClr>
            </a:pPr>
            <a:r>
              <a:rPr lang="en-US" dirty="0" smtClean="0">
                <a:solidFill>
                  <a:schemeClr val="tx2"/>
                </a:solidFill>
              </a:rPr>
              <a:t>Of these, 51</a:t>
            </a:r>
            <a:r>
              <a:rPr lang="en-US" dirty="0">
                <a:solidFill>
                  <a:schemeClr val="tx2"/>
                </a:solidFill>
              </a:rPr>
              <a:t>% </a:t>
            </a:r>
            <a:r>
              <a:rPr lang="en-US" dirty="0" smtClean="0">
                <a:solidFill>
                  <a:schemeClr val="tx2"/>
                </a:solidFill>
              </a:rPr>
              <a:t>have </a:t>
            </a:r>
            <a:r>
              <a:rPr lang="en-US" dirty="0">
                <a:solidFill>
                  <a:schemeClr val="tx2"/>
                </a:solidFill>
              </a:rPr>
              <a:t>used ebooks from the Wellesley College Library.</a:t>
            </a:r>
          </a:p>
          <a:p>
            <a:endParaRPr lang="en-US" dirty="0" smtClean="0"/>
          </a:p>
        </p:txBody>
      </p:sp>
      <p:sp>
        <p:nvSpPr>
          <p:cNvPr id="5" name="Footer Placeholder 3"/>
          <p:cNvSpPr>
            <a:spLocks noGrp="1"/>
          </p:cNvSpPr>
          <p:nvPr>
            <p:ph type="ftr" sz="quarter" idx="16"/>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spTree>
    <p:extLst>
      <p:ext uri="{BB962C8B-B14F-4D97-AF65-F5344CB8AC3E}">
        <p14:creationId xmlns:p14="http://schemas.microsoft.com/office/powerpoint/2010/main" val="199165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title="Faculty and Student Preferences"/>
          <p:cNvGraphicFramePr>
            <a:graphicFrameLocks/>
          </p:cNvGraphicFramePr>
          <p:nvPr>
            <p:extLst>
              <p:ext uri="{D42A27DB-BD31-4B8C-83A1-F6EECF244321}">
                <p14:modId xmlns:p14="http://schemas.microsoft.com/office/powerpoint/2010/main" val="2959134680"/>
              </p:ext>
            </p:extLst>
          </p:nvPr>
        </p:nvGraphicFramePr>
        <p:xfrm>
          <a:off x="381000" y="1295400"/>
          <a:ext cx="8229600" cy="5562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r>
              <a:rPr lang="en-US" dirty="0" smtClean="0"/>
              <a:t>What kind of </a:t>
            </a:r>
            <a:r>
              <a:rPr lang="en-US" dirty="0" err="1" smtClean="0"/>
              <a:t>ebooks</a:t>
            </a:r>
            <a:r>
              <a:rPr lang="en-US" dirty="0" smtClean="0"/>
              <a:t>?</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2412013297"/>
              </p:ext>
            </p:extLst>
          </p:nvPr>
        </p:nvGraphicFramePr>
        <p:xfrm>
          <a:off x="152400" y="1447800"/>
          <a:ext cx="8458200" cy="4800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11254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914400"/>
          </a:xfrm>
        </p:spPr>
        <p:txBody>
          <a:bodyPr/>
          <a:lstStyle/>
          <a:p>
            <a:r>
              <a:rPr lang="en-US" dirty="0" smtClean="0"/>
              <a:t>Functionality Preference</a:t>
            </a:r>
            <a:endParaRPr lang="en-US" dirty="0"/>
          </a:p>
        </p:txBody>
      </p:sp>
      <p:sp>
        <p:nvSpPr>
          <p:cNvPr id="6" name="Footer Placeholder 3"/>
          <p:cNvSpPr>
            <a:spLocks noGrp="1"/>
          </p:cNvSpPr>
          <p:nvPr>
            <p:ph type="ftr" sz="quarter" idx="12"/>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graphicFrame>
        <p:nvGraphicFramePr>
          <p:cNvPr id="3" name="Chart 2"/>
          <p:cNvGraphicFramePr>
            <a:graphicFrameLocks/>
          </p:cNvGraphicFramePr>
          <p:nvPr>
            <p:extLst>
              <p:ext uri="{D42A27DB-BD31-4B8C-83A1-F6EECF244321}">
                <p14:modId xmlns:p14="http://schemas.microsoft.com/office/powerpoint/2010/main" val="2543244810"/>
              </p:ext>
            </p:extLst>
          </p:nvPr>
        </p:nvGraphicFramePr>
        <p:xfrm>
          <a:off x="457200" y="1600200"/>
          <a:ext cx="8229599" cy="4876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3230078662"/>
              </p:ext>
            </p:extLst>
          </p:nvPr>
        </p:nvGraphicFramePr>
        <p:xfrm>
          <a:off x="152400" y="1752600"/>
          <a:ext cx="8686800" cy="47339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24145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024744" cy="1143000"/>
          </a:xfrm>
        </p:spPr>
        <p:txBody>
          <a:bodyPr>
            <a:normAutofit/>
          </a:bodyPr>
          <a:lstStyle/>
          <a:p>
            <a:r>
              <a:rPr lang="en-US" dirty="0" smtClean="0"/>
              <a:t>How do you feel…</a:t>
            </a:r>
            <a:endParaRPr lang="en-US" dirty="0"/>
          </a:p>
        </p:txBody>
      </p:sp>
      <p:sp>
        <p:nvSpPr>
          <p:cNvPr id="6" name="Footer Placeholder 3"/>
          <p:cNvSpPr>
            <a:spLocks noGrp="1"/>
          </p:cNvSpPr>
          <p:nvPr>
            <p:ph type="ftr" sz="quarter" idx="12"/>
          </p:nvPr>
        </p:nvSpPr>
        <p:spPr>
          <a:xfrm>
            <a:off x="5334000" y="6505385"/>
            <a:ext cx="3502152" cy="365125"/>
          </a:xfrm>
        </p:spPr>
        <p:txBody>
          <a:bodyPr/>
          <a:lstStyle/>
          <a:p>
            <a:r>
              <a:rPr lang="en-US" dirty="0" smtClean="0">
                <a:solidFill>
                  <a:schemeClr val="tx1"/>
                </a:solidFill>
              </a:rPr>
              <a:t>CC BY Deborah </a:t>
            </a:r>
            <a:r>
              <a:rPr lang="en-US" dirty="0" err="1" smtClean="0">
                <a:solidFill>
                  <a:schemeClr val="tx1"/>
                </a:solidFill>
              </a:rPr>
              <a:t>Lenares</a:t>
            </a:r>
            <a:endParaRPr lang="en-US" dirty="0">
              <a:solidFill>
                <a:schemeClr val="tx1"/>
              </a:solidFill>
            </a:endParaRPr>
          </a:p>
        </p:txBody>
      </p:sp>
      <p:graphicFrame>
        <p:nvGraphicFramePr>
          <p:cNvPr id="5" name="Chart 4"/>
          <p:cNvGraphicFramePr>
            <a:graphicFrameLocks/>
          </p:cNvGraphicFramePr>
          <p:nvPr>
            <p:extLst>
              <p:ext uri="{D42A27DB-BD31-4B8C-83A1-F6EECF244321}">
                <p14:modId xmlns:p14="http://schemas.microsoft.com/office/powerpoint/2010/main" val="995066814"/>
              </p:ext>
            </p:extLst>
          </p:nvPr>
        </p:nvGraphicFramePr>
        <p:xfrm>
          <a:off x="152400" y="1524000"/>
          <a:ext cx="86106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83406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1708</TotalTime>
  <Words>2284</Words>
  <Application>Microsoft Office PowerPoint</Application>
  <PresentationFormat>On-screen Show (4:3)</PresentationFormat>
  <Paragraphs>233</Paragraphs>
  <Slides>25</Slides>
  <Notes>21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Oriel</vt:lpstr>
      <vt:lpstr>Ebooks:  Their use and acceptance by undergraduates and faculty</vt:lpstr>
      <vt:lpstr>Wellesley College</vt:lpstr>
      <vt:lpstr>Ebooks in Academic libraries</vt:lpstr>
      <vt:lpstr>Ebooks at Wellesley</vt:lpstr>
      <vt:lpstr>Ebook Survey </vt:lpstr>
      <vt:lpstr>Survey Results</vt:lpstr>
      <vt:lpstr>What kind of ebooks?</vt:lpstr>
      <vt:lpstr>Functionality Preference</vt:lpstr>
      <vt:lpstr>How do you feel…</vt:lpstr>
      <vt:lpstr>Ebook Preference by Discipline</vt:lpstr>
      <vt:lpstr>How do you feel…</vt:lpstr>
      <vt:lpstr>How do you feel…</vt:lpstr>
      <vt:lpstr>Additional questions</vt:lpstr>
      <vt:lpstr>How often do you do the following? </vt:lpstr>
      <vt:lpstr>How do you usually read an eBook?</vt:lpstr>
      <vt:lpstr>How  do you prefer to read when &gt;10 p? </vt:lpstr>
      <vt:lpstr>How  do you prefer to read when &gt;10 p?</vt:lpstr>
      <vt:lpstr>Possible Correlations</vt:lpstr>
      <vt:lpstr>Attitude and Preferred Reading Method </vt:lpstr>
      <vt:lpstr>Attitude and Device Ownership</vt:lpstr>
      <vt:lpstr>Do you own/plan to purchase a hand held reading device in the next 6 mo?</vt:lpstr>
      <vt:lpstr>Review of results</vt:lpstr>
      <vt:lpstr>Possible correlations</vt:lpstr>
      <vt:lpstr>Further research</vt:lpstr>
      <vt:lpstr>Discussion</vt:lpstr>
    </vt:vector>
  </TitlesOfParts>
  <Company>Wellesley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Ebook Use and Perceptions</dc:title>
  <dc:creator>Deborah Lenares</dc:creator>
  <cp:lastModifiedBy>Deborah Lenares</cp:lastModifiedBy>
  <cp:revision>131</cp:revision>
  <cp:lastPrinted>2013-01-30T15:49:00Z</cp:lastPrinted>
  <dcterms:created xsi:type="dcterms:W3CDTF">2012-05-30T13:51:49Z</dcterms:created>
  <dcterms:modified xsi:type="dcterms:W3CDTF">2013-03-14T20:14:33Z</dcterms:modified>
</cp:coreProperties>
</file>