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  <p:sldMasterId id="2147483840" r:id="rId5"/>
    <p:sldMasterId id="2147483852" r:id="rId6"/>
  </p:sldMasterIdLst>
  <p:notesMasterIdLst>
    <p:notesMasterId r:id="rId40"/>
  </p:notesMasterIdLst>
  <p:sldIdLst>
    <p:sldId id="320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3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40" r:id="rId28"/>
    <p:sldId id="310" r:id="rId29"/>
    <p:sldId id="311" r:id="rId30"/>
    <p:sldId id="314" r:id="rId31"/>
    <p:sldId id="315" r:id="rId32"/>
    <p:sldId id="316" r:id="rId33"/>
    <p:sldId id="341" r:id="rId34"/>
    <p:sldId id="342" r:id="rId35"/>
    <p:sldId id="313" r:id="rId36"/>
    <p:sldId id="317" r:id="rId37"/>
    <p:sldId id="318" r:id="rId38"/>
    <p:sldId id="319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Quest" initials="P" lastIdx="2" clrIdx="0"/>
  <p:cmAuthor id="1" name="cschuetz" initials="c" lastIdx="8" clrIdx="1"/>
  <p:cmAuthor id="2" name="Cain, Gillian" initials="CG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9B9"/>
    <a:srgbClr val="7E58B9"/>
    <a:srgbClr val="FFCC00"/>
    <a:srgbClr val="387FB1"/>
    <a:srgbClr val="F4800C"/>
    <a:srgbClr val="50862E"/>
    <a:srgbClr val="2309E1"/>
    <a:srgbClr val="29F329"/>
    <a:srgbClr val="F96F9A"/>
    <a:srgbClr val="6B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1" autoAdjust="0"/>
    <p:restoredTop sz="60350" autoAdjust="0"/>
  </p:normalViewPr>
  <p:slideViewPr>
    <p:cSldViewPr>
      <p:cViewPr>
        <p:scale>
          <a:sx n="75" d="100"/>
          <a:sy n="75" d="100"/>
        </p:scale>
        <p:origin x="-2208" y="-80"/>
      </p:cViewPr>
      <p:guideLst>
        <p:guide orient="horz" pos="912"/>
        <p:guide orient="horz" pos="119"/>
        <p:guide orient="horz" pos="4247"/>
        <p:guide orient="horz" pos="576"/>
        <p:guide orient="horz"/>
        <p:guide orient="horz" pos="2160"/>
        <p:guide orient="horz" pos="3984"/>
        <p:guide orient="horz" pos="4319"/>
        <p:guide pos="2880"/>
        <p:guide pos="5664"/>
        <p:guide pos="1536"/>
        <p:guide pos="28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gy:Desktop:Query%20Ter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gy:Desktop:Query%20Term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Chandra:Library:Caches:TemporaryItems:Outlook%20Temp:abandonment-by=query-length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gy:Library:Caches:TemporaryItems:Outlook%20Temp:UserBehaviorData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agy:Library:Caches:TemporaryItems:Outlook%20Temp:UserBehaviorData3%5b1%5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yVal>
            <c:numRef>
              <c:f>Sheet1!$A$1:$A$72</c:f>
              <c:numCache>
                <c:formatCode>General</c:formatCode>
                <c:ptCount val="72"/>
                <c:pt idx="0">
                  <c:v>2.225646E6</c:v>
                </c:pt>
                <c:pt idx="1">
                  <c:v>2.262428E6</c:v>
                </c:pt>
                <c:pt idx="2">
                  <c:v>973693.0</c:v>
                </c:pt>
                <c:pt idx="3">
                  <c:v>469125.0</c:v>
                </c:pt>
                <c:pt idx="4">
                  <c:v>255244.0</c:v>
                </c:pt>
                <c:pt idx="5">
                  <c:v>135516.0</c:v>
                </c:pt>
                <c:pt idx="6">
                  <c:v>83148.0</c:v>
                </c:pt>
                <c:pt idx="7">
                  <c:v>55514.0</c:v>
                </c:pt>
                <c:pt idx="8">
                  <c:v>35600.0</c:v>
                </c:pt>
                <c:pt idx="9">
                  <c:v>24716.0</c:v>
                </c:pt>
                <c:pt idx="10">
                  <c:v>18555.0</c:v>
                </c:pt>
                <c:pt idx="11">
                  <c:v>18816.0</c:v>
                </c:pt>
                <c:pt idx="12">
                  <c:v>11040.0</c:v>
                </c:pt>
                <c:pt idx="13">
                  <c:v>8156.0</c:v>
                </c:pt>
                <c:pt idx="14">
                  <c:v>8977.0</c:v>
                </c:pt>
                <c:pt idx="15">
                  <c:v>5295.0</c:v>
                </c:pt>
                <c:pt idx="16">
                  <c:v>3910.0</c:v>
                </c:pt>
                <c:pt idx="17">
                  <c:v>3934.0</c:v>
                </c:pt>
                <c:pt idx="18">
                  <c:v>2673.0</c:v>
                </c:pt>
                <c:pt idx="19">
                  <c:v>1896.0</c:v>
                </c:pt>
                <c:pt idx="20">
                  <c:v>1569.0</c:v>
                </c:pt>
                <c:pt idx="21">
                  <c:v>1278.0</c:v>
                </c:pt>
                <c:pt idx="22">
                  <c:v>1077.0</c:v>
                </c:pt>
                <c:pt idx="23">
                  <c:v>899.0</c:v>
                </c:pt>
                <c:pt idx="24">
                  <c:v>694.0</c:v>
                </c:pt>
                <c:pt idx="25">
                  <c:v>483.0</c:v>
                </c:pt>
                <c:pt idx="26">
                  <c:v>426.0</c:v>
                </c:pt>
                <c:pt idx="27">
                  <c:v>391.0</c:v>
                </c:pt>
                <c:pt idx="28">
                  <c:v>293.0</c:v>
                </c:pt>
                <c:pt idx="29">
                  <c:v>291.0</c:v>
                </c:pt>
                <c:pt idx="30">
                  <c:v>291.0</c:v>
                </c:pt>
                <c:pt idx="31">
                  <c:v>262.0</c:v>
                </c:pt>
                <c:pt idx="32">
                  <c:v>174.0</c:v>
                </c:pt>
                <c:pt idx="33">
                  <c:v>189.0</c:v>
                </c:pt>
                <c:pt idx="34">
                  <c:v>149.0</c:v>
                </c:pt>
                <c:pt idx="35">
                  <c:v>93.0</c:v>
                </c:pt>
                <c:pt idx="36">
                  <c:v>85.0</c:v>
                </c:pt>
                <c:pt idx="37">
                  <c:v>53.0</c:v>
                </c:pt>
                <c:pt idx="38">
                  <c:v>88.0</c:v>
                </c:pt>
                <c:pt idx="39">
                  <c:v>78.0</c:v>
                </c:pt>
                <c:pt idx="40">
                  <c:v>41.0</c:v>
                </c:pt>
                <c:pt idx="41">
                  <c:v>56.0</c:v>
                </c:pt>
                <c:pt idx="42">
                  <c:v>26.0</c:v>
                </c:pt>
                <c:pt idx="43">
                  <c:v>41.0</c:v>
                </c:pt>
                <c:pt idx="44">
                  <c:v>28.0</c:v>
                </c:pt>
                <c:pt idx="45">
                  <c:v>25.0</c:v>
                </c:pt>
                <c:pt idx="46">
                  <c:v>80.0</c:v>
                </c:pt>
                <c:pt idx="47">
                  <c:v>20.0</c:v>
                </c:pt>
                <c:pt idx="48">
                  <c:v>6.0</c:v>
                </c:pt>
                <c:pt idx="49">
                  <c:v>8.0</c:v>
                </c:pt>
                <c:pt idx="50">
                  <c:v>7.0</c:v>
                </c:pt>
                <c:pt idx="51">
                  <c:v>9.0</c:v>
                </c:pt>
                <c:pt idx="52">
                  <c:v>12.0</c:v>
                </c:pt>
                <c:pt idx="53">
                  <c:v>10.0</c:v>
                </c:pt>
                <c:pt idx="54">
                  <c:v>7.0</c:v>
                </c:pt>
                <c:pt idx="55">
                  <c:v>14.0</c:v>
                </c:pt>
                <c:pt idx="56">
                  <c:v>12.0</c:v>
                </c:pt>
                <c:pt idx="57">
                  <c:v>8.0</c:v>
                </c:pt>
                <c:pt idx="58">
                  <c:v>10.0</c:v>
                </c:pt>
                <c:pt idx="59">
                  <c:v>25.0</c:v>
                </c:pt>
                <c:pt idx="60">
                  <c:v>7.0</c:v>
                </c:pt>
                <c:pt idx="61">
                  <c:v>10.0</c:v>
                </c:pt>
                <c:pt idx="62">
                  <c:v>5.0</c:v>
                </c:pt>
                <c:pt idx="63">
                  <c:v>3.0</c:v>
                </c:pt>
                <c:pt idx="64">
                  <c:v>3.0</c:v>
                </c:pt>
                <c:pt idx="65">
                  <c:v>8.0</c:v>
                </c:pt>
                <c:pt idx="66">
                  <c:v>3.0</c:v>
                </c:pt>
                <c:pt idx="67">
                  <c:v>9.0</c:v>
                </c:pt>
                <c:pt idx="68">
                  <c:v>2.0</c:v>
                </c:pt>
                <c:pt idx="69">
                  <c:v>4.0</c:v>
                </c:pt>
                <c:pt idx="70">
                  <c:v>2.0</c:v>
                </c:pt>
                <c:pt idx="71">
                  <c:v>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3733928"/>
        <c:axId val="-2103597832"/>
      </c:scatterChart>
      <c:valAx>
        <c:axId val="-2103733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3597832"/>
        <c:crosses val="autoZero"/>
        <c:crossBetween val="midCat"/>
      </c:valAx>
      <c:valAx>
        <c:axId val="-2103597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03733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yVal>
            <c:numRef>
              <c:f>Sheet1!$A$1:$A$72</c:f>
              <c:numCache>
                <c:formatCode>General</c:formatCode>
                <c:ptCount val="72"/>
                <c:pt idx="0">
                  <c:v>2.225646E6</c:v>
                </c:pt>
                <c:pt idx="1">
                  <c:v>2.262428E6</c:v>
                </c:pt>
                <c:pt idx="2">
                  <c:v>973693.0</c:v>
                </c:pt>
                <c:pt idx="3">
                  <c:v>469125.0</c:v>
                </c:pt>
                <c:pt idx="4">
                  <c:v>255244.0</c:v>
                </c:pt>
                <c:pt idx="5">
                  <c:v>135516.0</c:v>
                </c:pt>
                <c:pt idx="6">
                  <c:v>83148.0</c:v>
                </c:pt>
                <c:pt idx="7">
                  <c:v>55514.0</c:v>
                </c:pt>
                <c:pt idx="8">
                  <c:v>35600.0</c:v>
                </c:pt>
                <c:pt idx="9">
                  <c:v>24716.0</c:v>
                </c:pt>
                <c:pt idx="10">
                  <c:v>18555.0</c:v>
                </c:pt>
                <c:pt idx="11">
                  <c:v>18816.0</c:v>
                </c:pt>
                <c:pt idx="12">
                  <c:v>11040.0</c:v>
                </c:pt>
                <c:pt idx="13">
                  <c:v>8156.0</c:v>
                </c:pt>
                <c:pt idx="14">
                  <c:v>8977.0</c:v>
                </c:pt>
                <c:pt idx="15">
                  <c:v>5295.0</c:v>
                </c:pt>
                <c:pt idx="16">
                  <c:v>3910.0</c:v>
                </c:pt>
                <c:pt idx="17">
                  <c:v>3934.0</c:v>
                </c:pt>
                <c:pt idx="18">
                  <c:v>2673.0</c:v>
                </c:pt>
                <c:pt idx="19">
                  <c:v>1896.0</c:v>
                </c:pt>
                <c:pt idx="20">
                  <c:v>1569.0</c:v>
                </c:pt>
                <c:pt idx="21">
                  <c:v>1278.0</c:v>
                </c:pt>
                <c:pt idx="22">
                  <c:v>1077.0</c:v>
                </c:pt>
                <c:pt idx="23">
                  <c:v>899.0</c:v>
                </c:pt>
                <c:pt idx="24">
                  <c:v>694.0</c:v>
                </c:pt>
                <c:pt idx="25">
                  <c:v>483.0</c:v>
                </c:pt>
                <c:pt idx="26">
                  <c:v>426.0</c:v>
                </c:pt>
                <c:pt idx="27">
                  <c:v>391.0</c:v>
                </c:pt>
                <c:pt idx="28">
                  <c:v>293.0</c:v>
                </c:pt>
                <c:pt idx="29">
                  <c:v>291.0</c:v>
                </c:pt>
                <c:pt idx="30">
                  <c:v>291.0</c:v>
                </c:pt>
                <c:pt idx="31">
                  <c:v>262.0</c:v>
                </c:pt>
                <c:pt idx="32">
                  <c:v>174.0</c:v>
                </c:pt>
                <c:pt idx="33">
                  <c:v>189.0</c:v>
                </c:pt>
                <c:pt idx="34">
                  <c:v>149.0</c:v>
                </c:pt>
                <c:pt idx="35">
                  <c:v>93.0</c:v>
                </c:pt>
                <c:pt idx="36">
                  <c:v>85.0</c:v>
                </c:pt>
                <c:pt idx="37">
                  <c:v>53.0</c:v>
                </c:pt>
                <c:pt idx="38">
                  <c:v>88.0</c:v>
                </c:pt>
                <c:pt idx="39">
                  <c:v>78.0</c:v>
                </c:pt>
                <c:pt idx="40">
                  <c:v>41.0</c:v>
                </c:pt>
                <c:pt idx="41">
                  <c:v>56.0</c:v>
                </c:pt>
                <c:pt idx="42">
                  <c:v>26.0</c:v>
                </c:pt>
                <c:pt idx="43">
                  <c:v>41.0</c:v>
                </c:pt>
                <c:pt idx="44">
                  <c:v>28.0</c:v>
                </c:pt>
                <c:pt idx="45">
                  <c:v>25.0</c:v>
                </c:pt>
                <c:pt idx="46">
                  <c:v>80.0</c:v>
                </c:pt>
                <c:pt idx="47">
                  <c:v>20.0</c:v>
                </c:pt>
                <c:pt idx="48">
                  <c:v>6.0</c:v>
                </c:pt>
                <c:pt idx="49">
                  <c:v>8.0</c:v>
                </c:pt>
                <c:pt idx="50">
                  <c:v>7.0</c:v>
                </c:pt>
                <c:pt idx="51">
                  <c:v>9.0</c:v>
                </c:pt>
                <c:pt idx="52">
                  <c:v>12.0</c:v>
                </c:pt>
                <c:pt idx="53">
                  <c:v>10.0</c:v>
                </c:pt>
                <c:pt idx="54">
                  <c:v>7.0</c:v>
                </c:pt>
                <c:pt idx="55">
                  <c:v>14.0</c:v>
                </c:pt>
                <c:pt idx="56">
                  <c:v>12.0</c:v>
                </c:pt>
                <c:pt idx="57">
                  <c:v>8.0</c:v>
                </c:pt>
                <c:pt idx="58">
                  <c:v>10.0</c:v>
                </c:pt>
                <c:pt idx="59">
                  <c:v>25.0</c:v>
                </c:pt>
                <c:pt idx="60">
                  <c:v>7.0</c:v>
                </c:pt>
                <c:pt idx="61">
                  <c:v>10.0</c:v>
                </c:pt>
                <c:pt idx="62">
                  <c:v>5.0</c:v>
                </c:pt>
                <c:pt idx="63">
                  <c:v>3.0</c:v>
                </c:pt>
                <c:pt idx="64">
                  <c:v>3.0</c:v>
                </c:pt>
                <c:pt idx="65">
                  <c:v>8.0</c:v>
                </c:pt>
                <c:pt idx="66">
                  <c:v>3.0</c:v>
                </c:pt>
                <c:pt idx="67">
                  <c:v>9.0</c:v>
                </c:pt>
                <c:pt idx="68">
                  <c:v>2.0</c:v>
                </c:pt>
                <c:pt idx="69">
                  <c:v>4.0</c:v>
                </c:pt>
                <c:pt idx="70">
                  <c:v>2.0</c:v>
                </c:pt>
                <c:pt idx="71">
                  <c:v>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266424"/>
        <c:axId val="-2073367864"/>
      </c:scatterChart>
      <c:valAx>
        <c:axId val="-2073266424"/>
        <c:scaling>
          <c:logBase val="10.0"/>
          <c:orientation val="minMax"/>
        </c:scaling>
        <c:delete val="0"/>
        <c:axPos val="b"/>
        <c:majorTickMark val="out"/>
        <c:minorTickMark val="none"/>
        <c:tickLblPos val="nextTo"/>
        <c:crossAx val="-2073367864"/>
        <c:crosses val="autoZero"/>
        <c:crossBetween val="midCat"/>
      </c:valAx>
      <c:valAx>
        <c:axId val="-20733678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73266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xVal>
            <c:strRef>
              <c:f>Sheet1!$L$3:$L$12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or more</c:v>
                </c:pt>
              </c:strCache>
            </c:strRef>
          </c:xVal>
          <c:yVal>
            <c:numRef>
              <c:f>Sheet1!$M$3:$M$12</c:f>
              <c:numCache>
                <c:formatCode>General</c:formatCode>
                <c:ptCount val="10"/>
                <c:pt idx="0">
                  <c:v>0.416486085544967</c:v>
                </c:pt>
                <c:pt idx="1">
                  <c:v>0.352165865414477</c:v>
                </c:pt>
                <c:pt idx="2">
                  <c:v>0.322300297662616</c:v>
                </c:pt>
                <c:pt idx="3">
                  <c:v>0.311186695323748</c:v>
                </c:pt>
                <c:pt idx="4">
                  <c:v>0.311149118118653</c:v>
                </c:pt>
                <c:pt idx="5">
                  <c:v>0.318006665278067</c:v>
                </c:pt>
                <c:pt idx="6">
                  <c:v>0.313351212073408</c:v>
                </c:pt>
                <c:pt idx="7">
                  <c:v>0.309740873841498</c:v>
                </c:pt>
                <c:pt idx="8">
                  <c:v>0.29637874740279</c:v>
                </c:pt>
                <c:pt idx="9">
                  <c:v>0.291619277000959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9314776"/>
        <c:axId val="-2076878360"/>
      </c:scatterChart>
      <c:valAx>
        <c:axId val="-20993147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6878360"/>
        <c:crosses val="autoZero"/>
        <c:crossBetween val="midCat"/>
      </c:valAx>
      <c:valAx>
        <c:axId val="-2076878360"/>
        <c:scaling>
          <c:orientation val="minMax"/>
          <c:max val="0.5"/>
          <c:min val="0.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99314776"/>
        <c:crosses val="autoZero"/>
        <c:crossBetween val="midCat"/>
        <c:minorUnit val="0.0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Num Queries By Seq In Session</c:v>
          </c:tx>
          <c:val>
            <c:numRef>
              <c:f>'Num Queries By Seq in Session'!$B$7:$B$46</c:f>
              <c:numCache>
                <c:formatCode>General</c:formatCode>
                <c:ptCount val="40"/>
                <c:pt idx="0">
                  <c:v>3.1913541E7</c:v>
                </c:pt>
                <c:pt idx="1">
                  <c:v>1.5067556E7</c:v>
                </c:pt>
                <c:pt idx="2">
                  <c:v>1.3132549E7</c:v>
                </c:pt>
                <c:pt idx="3">
                  <c:v>1.1245769E7</c:v>
                </c:pt>
                <c:pt idx="4">
                  <c:v>9.168626E6</c:v>
                </c:pt>
                <c:pt idx="5">
                  <c:v>7.705795E6</c:v>
                </c:pt>
                <c:pt idx="6">
                  <c:v>6.491231E6</c:v>
                </c:pt>
                <c:pt idx="7">
                  <c:v>5.553421E6</c:v>
                </c:pt>
                <c:pt idx="8">
                  <c:v>4.74484E6</c:v>
                </c:pt>
                <c:pt idx="9">
                  <c:v>4.088094E6</c:v>
                </c:pt>
                <c:pt idx="10">
                  <c:v>3.530631E6</c:v>
                </c:pt>
                <c:pt idx="11">
                  <c:v>3.096706E6</c:v>
                </c:pt>
                <c:pt idx="12">
                  <c:v>2.699877E6</c:v>
                </c:pt>
                <c:pt idx="13">
                  <c:v>2.375762E6</c:v>
                </c:pt>
                <c:pt idx="14">
                  <c:v>2.0913E6</c:v>
                </c:pt>
                <c:pt idx="15">
                  <c:v>1.85137E6</c:v>
                </c:pt>
                <c:pt idx="16">
                  <c:v>1.656536E6</c:v>
                </c:pt>
                <c:pt idx="17">
                  <c:v>1.483854E6</c:v>
                </c:pt>
                <c:pt idx="18">
                  <c:v>1.318906E6</c:v>
                </c:pt>
                <c:pt idx="19">
                  <c:v>1.188365E6</c:v>
                </c:pt>
                <c:pt idx="20">
                  <c:v>1.070418E6</c:v>
                </c:pt>
                <c:pt idx="21">
                  <c:v>965927.0</c:v>
                </c:pt>
                <c:pt idx="22">
                  <c:v>876365.0</c:v>
                </c:pt>
                <c:pt idx="23">
                  <c:v>801169.0</c:v>
                </c:pt>
                <c:pt idx="24">
                  <c:v>723663.0</c:v>
                </c:pt>
                <c:pt idx="25">
                  <c:v>664776.0</c:v>
                </c:pt>
                <c:pt idx="26">
                  <c:v>603382.0</c:v>
                </c:pt>
                <c:pt idx="27">
                  <c:v>554901.0</c:v>
                </c:pt>
                <c:pt idx="28">
                  <c:v>510577.0</c:v>
                </c:pt>
                <c:pt idx="29">
                  <c:v>467335.0</c:v>
                </c:pt>
                <c:pt idx="30">
                  <c:v>431086.0</c:v>
                </c:pt>
                <c:pt idx="31">
                  <c:v>395836.0</c:v>
                </c:pt>
                <c:pt idx="32">
                  <c:v>366679.0</c:v>
                </c:pt>
                <c:pt idx="33">
                  <c:v>341984.0</c:v>
                </c:pt>
                <c:pt idx="34">
                  <c:v>313010.0</c:v>
                </c:pt>
                <c:pt idx="35">
                  <c:v>289066.0</c:v>
                </c:pt>
                <c:pt idx="36">
                  <c:v>267366.0</c:v>
                </c:pt>
                <c:pt idx="37">
                  <c:v>251014.0</c:v>
                </c:pt>
                <c:pt idx="38">
                  <c:v>230260.0</c:v>
                </c:pt>
                <c:pt idx="39">
                  <c:v>214154.0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5942648"/>
        <c:axId val="-2078083352"/>
      </c:lineChart>
      <c:catAx>
        <c:axId val="-2135942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8083352"/>
        <c:crosses val="autoZero"/>
        <c:auto val="1"/>
        <c:lblAlgn val="ctr"/>
        <c:lblOffset val="100"/>
        <c:noMultiLvlLbl val="0"/>
      </c:catAx>
      <c:valAx>
        <c:axId val="-20780833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594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Sheet1!$C$12:$C$16</c:f>
              <c:numCache>
                <c:formatCode>General</c:formatCode>
                <c:ptCount val="5"/>
                <c:pt idx="0">
                  <c:v>0.71492801881376</c:v>
                </c:pt>
                <c:pt idx="1">
                  <c:v>0.717764821722982</c:v>
                </c:pt>
                <c:pt idx="2">
                  <c:v>0.885228326041335</c:v>
                </c:pt>
                <c:pt idx="3">
                  <c:v>0.987116660433057</c:v>
                </c:pt>
                <c:pt idx="4">
                  <c:v>1.032662130006304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764152"/>
        <c:axId val="-2102744072"/>
      </c:lineChart>
      <c:catAx>
        <c:axId val="-20787641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2744072"/>
        <c:crosses val="autoZero"/>
        <c:auto val="1"/>
        <c:lblAlgn val="ctr"/>
        <c:lblOffset val="100"/>
        <c:noMultiLvlLbl val="0"/>
      </c:catAx>
      <c:valAx>
        <c:axId val="-21027440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07876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DD9B-6944-4ACA-B6C7-AB8B533632C7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2C5E-E78C-4AF2-8331-2AC9911F7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you can see the behaviors of users.  We can easily group them into two main areas: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broad topical queries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known item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put this chart</a:t>
            </a:r>
            <a:r>
              <a:rPr lang="en-US" baseline="0" dirty="0" smtClean="0"/>
              <a:t> into perspective using a logarithmic scale so you can see.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Majority of searches are 1, 2, and 3 word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see here that there are lots of known item queries and also lots of subject terms grouped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clear that the more terms a user has in the query, the better chance they will find something valuable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5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you can see the number of queries in a session.  This shows great success.  Its not sharp like the last graph – we have a large amount of users who are using the system and working with it – staying in the environment running lots of queries.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A2C5E-E78C-4AF2-8331-2AC9911F79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 Works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47273" y="2802246"/>
            <a:ext cx="5943600" cy="13430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60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_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0 Co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Brows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aBrowser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3120703"/>
            <a:ext cx="6391275" cy="571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quaBrowser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Browser_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quaBrowser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 marL="1173162" indent="-342900"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Feat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Feat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953" y="2628835"/>
            <a:ext cx="5667375" cy="14866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0213" y="3962400"/>
            <a:ext cx="4827587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5332545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5334000" cy="2590800"/>
          </a:xfrm>
        </p:spPr>
        <p:txBody>
          <a:bodyPr/>
          <a:lstStyle>
            <a:lvl1pPr marL="0" indent="0">
              <a:buFont typeface="Arial" pitchFamily="34" charset="0"/>
              <a:buNone/>
              <a:defRPr baseline="0"/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Your Name and Contact Info Here</a:t>
            </a:r>
          </a:p>
        </p:txBody>
      </p:sp>
      <p:pic>
        <p:nvPicPr>
          <p:cNvPr id="7" name="Picture 6" descr="SS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2788174" cy="4639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Feat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387F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Feat_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Feat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on Title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on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662872"/>
            <a:ext cx="6210300" cy="15525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on Section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_Agenda">
    <p:bg>
      <p:bgPr>
        <a:solidFill>
          <a:srgbClr val="6B4B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4B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on Content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rich's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ichs_logo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226953" y="2855922"/>
            <a:ext cx="6696075" cy="12668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rich's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1799" y="2857500"/>
            <a:ext cx="8028432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rgbClr val="B624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s_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57018" y="2041506"/>
            <a:ext cx="8112946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  <a:gd name="connsiteX0" fmla="*/ 687 w 687"/>
              <a:gd name="connsiteY0" fmla="*/ 105 h 210"/>
              <a:gd name="connsiteX1" fmla="*/ 636 w 687"/>
              <a:gd name="connsiteY1" fmla="*/ 54 h 210"/>
              <a:gd name="connsiteX2" fmla="*/ 635 w 687"/>
              <a:gd name="connsiteY2" fmla="*/ 54 h 210"/>
              <a:gd name="connsiteX3" fmla="*/ 635 w 687"/>
              <a:gd name="connsiteY3" fmla="*/ 23 h 210"/>
              <a:gd name="connsiteX4" fmla="*/ 612 w 687"/>
              <a:gd name="connsiteY4" fmla="*/ 0 h 210"/>
              <a:gd name="connsiteX5" fmla="*/ 74 w 687"/>
              <a:gd name="connsiteY5" fmla="*/ 0 h 210"/>
              <a:gd name="connsiteX6" fmla="*/ 0 w 687"/>
              <a:gd name="connsiteY6" fmla="*/ 209 h 210"/>
              <a:gd name="connsiteX7" fmla="*/ 612 w 687"/>
              <a:gd name="connsiteY7" fmla="*/ 210 h 210"/>
              <a:gd name="connsiteX8" fmla="*/ 635 w 687"/>
              <a:gd name="connsiteY8" fmla="*/ 187 h 210"/>
              <a:gd name="connsiteX9" fmla="*/ 635 w 687"/>
              <a:gd name="connsiteY9" fmla="*/ 156 h 210"/>
              <a:gd name="connsiteX10" fmla="*/ 636 w 687"/>
              <a:gd name="connsiteY10" fmla="*/ 156 h 210"/>
              <a:gd name="connsiteX11" fmla="*/ 687 w 68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4 w 617"/>
              <a:gd name="connsiteY5" fmla="*/ 0 h 210"/>
              <a:gd name="connsiteX6" fmla="*/ 0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5 w 615"/>
              <a:gd name="connsiteY0" fmla="*/ 105 h 210"/>
              <a:gd name="connsiteX1" fmla="*/ 564 w 615"/>
              <a:gd name="connsiteY1" fmla="*/ 54 h 210"/>
              <a:gd name="connsiteX2" fmla="*/ 563 w 615"/>
              <a:gd name="connsiteY2" fmla="*/ 54 h 210"/>
              <a:gd name="connsiteX3" fmla="*/ 563 w 615"/>
              <a:gd name="connsiteY3" fmla="*/ 23 h 210"/>
              <a:gd name="connsiteX4" fmla="*/ 540 w 615"/>
              <a:gd name="connsiteY4" fmla="*/ 0 h 210"/>
              <a:gd name="connsiteX5" fmla="*/ 2 w 615"/>
              <a:gd name="connsiteY5" fmla="*/ 0 h 210"/>
              <a:gd name="connsiteX6" fmla="*/ 0 w 615"/>
              <a:gd name="connsiteY6" fmla="*/ 209 h 210"/>
              <a:gd name="connsiteX7" fmla="*/ 540 w 615"/>
              <a:gd name="connsiteY7" fmla="*/ 210 h 210"/>
              <a:gd name="connsiteX8" fmla="*/ 563 w 615"/>
              <a:gd name="connsiteY8" fmla="*/ 187 h 210"/>
              <a:gd name="connsiteX9" fmla="*/ 563 w 615"/>
              <a:gd name="connsiteY9" fmla="*/ 156 h 210"/>
              <a:gd name="connsiteX10" fmla="*/ 564 w 615"/>
              <a:gd name="connsiteY10" fmla="*/ 156 h 210"/>
              <a:gd name="connsiteX11" fmla="*/ 615 w 615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2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  <a:gd name="connsiteX0" fmla="*/ 617 w 617"/>
              <a:gd name="connsiteY0" fmla="*/ 105 h 210"/>
              <a:gd name="connsiteX1" fmla="*/ 566 w 617"/>
              <a:gd name="connsiteY1" fmla="*/ 54 h 210"/>
              <a:gd name="connsiteX2" fmla="*/ 565 w 617"/>
              <a:gd name="connsiteY2" fmla="*/ 54 h 210"/>
              <a:gd name="connsiteX3" fmla="*/ 565 w 617"/>
              <a:gd name="connsiteY3" fmla="*/ 23 h 210"/>
              <a:gd name="connsiteX4" fmla="*/ 542 w 617"/>
              <a:gd name="connsiteY4" fmla="*/ 0 h 210"/>
              <a:gd name="connsiteX5" fmla="*/ 0 w 617"/>
              <a:gd name="connsiteY5" fmla="*/ 0 h 210"/>
              <a:gd name="connsiteX6" fmla="*/ 1 w 617"/>
              <a:gd name="connsiteY6" fmla="*/ 209 h 210"/>
              <a:gd name="connsiteX7" fmla="*/ 542 w 617"/>
              <a:gd name="connsiteY7" fmla="*/ 210 h 210"/>
              <a:gd name="connsiteX8" fmla="*/ 565 w 617"/>
              <a:gd name="connsiteY8" fmla="*/ 187 h 210"/>
              <a:gd name="connsiteX9" fmla="*/ 565 w 617"/>
              <a:gd name="connsiteY9" fmla="*/ 156 h 210"/>
              <a:gd name="connsiteX10" fmla="*/ 566 w 617"/>
              <a:gd name="connsiteY10" fmla="*/ 156 h 210"/>
              <a:gd name="connsiteX11" fmla="*/ 617 w 617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7" h="210">
                <a:moveTo>
                  <a:pt x="617" y="105"/>
                </a:moveTo>
                <a:lnTo>
                  <a:pt x="566" y="54"/>
                </a:lnTo>
                <a:lnTo>
                  <a:pt x="565" y="54"/>
                </a:lnTo>
                <a:lnTo>
                  <a:pt x="565" y="23"/>
                </a:lnTo>
                <a:cubicBezTo>
                  <a:pt x="565" y="10"/>
                  <a:pt x="555" y="0"/>
                  <a:pt x="542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542" y="210"/>
                </a:lnTo>
                <a:cubicBezTo>
                  <a:pt x="555" y="210"/>
                  <a:pt x="565" y="200"/>
                  <a:pt x="565" y="187"/>
                </a:cubicBezTo>
                <a:lnTo>
                  <a:pt x="565" y="156"/>
                </a:lnTo>
                <a:lnTo>
                  <a:pt x="566" y="156"/>
                </a:lnTo>
                <a:lnTo>
                  <a:pt x="617" y="105"/>
                </a:lnTo>
                <a:close/>
              </a:path>
            </a:pathLst>
          </a:custGeom>
          <a:solidFill>
            <a:schemeClr val="tx1">
              <a:alpha val="81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r>
              <a: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SS_logo.png"/>
          <p:cNvPicPr>
            <a:picLocks noChangeAspect="1"/>
          </p:cNvPicPr>
          <p:nvPr userDrawn="1"/>
        </p:nvPicPr>
        <p:blipFill>
          <a:blip r:embed="rId3" cstate="print">
            <a:lum bright="100000"/>
          </a:blip>
          <a:stretch>
            <a:fillRect/>
          </a:stretch>
        </p:blipFill>
        <p:spPr>
          <a:xfrm>
            <a:off x="698326" y="2983804"/>
            <a:ext cx="5953125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8534400" y="661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SS_T.09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lrich's Countent Bac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-2182905" y="0"/>
            <a:ext cx="13280512" cy="2763078"/>
          </a:xfrm>
          <a:custGeom>
            <a:avLst/>
            <a:gdLst/>
            <a:ahLst/>
            <a:cxnLst>
              <a:cxn ang="0">
                <a:pos x="1010" y="105"/>
              </a:cxn>
              <a:cxn ang="0">
                <a:pos x="959" y="54"/>
              </a:cxn>
              <a:cxn ang="0">
                <a:pos x="958" y="54"/>
              </a:cxn>
              <a:cxn ang="0">
                <a:pos x="958" y="23"/>
              </a:cxn>
              <a:cxn ang="0">
                <a:pos x="935" y="0"/>
              </a:cxn>
              <a:cxn ang="0">
                <a:pos x="24" y="0"/>
              </a:cxn>
              <a:cxn ang="0">
                <a:pos x="0" y="23"/>
              </a:cxn>
              <a:cxn ang="0">
                <a:pos x="0" y="187"/>
              </a:cxn>
              <a:cxn ang="0">
                <a:pos x="24" y="210"/>
              </a:cxn>
              <a:cxn ang="0">
                <a:pos x="935" y="210"/>
              </a:cxn>
              <a:cxn ang="0">
                <a:pos x="958" y="187"/>
              </a:cxn>
              <a:cxn ang="0">
                <a:pos x="958" y="156"/>
              </a:cxn>
              <a:cxn ang="0">
                <a:pos x="959" y="156"/>
              </a:cxn>
              <a:cxn ang="0">
                <a:pos x="1010" y="105"/>
              </a:cxn>
            </a:cxnLst>
            <a:rect l="0" t="0" r="r" b="b"/>
            <a:pathLst>
              <a:path w="1010" h="210">
                <a:moveTo>
                  <a:pt x="1010" y="105"/>
                </a:moveTo>
                <a:cubicBezTo>
                  <a:pt x="959" y="54"/>
                  <a:pt x="959" y="54"/>
                  <a:pt x="959" y="54"/>
                </a:cubicBezTo>
                <a:cubicBezTo>
                  <a:pt x="958" y="54"/>
                  <a:pt x="958" y="54"/>
                  <a:pt x="958" y="54"/>
                </a:cubicBezTo>
                <a:cubicBezTo>
                  <a:pt x="958" y="23"/>
                  <a:pt x="958" y="23"/>
                  <a:pt x="958" y="23"/>
                </a:cubicBezTo>
                <a:cubicBezTo>
                  <a:pt x="958" y="10"/>
                  <a:pt x="948" y="0"/>
                  <a:pt x="9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1" y="210"/>
                  <a:pt x="24" y="210"/>
                </a:cubicBezTo>
                <a:cubicBezTo>
                  <a:pt x="935" y="210"/>
                  <a:pt x="935" y="210"/>
                  <a:pt x="935" y="210"/>
                </a:cubicBezTo>
                <a:cubicBezTo>
                  <a:pt x="948" y="210"/>
                  <a:pt x="958" y="200"/>
                  <a:pt x="958" y="187"/>
                </a:cubicBezTo>
                <a:cubicBezTo>
                  <a:pt x="958" y="156"/>
                  <a:pt x="958" y="156"/>
                  <a:pt x="958" y="156"/>
                </a:cubicBezTo>
                <a:cubicBezTo>
                  <a:pt x="959" y="156"/>
                  <a:pt x="959" y="156"/>
                  <a:pt x="959" y="156"/>
                </a:cubicBezTo>
                <a:lnTo>
                  <a:pt x="1010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31800" y="188913"/>
            <a:ext cx="8229600" cy="7064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Guidelines Setup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91000" y="32385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241300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4.53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4191000" y="2628900"/>
            <a:ext cx="762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393113" y="26289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4.80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16200000" flipH="1">
            <a:off x="-3401515" y="3412889"/>
            <a:ext cx="7145397" cy="1482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132404" y="3430381"/>
            <a:ext cx="7118101" cy="71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446695" y="3473115"/>
            <a:ext cx="7036215" cy="355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2400" y="188913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152400" y="9128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152400" y="1446212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152400" y="3427412"/>
            <a:ext cx="9448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152400" y="6324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152400" y="6705600"/>
            <a:ext cx="94488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16200000" flipH="1">
            <a:off x="1000040" y="3421834"/>
            <a:ext cx="7129478" cy="128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924800" y="6858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2.75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7924800" y="125730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2.17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7924800" y="6118225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3.17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24800" y="6551613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3.58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7924800" y="0"/>
            <a:ext cx="762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3.54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 rot="16200000">
            <a:off x="-201612" y="2705100"/>
            <a:ext cx="762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4.80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 Resource Manag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219825"/>
            <a:ext cx="9144000" cy="638175"/>
          </a:xfrm>
          <a:prstGeom prst="rect">
            <a:avLst/>
          </a:prstGeom>
          <a:solidFill>
            <a:srgbClr val="10BE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10BED6"/>
              </a:solidFill>
              <a:latin typeface="Times" pitchFamily="18" charset="0"/>
              <a:ea typeface="Osaka" pitchFamily="1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5247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Times" pitchFamily="18" charset="0"/>
              <a:ea typeface="Osaka" pitchFamily="1" charset="-128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4438650" y="6427788"/>
            <a:ext cx="4425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Helping Your Library Be the Best Partner for Research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223000"/>
            <a:ext cx="9144000" cy="4603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latin typeface="Times" pitchFamily="18" charset="0"/>
              <a:ea typeface="Osaka" pitchFamily="1" charset="-128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625" y="6462713"/>
            <a:ext cx="17113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66725" y="111125"/>
            <a:ext cx="617855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Serials Solutions® 360 Resource Manager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14400" y="1125677"/>
            <a:ext cx="7315201" cy="39179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►"/>
              <a:defRPr sz="3200"/>
            </a:lvl1pPr>
            <a:lvl2pPr marL="914400" indent="-341313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■"/>
              <a:defRPr sz="2400"/>
            </a:lvl2pPr>
            <a:lvl3pPr marL="1255713" indent="-341313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□"/>
              <a:defRPr sz="2400"/>
            </a:lvl3pPr>
            <a:lvl4pPr marL="1597025" indent="-341313">
              <a:lnSpc>
                <a:spcPct val="150000"/>
              </a:lnSpc>
              <a:buClr>
                <a:srgbClr val="10BED6"/>
              </a:buClr>
              <a:buFont typeface="Wingdings" pitchFamily="2" charset="2"/>
              <a:buChar char="§"/>
              <a:defRPr sz="2400"/>
            </a:lvl4pPr>
            <a:lvl5pPr marL="1939925" indent="-342900">
              <a:lnSpc>
                <a:spcPct val="150000"/>
              </a:lnSpc>
              <a:buClr>
                <a:srgbClr val="10BED6"/>
              </a:buClr>
              <a:buFont typeface="Arial" pitchFamily="34" charset="0"/>
              <a:buChar char="▫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38613" y="685800"/>
            <a:ext cx="4267200" cy="2743200"/>
          </a:xfrm>
        </p:spPr>
        <p:txBody>
          <a:bodyPr/>
          <a:lstStyle>
            <a:lvl1pPr algn="r">
              <a:lnSpc>
                <a:spcPct val="90000"/>
              </a:lnSpc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38613" y="3505200"/>
            <a:ext cx="4267200" cy="381000"/>
          </a:xfrm>
        </p:spPr>
        <p:txBody>
          <a:bodyPr/>
          <a:lstStyle>
            <a:lvl1pPr marL="0" indent="0" algn="r">
              <a:buFont typeface="Times" pitchFamily="28" charset="0"/>
              <a:buNone/>
              <a:defRPr sz="1400">
                <a:solidFill>
                  <a:srgbClr val="715CB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15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/>
          </p:cNvSpPr>
          <p:nvPr userDrawn="1"/>
        </p:nvSpPr>
        <p:spPr bwMode="auto">
          <a:xfrm>
            <a:off x="612775" y="3429000"/>
            <a:ext cx="6553200" cy="2895600"/>
          </a:xfrm>
          <a:prstGeom prst="rect">
            <a:avLst/>
          </a:prstGeom>
          <a:solidFill>
            <a:srgbClr val="AB8C0A">
              <a:alpha val="14902"/>
            </a:srgbClr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608013" y="838200"/>
            <a:ext cx="2413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0600"/>
            <a:ext cx="203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4571" r="270" b="24667"/>
          <a:stretch>
            <a:fillRect/>
          </a:stretch>
        </p:blipFill>
        <p:spPr bwMode="auto">
          <a:xfrm>
            <a:off x="612775" y="1600200"/>
            <a:ext cx="8534400" cy="2940050"/>
          </a:xfrm>
          <a:prstGeom prst="rect">
            <a:avLst/>
          </a:prstGeom>
          <a:noFill/>
          <a:ln w="9525">
            <a:solidFill>
              <a:srgbClr val="C9C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8200"/>
            <a:ext cx="6019800" cy="12192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pitchFamily="116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019800"/>
            <a:ext cx="18288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Narrow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72ADD7-B2C7-324C-962E-AC55CF14A115}" type="datetime4">
              <a:rPr lang="en-US" smtClean="0">
                <a:solidFill>
                  <a:srgbClr val="808080"/>
                </a:solidFill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March 12, 2013</a:t>
            </a:fld>
            <a:endParaRPr lang="en-US" sz="20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D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901398"/>
            <a:ext cx="8026400" cy="1085850"/>
          </a:xfrm>
        </p:spPr>
        <p:txBody>
          <a:bodyPr anchor="ctr"/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3C87F-9358-3B45-9F42-E848414F7B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17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44278-AB9D-3543-ACEE-812635FF4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18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FB8A-A53D-8F4A-942B-BB21465470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8C360-E49A-8843-AD1D-B02AEFC88A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52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4885C-E9DE-CB4D-86C5-B3B7542A88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4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0C2A4-F711-6E4D-B14E-33D0A24195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73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3E296-70B2-8A45-BA6E-804EAB500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4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BF4A7-572D-9E48-9425-00036BA2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DA029-B1BE-A34C-802E-E3326F50F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87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3716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3716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8AB77-A280-4F49-982E-D8889689DA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rialsSolutions Content Ba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5"/>
              </a:buBlip>
              <a:defRPr/>
            </a:lvl3pPr>
            <a:lvl4pPr>
              <a:buFontTx/>
              <a:buBlip>
                <a:blip r:embed="rId6"/>
              </a:buBlip>
              <a:defRPr/>
            </a:lvl4pPr>
            <a:lvl5pPr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/>
          </p:cNvSpPr>
          <p:nvPr userDrawn="1"/>
        </p:nvSpPr>
        <p:spPr bwMode="auto">
          <a:xfrm>
            <a:off x="612775" y="3429000"/>
            <a:ext cx="6553200" cy="2895600"/>
          </a:xfrm>
          <a:prstGeom prst="rect">
            <a:avLst/>
          </a:prstGeom>
          <a:solidFill>
            <a:srgbClr val="AB8C0A">
              <a:alpha val="14902"/>
            </a:srgbClr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5" name="Rectangle 12"/>
          <p:cNvSpPr>
            <a:spLocks/>
          </p:cNvSpPr>
          <p:nvPr userDrawn="1"/>
        </p:nvSpPr>
        <p:spPr bwMode="auto">
          <a:xfrm>
            <a:off x="608013" y="838200"/>
            <a:ext cx="2413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C9C9C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990600"/>
            <a:ext cx="2032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4571" r="270" b="24667"/>
          <a:stretch>
            <a:fillRect/>
          </a:stretch>
        </p:blipFill>
        <p:spPr bwMode="auto">
          <a:xfrm>
            <a:off x="612775" y="1600200"/>
            <a:ext cx="8534400" cy="2940050"/>
          </a:xfrm>
          <a:prstGeom prst="rect">
            <a:avLst/>
          </a:prstGeom>
          <a:noFill/>
          <a:ln w="9525">
            <a:solidFill>
              <a:srgbClr val="C9C9C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648200"/>
            <a:ext cx="6019800" cy="1219200"/>
          </a:xfrm>
          <a:effectLst/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200"/>
            <a:ext cx="4267200" cy="381000"/>
          </a:xfrm>
        </p:spPr>
        <p:txBody>
          <a:bodyPr/>
          <a:lstStyle>
            <a:lvl1pPr marL="0" indent="0">
              <a:buFontTx/>
              <a:buNone/>
              <a:defRPr sz="2000">
                <a:latin typeface="Arial Narrow" pitchFamily="116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019800"/>
            <a:ext cx="1828800" cy="3048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 Narrow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430B99-0D72-9A4B-8FFF-F910E4B59DDE}" type="datetime4">
              <a:rPr lang="en-US" smtClean="0">
                <a:solidFill>
                  <a:srgbClr val="808080"/>
                </a:solidFill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March 12, 2013</a:t>
            </a:fld>
            <a:endParaRPr lang="en-US" sz="20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3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48945-3551-AB47-8C56-0CE0AB7E4F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850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69D63-ED5C-E545-BF5C-D685562EEE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18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7BA5-2110-744A-88B7-50DA10AC04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4797B-CB8A-E14F-91DE-F4427AF2FC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75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00F9C-44C9-2E43-A211-FBF1BDEC83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66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96F9F-DBD9-D64B-9108-DA78BE37C4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58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7A72-A7EA-3D45-BA77-7AC20FBD88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19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6DC7F-B321-F342-8CD8-10C7AFDDE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6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5C590-5697-DD49-B158-EEC51BE282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7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erialsSolutions Content B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3716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3716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44A55-61B9-E74C-94AF-93B9F59DC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6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Works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W_logo_B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9659" y="2680666"/>
            <a:ext cx="6257925" cy="17240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Works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5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Works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8"/>
          <p:cNvSpPr>
            <a:spLocks noChangeAspect="1"/>
          </p:cNvSpPr>
          <p:nvPr userDrawn="1"/>
        </p:nvSpPr>
        <p:spPr bwMode="auto">
          <a:xfrm>
            <a:off x="-66674" y="2041506"/>
            <a:ext cx="9046527" cy="2763078"/>
          </a:xfrm>
          <a:custGeom>
            <a:avLst/>
            <a:gdLst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935 w 1010"/>
              <a:gd name="connsiteY10" fmla="*/ 210 h 210"/>
              <a:gd name="connsiteX11" fmla="*/ 958 w 1010"/>
              <a:gd name="connsiteY11" fmla="*/ 187 h 210"/>
              <a:gd name="connsiteX12" fmla="*/ 958 w 1010"/>
              <a:gd name="connsiteY12" fmla="*/ 156 h 210"/>
              <a:gd name="connsiteX13" fmla="*/ 959 w 1010"/>
              <a:gd name="connsiteY13" fmla="*/ 156 h 210"/>
              <a:gd name="connsiteX14" fmla="*/ 1010 w 1010"/>
              <a:gd name="connsiteY14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0 w 1010"/>
              <a:gd name="connsiteY8" fmla="*/ 187 h 210"/>
              <a:gd name="connsiteX9" fmla="*/ 24 w 1010"/>
              <a:gd name="connsiteY9" fmla="*/ 210 h 210"/>
              <a:gd name="connsiteX10" fmla="*/ 323 w 1010"/>
              <a:gd name="connsiteY10" fmla="*/ 209 h 210"/>
              <a:gd name="connsiteX11" fmla="*/ 935 w 1010"/>
              <a:gd name="connsiteY11" fmla="*/ 210 h 210"/>
              <a:gd name="connsiteX12" fmla="*/ 958 w 1010"/>
              <a:gd name="connsiteY12" fmla="*/ 187 h 210"/>
              <a:gd name="connsiteX13" fmla="*/ 958 w 1010"/>
              <a:gd name="connsiteY13" fmla="*/ 156 h 210"/>
              <a:gd name="connsiteX14" fmla="*/ 959 w 1010"/>
              <a:gd name="connsiteY14" fmla="*/ 156 h 210"/>
              <a:gd name="connsiteX15" fmla="*/ 1010 w 1010"/>
              <a:gd name="connsiteY15" fmla="*/ 105 h 210"/>
              <a:gd name="connsiteX0" fmla="*/ 1010 w 1010"/>
              <a:gd name="connsiteY0" fmla="*/ 105 h 218"/>
              <a:gd name="connsiteX1" fmla="*/ 959 w 1010"/>
              <a:gd name="connsiteY1" fmla="*/ 54 h 218"/>
              <a:gd name="connsiteX2" fmla="*/ 958 w 1010"/>
              <a:gd name="connsiteY2" fmla="*/ 54 h 218"/>
              <a:gd name="connsiteX3" fmla="*/ 958 w 1010"/>
              <a:gd name="connsiteY3" fmla="*/ 23 h 218"/>
              <a:gd name="connsiteX4" fmla="*/ 935 w 1010"/>
              <a:gd name="connsiteY4" fmla="*/ 0 h 218"/>
              <a:gd name="connsiteX5" fmla="*/ 322 w 1010"/>
              <a:gd name="connsiteY5" fmla="*/ 0 h 218"/>
              <a:gd name="connsiteX6" fmla="*/ 24 w 1010"/>
              <a:gd name="connsiteY6" fmla="*/ 0 h 218"/>
              <a:gd name="connsiteX7" fmla="*/ 0 w 1010"/>
              <a:gd name="connsiteY7" fmla="*/ 23 h 218"/>
              <a:gd name="connsiteX8" fmla="*/ 0 w 1010"/>
              <a:gd name="connsiteY8" fmla="*/ 187 h 218"/>
              <a:gd name="connsiteX9" fmla="*/ 323 w 1010"/>
              <a:gd name="connsiteY9" fmla="*/ 209 h 218"/>
              <a:gd name="connsiteX10" fmla="*/ 935 w 1010"/>
              <a:gd name="connsiteY10" fmla="*/ 210 h 218"/>
              <a:gd name="connsiteX11" fmla="*/ 958 w 1010"/>
              <a:gd name="connsiteY11" fmla="*/ 187 h 218"/>
              <a:gd name="connsiteX12" fmla="*/ 958 w 1010"/>
              <a:gd name="connsiteY12" fmla="*/ 156 h 218"/>
              <a:gd name="connsiteX13" fmla="*/ 959 w 1010"/>
              <a:gd name="connsiteY13" fmla="*/ 156 h 218"/>
              <a:gd name="connsiteX14" fmla="*/ 1010 w 1010"/>
              <a:gd name="connsiteY14" fmla="*/ 105 h 218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24 w 1010"/>
              <a:gd name="connsiteY6" fmla="*/ 0 h 210"/>
              <a:gd name="connsiteX7" fmla="*/ 0 w 1010"/>
              <a:gd name="connsiteY7" fmla="*/ 23 h 210"/>
              <a:gd name="connsiteX8" fmla="*/ 323 w 1010"/>
              <a:gd name="connsiteY8" fmla="*/ 209 h 210"/>
              <a:gd name="connsiteX9" fmla="*/ 935 w 1010"/>
              <a:gd name="connsiteY9" fmla="*/ 210 h 210"/>
              <a:gd name="connsiteX10" fmla="*/ 958 w 1010"/>
              <a:gd name="connsiteY10" fmla="*/ 187 h 210"/>
              <a:gd name="connsiteX11" fmla="*/ 958 w 1010"/>
              <a:gd name="connsiteY11" fmla="*/ 156 h 210"/>
              <a:gd name="connsiteX12" fmla="*/ 959 w 1010"/>
              <a:gd name="connsiteY12" fmla="*/ 156 h 210"/>
              <a:gd name="connsiteX13" fmla="*/ 1010 w 1010"/>
              <a:gd name="connsiteY13" fmla="*/ 105 h 210"/>
              <a:gd name="connsiteX0" fmla="*/ 1010 w 1010"/>
              <a:gd name="connsiteY0" fmla="*/ 105 h 210"/>
              <a:gd name="connsiteX1" fmla="*/ 959 w 1010"/>
              <a:gd name="connsiteY1" fmla="*/ 54 h 210"/>
              <a:gd name="connsiteX2" fmla="*/ 958 w 1010"/>
              <a:gd name="connsiteY2" fmla="*/ 54 h 210"/>
              <a:gd name="connsiteX3" fmla="*/ 958 w 1010"/>
              <a:gd name="connsiteY3" fmla="*/ 23 h 210"/>
              <a:gd name="connsiteX4" fmla="*/ 935 w 1010"/>
              <a:gd name="connsiteY4" fmla="*/ 0 h 210"/>
              <a:gd name="connsiteX5" fmla="*/ 322 w 1010"/>
              <a:gd name="connsiteY5" fmla="*/ 0 h 210"/>
              <a:gd name="connsiteX6" fmla="*/ 0 w 1010"/>
              <a:gd name="connsiteY6" fmla="*/ 23 h 210"/>
              <a:gd name="connsiteX7" fmla="*/ 323 w 1010"/>
              <a:gd name="connsiteY7" fmla="*/ 209 h 210"/>
              <a:gd name="connsiteX8" fmla="*/ 935 w 1010"/>
              <a:gd name="connsiteY8" fmla="*/ 210 h 210"/>
              <a:gd name="connsiteX9" fmla="*/ 958 w 1010"/>
              <a:gd name="connsiteY9" fmla="*/ 187 h 210"/>
              <a:gd name="connsiteX10" fmla="*/ 958 w 1010"/>
              <a:gd name="connsiteY10" fmla="*/ 156 h 210"/>
              <a:gd name="connsiteX11" fmla="*/ 959 w 1010"/>
              <a:gd name="connsiteY11" fmla="*/ 156 h 210"/>
              <a:gd name="connsiteX12" fmla="*/ 1010 w 1010"/>
              <a:gd name="connsiteY12" fmla="*/ 105 h 210"/>
              <a:gd name="connsiteX0" fmla="*/ 688 w 688"/>
              <a:gd name="connsiteY0" fmla="*/ 105 h 210"/>
              <a:gd name="connsiteX1" fmla="*/ 637 w 688"/>
              <a:gd name="connsiteY1" fmla="*/ 54 h 210"/>
              <a:gd name="connsiteX2" fmla="*/ 636 w 688"/>
              <a:gd name="connsiteY2" fmla="*/ 54 h 210"/>
              <a:gd name="connsiteX3" fmla="*/ 636 w 688"/>
              <a:gd name="connsiteY3" fmla="*/ 23 h 210"/>
              <a:gd name="connsiteX4" fmla="*/ 613 w 688"/>
              <a:gd name="connsiteY4" fmla="*/ 0 h 210"/>
              <a:gd name="connsiteX5" fmla="*/ 0 w 688"/>
              <a:gd name="connsiteY5" fmla="*/ 0 h 210"/>
              <a:gd name="connsiteX6" fmla="*/ 1 w 688"/>
              <a:gd name="connsiteY6" fmla="*/ 209 h 210"/>
              <a:gd name="connsiteX7" fmla="*/ 613 w 688"/>
              <a:gd name="connsiteY7" fmla="*/ 210 h 210"/>
              <a:gd name="connsiteX8" fmla="*/ 636 w 688"/>
              <a:gd name="connsiteY8" fmla="*/ 187 h 210"/>
              <a:gd name="connsiteX9" fmla="*/ 636 w 688"/>
              <a:gd name="connsiteY9" fmla="*/ 156 h 210"/>
              <a:gd name="connsiteX10" fmla="*/ 637 w 688"/>
              <a:gd name="connsiteY10" fmla="*/ 156 h 210"/>
              <a:gd name="connsiteX11" fmla="*/ 688 w 688"/>
              <a:gd name="connsiteY11" fmla="*/ 105 h 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8" h="210">
                <a:moveTo>
                  <a:pt x="688" y="105"/>
                </a:moveTo>
                <a:lnTo>
                  <a:pt x="637" y="54"/>
                </a:lnTo>
                <a:lnTo>
                  <a:pt x="636" y="54"/>
                </a:lnTo>
                <a:lnTo>
                  <a:pt x="636" y="23"/>
                </a:lnTo>
                <a:cubicBezTo>
                  <a:pt x="636" y="10"/>
                  <a:pt x="626" y="0"/>
                  <a:pt x="613" y="0"/>
                </a:cubicBezTo>
                <a:lnTo>
                  <a:pt x="0" y="0"/>
                </a:lnTo>
                <a:cubicBezTo>
                  <a:pt x="0" y="70"/>
                  <a:pt x="1" y="139"/>
                  <a:pt x="1" y="209"/>
                </a:cubicBezTo>
                <a:lnTo>
                  <a:pt x="613" y="210"/>
                </a:lnTo>
                <a:cubicBezTo>
                  <a:pt x="626" y="210"/>
                  <a:pt x="636" y="200"/>
                  <a:pt x="636" y="187"/>
                </a:cubicBezTo>
                <a:lnTo>
                  <a:pt x="636" y="156"/>
                </a:lnTo>
                <a:lnTo>
                  <a:pt x="637" y="156"/>
                </a:lnTo>
                <a:lnTo>
                  <a:pt x="68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800" y="2857500"/>
            <a:ext cx="8026400" cy="114300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4392613" cy="1447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800" y="3980544"/>
            <a:ext cx="6696110" cy="82231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Relationship Id="rId40" Type="http://schemas.openxmlformats.org/officeDocument/2006/relationships/image" Target="../media/image1.png"/><Relationship Id="rId41" Type="http://schemas.openxmlformats.org/officeDocument/2006/relationships/image" Target="../media/image2.png"/><Relationship Id="rId42" Type="http://schemas.openxmlformats.org/officeDocument/2006/relationships/image" Target="../media/image3.png"/><Relationship Id="rId43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13" Type="http://schemas.openxmlformats.org/officeDocument/2006/relationships/image" Target="../media/image51.jpeg"/><Relationship Id="rId14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13" Type="http://schemas.openxmlformats.org/officeDocument/2006/relationships/image" Target="../media/image51.jpeg"/><Relationship Id="rId14" Type="http://schemas.openxmlformats.org/officeDocument/2006/relationships/image" Target="../media/image52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188913"/>
            <a:ext cx="8532813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1449388"/>
            <a:ext cx="8532813" cy="4697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7950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3B42B66E-7CB9-40F8-9FF1-BFC25EF6F17F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376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C99C643-644B-4829-89B2-EE895AD462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8" r:id="rId37"/>
    <p:sldLayoutId id="2147483839" r:id="rId38"/>
  </p:sldLayoutIdLst>
  <p:transition xmlns:p14="http://schemas.microsoft.com/office/powerpoint/2010/main"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762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3095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6193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3222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4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/>
          <p:cNvSpPr>
            <a:spLocks noChangeShapeType="1"/>
          </p:cNvSpPr>
          <p:nvPr userDrawn="1"/>
        </p:nvSpPr>
        <p:spPr bwMode="auto">
          <a:xfrm>
            <a:off x="304800" y="1371600"/>
            <a:ext cx="0" cy="52609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1027" name="Picture 21" descr="burrus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860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/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88088"/>
            <a:ext cx="914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FB2FBEA-0656-DC44-8D32-102289FEDCE2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"/>
          <p:cNvSpPr>
            <a:spLocks noChangeShapeType="1"/>
          </p:cNvSpPr>
          <p:nvPr userDrawn="1"/>
        </p:nvSpPr>
        <p:spPr bwMode="auto">
          <a:xfrm>
            <a:off x="304800" y="1371600"/>
            <a:ext cx="0" cy="52609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1027" name="Picture 21" descr="burrus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860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>
            <a:off x="304800" y="6629400"/>
            <a:ext cx="8534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05538"/>
            <a:ext cx="14954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/>
          <p:cNvSpPr>
            <a:spLocks noChangeShapeType="1"/>
          </p:cNvSpPr>
          <p:nvPr userDrawn="1"/>
        </p:nvSpPr>
        <p:spPr bwMode="auto">
          <a:xfrm>
            <a:off x="7239000" y="6129338"/>
            <a:ext cx="1600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88088"/>
            <a:ext cx="914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9D8CA2-FEA7-A740-B596-23F62FAF62D6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" name="Line 19"/>
          <p:cNvSpPr>
            <a:spLocks noChangeShapeType="1"/>
          </p:cNvSpPr>
          <p:nvPr userDrawn="1"/>
        </p:nvSpPr>
        <p:spPr bwMode="auto">
          <a:xfrm flipV="1">
            <a:off x="8839200" y="6132513"/>
            <a:ext cx="0" cy="4937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91638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A21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7ADB0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vt.edu/" TargetMode="External"/><Relationship Id="rId4" Type="http://schemas.openxmlformats.org/officeDocument/2006/relationships/hyperlink" Target="mailto:tgilmore@vt.edu" TargetMode="External"/><Relationship Id="rId1" Type="http://schemas.openxmlformats.org/officeDocument/2006/relationships/slideLayout" Target="../slideLayouts/slideLayout53.xml"/><Relationship Id="rId2" Type="http://schemas.openxmlformats.org/officeDocument/2006/relationships/hyperlink" Target="mailto:moyo@vt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6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772400" cy="1362075"/>
          </a:xfrm>
        </p:spPr>
        <p:txBody>
          <a:bodyPr/>
          <a:lstStyle/>
          <a:p>
            <a:r>
              <a:rPr lang="en-US" dirty="0" smtClean="0"/>
              <a:t>What would Google Do?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Tracy Gilmore, Virginia Tech</a:t>
            </a:r>
          </a:p>
          <a:p>
            <a:r>
              <a:rPr lang="en-US" dirty="0" smtClean="0"/>
              <a:t>Lesley </a:t>
            </a:r>
            <a:r>
              <a:rPr lang="en-US" dirty="0" err="1" smtClean="0"/>
              <a:t>Moyo</a:t>
            </a:r>
            <a:r>
              <a:rPr lang="en-US" dirty="0" smtClean="0"/>
              <a:t>, Virginia Tech</a:t>
            </a:r>
          </a:p>
          <a:p>
            <a:r>
              <a:rPr lang="en-US" dirty="0"/>
              <a:t>Elizabeth German, University of Houston</a:t>
            </a:r>
          </a:p>
          <a:p>
            <a:r>
              <a:rPr lang="en-US" dirty="0" smtClean="0"/>
              <a:t>Andrew Nagy, Serials Solutions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25146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ea typeface="ＭＳ Ｐゴシック" charset="0"/>
              </a:rPr>
              <a:t>Data mining, discovery and search </a:t>
            </a:r>
            <a:r>
              <a:rPr lang="en-US" sz="2200" dirty="0" smtClean="0">
                <a:ea typeface="ＭＳ Ｐゴシック" charset="0"/>
              </a:rPr>
              <a:t>suggestions:</a:t>
            </a:r>
          </a:p>
          <a:p>
            <a:r>
              <a:rPr lang="en-US" sz="2200" dirty="0" smtClean="0">
                <a:ea typeface="ＭＳ Ｐゴシック" charset="0"/>
              </a:rPr>
              <a:t>Proactively </a:t>
            </a:r>
            <a:r>
              <a:rPr lang="en-US" sz="2200" dirty="0" smtClean="0">
                <a:ea typeface="ＭＳ Ｐゴシック" charset="0"/>
              </a:rPr>
              <a:t>improving search relevance and the user experience</a:t>
            </a:r>
            <a:endParaRPr lang="en-US" sz="2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864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Contact information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434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>
                <a:latin typeface="Arial" charset="0"/>
                <a:ea typeface="ＭＳ Ｐゴシック" charset="0"/>
              </a:rPr>
              <a:t>Lesley Moyo</a:t>
            </a:r>
            <a:endParaRPr lang="en-US" sz="160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Director for Research &amp; Instructional Services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University Libraries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Virginia Tech 560 Drillfield Drive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Blacksburg, VA  24061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Tel: 540-231-2708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Mobile: 814-777-7565</a:t>
            </a: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E-mail: </a:t>
            </a:r>
            <a:r>
              <a:rPr lang="en-US" sz="1600" u="sng">
                <a:latin typeface="Arial" charset="0"/>
                <a:ea typeface="ＭＳ Ｐゴシック" charset="0"/>
                <a:hlinkClick r:id="rId2"/>
              </a:rPr>
              <a:t>moyo@vt.edu</a:t>
            </a:r>
            <a:endParaRPr lang="en-US" sz="160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Library Web: </a:t>
            </a:r>
            <a:r>
              <a:rPr lang="en-US" sz="1600" u="sng">
                <a:latin typeface="Arial" charset="0"/>
                <a:ea typeface="ＭＳ Ｐゴシック" charset="0"/>
                <a:hlinkClick r:id="rId3"/>
              </a:rPr>
              <a:t>www.lib.vt.edu</a:t>
            </a:r>
            <a:r>
              <a:rPr lang="en-US" sz="1600">
                <a:latin typeface="Arial" charset="0"/>
                <a:ea typeface="ＭＳ Ｐゴシック" charset="0"/>
              </a:rPr>
              <a:t> 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67000"/>
            <a:ext cx="4038600" cy="3657600"/>
          </a:xfrm>
        </p:spPr>
        <p:txBody>
          <a:bodyPr/>
          <a:lstStyle/>
          <a:p>
            <a:pPr algn="r">
              <a:buFontTx/>
              <a:buNone/>
            </a:pPr>
            <a:r>
              <a:rPr lang="en-US" sz="1600" b="1">
                <a:latin typeface="Arial" charset="0"/>
                <a:ea typeface="ＭＳ Ｐゴシック" charset="0"/>
              </a:rPr>
              <a:t>Tracy Gilmore</a:t>
            </a:r>
            <a:endParaRPr lang="en-US" sz="1600">
              <a:latin typeface="Arial" charset="0"/>
              <a:ea typeface="ＭＳ Ｐゴシック" charset="0"/>
            </a:endParaRP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Collections Assessment Librarian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University Libraries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Virginia Tech 560 Drillfield Drive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Blacksburg, VA  24061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Tel: 540-231-4956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Mobile: 540-239-4384</a:t>
            </a: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E-mail: </a:t>
            </a:r>
            <a:r>
              <a:rPr lang="en-US" sz="1600" u="sng">
                <a:latin typeface="Arial" charset="0"/>
                <a:ea typeface="ＭＳ Ｐゴシック" charset="0"/>
                <a:hlinkClick r:id="rId4"/>
              </a:rPr>
              <a:t>tgilmore@vt.edu</a:t>
            </a:r>
            <a:endParaRPr lang="en-US" sz="1600">
              <a:latin typeface="Arial" charset="0"/>
              <a:ea typeface="ＭＳ Ｐゴシック" charset="0"/>
            </a:endParaRPr>
          </a:p>
          <a:p>
            <a:pPr algn="r">
              <a:buFontTx/>
              <a:buNone/>
            </a:pPr>
            <a:r>
              <a:rPr lang="en-US" sz="1600">
                <a:latin typeface="Arial" charset="0"/>
                <a:ea typeface="ＭＳ Ｐゴシック" charset="0"/>
              </a:rPr>
              <a:t>Library Web: </a:t>
            </a:r>
            <a:r>
              <a:rPr lang="en-US" sz="1600" u="sng">
                <a:latin typeface="Arial" charset="0"/>
                <a:ea typeface="ＭＳ Ｐゴシック" charset="0"/>
                <a:hlinkClick r:id="rId3"/>
              </a:rPr>
              <a:t>www.lib.vt.edu</a:t>
            </a:r>
            <a:r>
              <a:rPr lang="en-US" sz="1600">
                <a:latin typeface="Arial" charset="0"/>
                <a:ea typeface="ＭＳ Ｐゴシック" charset="0"/>
              </a:rPr>
              <a:t>  </a:t>
            </a:r>
          </a:p>
          <a:p>
            <a:pPr>
              <a:buFontTx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998F3F-C985-0543-BC09-DF8B9213D749}" type="slidenum">
              <a:rPr lang="en-US" sz="1000">
                <a:solidFill>
                  <a:srgbClr val="000000"/>
                </a:solidFill>
              </a:rPr>
              <a:pPr/>
              <a:t>10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University of Houston Libraries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7338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ARL member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201 library staff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51 librarians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 branches (plus law)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ILS shared with UH System</a:t>
            </a:r>
          </a:p>
        </p:txBody>
      </p:sp>
      <p:pic>
        <p:nvPicPr>
          <p:cNvPr id="27650" name="Picture 2" descr="M. D. Anderson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2057400"/>
            <a:ext cx="2770188" cy="1846263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44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UH Libraries and Summon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Implemented April-August 2010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Indexed 90% of subscribed sources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Already invested in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SerialsSolution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suite of services, easy of integration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painless turnkey implementation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Market in 2010 much different than market today</a:t>
            </a:r>
          </a:p>
        </p:txBody>
      </p:sp>
    </p:spTree>
    <p:extLst>
      <p:ext uri="{BB962C8B-B14F-4D97-AF65-F5344CB8AC3E}">
        <p14:creationId xmlns:p14="http://schemas.microsoft.com/office/powerpoint/2010/main" val="12022217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Summon Implementation: OneSearch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296988"/>
            <a:ext cx="60960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695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Summon Implementation: Integration</a:t>
            </a:r>
            <a:endParaRPr lang="en-US" dirty="0"/>
          </a:p>
        </p:txBody>
      </p:sp>
      <p:pic>
        <p:nvPicPr>
          <p:cNvPr id="4" name="Picture 3" descr="Screen Shot 2013-03-11 at 3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4" y="1417638"/>
            <a:ext cx="4200744" cy="2615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57" y="1417638"/>
            <a:ext cx="3206750" cy="269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48" y="3431731"/>
            <a:ext cx="3565509" cy="264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3-03-11 at 3.44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47" y="3431731"/>
            <a:ext cx="2683566" cy="268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0806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 smtClean="0"/>
              <a:t>Transaction Log </a:t>
            </a:r>
            <a:endParaRPr lang="en-US" dirty="0"/>
          </a:p>
        </p:txBody>
      </p:sp>
      <p:pic>
        <p:nvPicPr>
          <p:cNvPr id="5" name="Picture 4" descr="Screen Shot 2013-03-11 at 3.4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3" y="1073839"/>
            <a:ext cx="7696527" cy="52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897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Log</a:t>
            </a:r>
            <a:endParaRPr lang="en-US" dirty="0"/>
          </a:p>
        </p:txBody>
      </p:sp>
      <p:pic>
        <p:nvPicPr>
          <p:cNvPr id="4" name="Picture 3" descr="Screen Shot 2013-03-11 at 3.5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3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81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pic>
        <p:nvPicPr>
          <p:cNvPr id="4" name="Picture 3" descr="Screen Shot 2013-03-11 at 3.5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4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9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Behavior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14626"/>
              </p:ext>
            </p:extLst>
          </p:nvPr>
        </p:nvGraphicFramePr>
        <p:xfrm>
          <a:off x="888150" y="1417637"/>
          <a:ext cx="7291437" cy="462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3" imgW="5346700" imgH="3390900" progId="Excel.Sheet.12">
                  <p:embed/>
                </p:oleObj>
              </mc:Choice>
              <mc:Fallback>
                <p:oleObj name="Worksheet" r:id="rId3" imgW="5346700" imgH="339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150" y="1417637"/>
                        <a:ext cx="7291437" cy="4624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236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lvl="0">
              <a:buFont typeface="Arial"/>
              <a:buChar char="•"/>
            </a:pPr>
            <a:r>
              <a:rPr lang="en-US" dirty="0"/>
              <a:t>Known versus </a:t>
            </a:r>
            <a:r>
              <a:rPr lang="en-US" dirty="0" smtClean="0"/>
              <a:t>Unknown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Known items </a:t>
            </a:r>
            <a:r>
              <a:rPr lang="en-US" dirty="0"/>
              <a:t>- 1858 </a:t>
            </a:r>
            <a:r>
              <a:rPr lang="en-US" dirty="0" smtClean="0"/>
              <a:t>(43%)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Unknown items </a:t>
            </a:r>
            <a:r>
              <a:rPr lang="en-US" dirty="0"/>
              <a:t>- 2446 </a:t>
            </a:r>
            <a:r>
              <a:rPr lang="en-US" dirty="0" smtClean="0"/>
              <a:t>(57%) </a:t>
            </a:r>
            <a:endParaRPr lang="en-US" dirty="0"/>
          </a:p>
          <a:p>
            <a:pPr lvl="0">
              <a:buFont typeface="Arial"/>
              <a:buChar char="•"/>
            </a:pPr>
            <a:r>
              <a:rPr lang="en-US" dirty="0"/>
              <a:t>Sessions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2508 - Sessions </a:t>
            </a:r>
          </a:p>
          <a:p>
            <a:pPr lvl="1">
              <a:buFont typeface="Arial"/>
              <a:buChar char="•"/>
            </a:pPr>
            <a:r>
              <a:rPr lang="en-US" dirty="0"/>
              <a:t>1.72 - Searches per session</a:t>
            </a:r>
          </a:p>
          <a:p>
            <a:pPr lvl="1">
              <a:buFont typeface="Arial"/>
              <a:buChar char="•"/>
            </a:pPr>
            <a:r>
              <a:rPr lang="en-US" dirty="0"/>
              <a:t>1680 (67%) - Sessions only have one </a:t>
            </a:r>
            <a:r>
              <a:rPr lang="en-US" dirty="0" smtClean="0"/>
              <a:t>Search</a:t>
            </a:r>
            <a:endParaRPr lang="en-US" dirty="0"/>
          </a:p>
          <a:p>
            <a:pPr lvl="0">
              <a:buFont typeface="Arial"/>
              <a:buChar char="•"/>
            </a:pPr>
            <a:r>
              <a:rPr lang="en-US" dirty="0"/>
              <a:t>Inappropriate tab </a:t>
            </a:r>
            <a:r>
              <a:rPr lang="en-US" dirty="0" smtClean="0"/>
              <a:t>use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7% </a:t>
            </a:r>
            <a:r>
              <a:rPr lang="en-US" dirty="0"/>
              <a:t>of all </a:t>
            </a:r>
            <a:r>
              <a:rPr lang="en-US" dirty="0" smtClean="0"/>
              <a:t>searches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24</a:t>
            </a:r>
            <a:r>
              <a:rPr lang="en-US" dirty="0"/>
              <a:t>% of non </a:t>
            </a:r>
            <a:r>
              <a:rPr lang="en-US" dirty="0" err="1"/>
              <a:t>OneSearch</a:t>
            </a:r>
            <a:r>
              <a:rPr lang="en-US" dirty="0"/>
              <a:t> searches are in an inappropriate </a:t>
            </a:r>
            <a:r>
              <a:rPr lang="en-US" dirty="0" smtClean="0"/>
              <a:t>tab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239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Summon discovery service at Virginia Tech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9100" y="3352800"/>
            <a:ext cx="8534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3400">
                <a:latin typeface="Arial" charset="0"/>
                <a:ea typeface="ＭＳ Ｐゴシック" charset="0"/>
              </a:rPr>
              <a:t>Evaluating user behaviors and experiences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C31B5F-4016-D14F-9FED-A3DDB639C674}" type="slidenum">
              <a:rPr lang="en-US" sz="1000">
                <a:solidFill>
                  <a:srgbClr val="000000"/>
                </a:solidFill>
              </a:rPr>
              <a:pPr/>
              <a:t>2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267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defRPr/>
            </a:pPr>
            <a:endParaRPr lang="en-US" sz="2800" i="1" kern="0" dirty="0">
              <a:solidFill>
                <a:srgbClr val="FFFFFF">
                  <a:lumMod val="50000"/>
                </a:srgbClr>
              </a:solidFill>
              <a:latin typeface="Arial"/>
              <a:ea typeface="ＭＳ Ｐゴシック"/>
              <a:cs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defRPr/>
            </a:pPr>
            <a:r>
              <a:rPr lang="en-US" sz="2800" i="1" kern="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  <a:cs typeface="ＭＳ Ｐゴシック" charset="0"/>
              </a:rPr>
              <a:t>By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defRPr/>
            </a:pPr>
            <a:r>
              <a:rPr lang="en-US" sz="2800" i="1" kern="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  <a:cs typeface="ＭＳ Ｐゴシック" charset="0"/>
              </a:rPr>
              <a:t>Lesley Moyo &amp; Tracy Gilmore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In-House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/>
              <a:buChar char="•"/>
            </a:pPr>
            <a:r>
              <a:rPr lang="en-US" dirty="0"/>
              <a:t>Better instruction and liaison services</a:t>
            </a:r>
          </a:p>
          <a:p>
            <a:pPr lvl="0">
              <a:buFont typeface="Arial"/>
              <a:buChar char="•"/>
            </a:pPr>
            <a:r>
              <a:rPr lang="en-US" dirty="0"/>
              <a:t>Talking with vendors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Physical Services Decision </a:t>
            </a:r>
            <a:r>
              <a:rPr lang="en-US" dirty="0"/>
              <a:t>making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Open </a:t>
            </a:r>
            <a:r>
              <a:rPr lang="en-US" dirty="0"/>
              <a:t>up the catalog </a:t>
            </a:r>
            <a:r>
              <a:rPr lang="en-US" dirty="0" smtClean="0"/>
              <a:t>computers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Reference services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144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Experience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Search </a:t>
            </a:r>
            <a:r>
              <a:rPr lang="en-US" dirty="0"/>
              <a:t>Assistance: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Help Page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FAQ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Videos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walk </a:t>
            </a:r>
            <a:r>
              <a:rPr lang="en-US" dirty="0"/>
              <a:t>through coming </a:t>
            </a:r>
            <a:r>
              <a:rPr lang="en-US" dirty="0" smtClean="0"/>
              <a:t>soon</a:t>
            </a:r>
            <a:endParaRPr lang="en-US" dirty="0"/>
          </a:p>
          <a:p>
            <a:pPr lvl="0">
              <a:buFont typeface="Arial"/>
              <a:buChar char="•"/>
            </a:pPr>
            <a:r>
              <a:rPr lang="en-US" dirty="0"/>
              <a:t>Search Interfaces: </a:t>
            </a:r>
          </a:p>
          <a:p>
            <a:pPr lvl="1">
              <a:buFont typeface="Arial"/>
              <a:buChar char="•"/>
            </a:pPr>
            <a:r>
              <a:rPr lang="en-US" dirty="0"/>
              <a:t>Research Guides: might take out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Blackboard</a:t>
            </a:r>
            <a:r>
              <a:rPr lang="en-US" dirty="0"/>
              <a:t>: </a:t>
            </a:r>
            <a:r>
              <a:rPr lang="en-US" dirty="0" smtClean="0"/>
              <a:t>Transaction log coming soon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Homepage: Content </a:t>
            </a:r>
            <a:r>
              <a:rPr lang="en-US" dirty="0" smtClean="0"/>
              <a:t>Audit</a:t>
            </a:r>
            <a:r>
              <a:rPr lang="en-US" dirty="0"/>
              <a:t> </a:t>
            </a:r>
            <a:r>
              <a:rPr lang="en-US" dirty="0" smtClean="0"/>
              <a:t>/ More data (soon!)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083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85800" y="3657601"/>
            <a:ext cx="7772400" cy="762000"/>
          </a:xfrm>
        </p:spPr>
        <p:txBody>
          <a:bodyPr/>
          <a:lstStyle/>
          <a:p>
            <a:r>
              <a:rPr lang="en-US" sz="4400" dirty="0" smtClean="0"/>
              <a:t>ANDREW NAGY</a:t>
            </a:r>
            <a:endParaRPr lang="en-US" sz="44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685800" y="4419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>Sr. Product Manager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>Serials Solutions</a:t>
            </a:r>
            <a:endParaRPr lang="en-US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04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terms per query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49691"/>
              </p:ext>
            </p:extLst>
          </p:nvPr>
        </p:nvGraphicFramePr>
        <p:xfrm>
          <a:off x="152400" y="990600"/>
          <a:ext cx="89916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6519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terms per query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308741"/>
              </p:ext>
            </p:extLst>
          </p:nvPr>
        </p:nvGraphicFramePr>
        <p:xfrm>
          <a:off x="152400" y="990600"/>
          <a:ext cx="89916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667000" y="1143000"/>
            <a:ext cx="1" cy="4648200"/>
          </a:xfrm>
          <a:prstGeom prst="line">
            <a:avLst/>
          </a:prstGeom>
          <a:ln w="28575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1905000"/>
            <a:ext cx="4876800" cy="1323439"/>
          </a:xfrm>
          <a:prstGeom prst="rect">
            <a:avLst/>
          </a:prstGeom>
          <a:solidFill>
            <a:srgbClr val="9279B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</a:rPr>
              <a:t>45% of Searches </a:t>
            </a:r>
          </a:p>
          <a:p>
            <a:pPr algn="ctr"/>
            <a:r>
              <a:rPr lang="en-US" sz="4000" b="1" dirty="0" smtClean="0">
                <a:solidFill>
                  <a:srgbClr val="660066"/>
                </a:solidFill>
              </a:rPr>
              <a:t>3 words or less </a:t>
            </a:r>
            <a:endParaRPr lang="en-US" sz="4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066800"/>
            <a:ext cx="8532813" cy="4697427"/>
          </a:xfrm>
        </p:spPr>
        <p:txBody>
          <a:bodyPr/>
          <a:lstStyle/>
          <a:p>
            <a:r>
              <a:rPr lang="en-US" dirty="0" err="1" smtClean="0"/>
              <a:t>Jstor</a:t>
            </a:r>
            <a:endParaRPr lang="en-US" dirty="0" smtClean="0"/>
          </a:p>
          <a:p>
            <a:r>
              <a:rPr lang="en-US" dirty="0" err="1" smtClean="0"/>
              <a:t>Pubmed</a:t>
            </a:r>
            <a:endParaRPr lang="en-US" dirty="0" smtClean="0"/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Global warming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Psychology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err="1" smtClean="0"/>
              <a:t>Austism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069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tail 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Branding </a:t>
            </a:r>
            <a:r>
              <a:rPr lang="en-US" sz="2400" dirty="0"/>
              <a:t>in the Digital Age: </a:t>
            </a:r>
            <a:r>
              <a:rPr lang="en-US" sz="2400" dirty="0" smtClean="0"/>
              <a:t>You’re </a:t>
            </a:r>
            <a:r>
              <a:rPr lang="en-US" sz="2400" dirty="0"/>
              <a:t>Spending Your Money in All the Wrong </a:t>
            </a:r>
            <a:r>
              <a:rPr lang="en-US" sz="2400" dirty="0" smtClean="0"/>
              <a:t>Places</a:t>
            </a:r>
          </a:p>
          <a:p>
            <a:r>
              <a:rPr lang="en-US" sz="2400" dirty="0"/>
              <a:t>Towards an Ethnographic Approach to Art Therapy Research: People with Psychiatric Disability as Collaborators</a:t>
            </a:r>
          </a:p>
          <a:p>
            <a:r>
              <a:rPr lang="en-US" sz="2400" dirty="0"/>
              <a:t>A method for bias-reduction of sample-based MLE of the </a:t>
            </a:r>
            <a:r>
              <a:rPr lang="en-US" sz="2400" dirty="0" err="1"/>
              <a:t>autologistic</a:t>
            </a:r>
            <a:r>
              <a:rPr lang="en-US" sz="2400" dirty="0"/>
              <a:t> model</a:t>
            </a:r>
          </a:p>
          <a:p>
            <a:r>
              <a:rPr lang="en-US" sz="2400" dirty="0" smtClean="0"/>
              <a:t>group </a:t>
            </a:r>
            <a:r>
              <a:rPr lang="en-US" sz="2400" dirty="0"/>
              <a:t>therapy native </a:t>
            </a:r>
            <a:r>
              <a:rPr lang="en-US" sz="2400" dirty="0" err="1"/>
              <a:t>american</a:t>
            </a:r>
            <a:r>
              <a:rPr lang="en-US" sz="2400" dirty="0"/>
              <a:t> women </a:t>
            </a:r>
            <a:r>
              <a:rPr lang="en-US" sz="2400" dirty="0" err="1" smtClean="0"/>
              <a:t>effectivness</a:t>
            </a:r>
            <a:endParaRPr lang="en-US" sz="2400" dirty="0" smtClean="0"/>
          </a:p>
          <a:p>
            <a:r>
              <a:rPr lang="en-US" sz="2400" dirty="0"/>
              <a:t>endocrinology </a:t>
            </a:r>
            <a:r>
              <a:rPr lang="en-US" sz="2400" dirty="0" smtClean="0"/>
              <a:t>prolactin</a:t>
            </a:r>
          </a:p>
          <a:p>
            <a:r>
              <a:rPr lang="en-US" sz="2400" dirty="0" smtClean="0"/>
              <a:t>childhood </a:t>
            </a:r>
            <a:r>
              <a:rPr lang="en-US" sz="2400" dirty="0"/>
              <a:t>obesity organic baby food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57955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Abandonment Rate: </a:t>
            </a:r>
            <a:r>
              <a:rPr lang="en-US" dirty="0" smtClean="0"/>
              <a:t>Words per </a:t>
            </a:r>
            <a:r>
              <a:rPr lang="en-US" dirty="0" smtClean="0"/>
              <a:t>Query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50043"/>
              </p:ext>
            </p:extLst>
          </p:nvPr>
        </p:nvGraphicFramePr>
        <p:xfrm>
          <a:off x="431800" y="1449388"/>
          <a:ext cx="8532813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189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User Experience</a:t>
            </a:r>
            <a:endParaRPr lang="en-US" dirty="0"/>
          </a:p>
        </p:txBody>
      </p:sp>
      <p:pic>
        <p:nvPicPr>
          <p:cNvPr id="4" name="Content Placeholder 3" descr="Screen Shot 2013-03-12 at 11.43.3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2157"/>
          <a:stretch/>
        </p:blipFill>
        <p:spPr>
          <a:xfrm>
            <a:off x="609600" y="1066800"/>
            <a:ext cx="8077200" cy="4829035"/>
          </a:xfrm>
        </p:spPr>
      </p:pic>
      <p:pic>
        <p:nvPicPr>
          <p:cNvPr id="5" name="Content Placeholder 3" descr="Screen Shot 2013-03-12 at 11.4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73989" r="28688"/>
          <a:stretch/>
        </p:blipFill>
        <p:spPr>
          <a:xfrm>
            <a:off x="228600" y="4114800"/>
            <a:ext cx="8677187" cy="186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7592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User Experience</a:t>
            </a:r>
            <a:endParaRPr lang="en-US" dirty="0"/>
          </a:p>
        </p:txBody>
      </p:sp>
      <p:pic>
        <p:nvPicPr>
          <p:cNvPr id="5" name="Content Placeholder 4" descr="Screen Shot 2013-03-12 at 11.51.2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576"/>
          <a:stretch/>
        </p:blipFill>
        <p:spPr>
          <a:xfrm>
            <a:off x="1066800" y="914400"/>
            <a:ext cx="7213600" cy="5252241"/>
          </a:xfrm>
        </p:spPr>
      </p:pic>
      <p:pic>
        <p:nvPicPr>
          <p:cNvPr id="6" name="Content Placeholder 4" descr="Screen Shot 2013-03-12 at 11.51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26920" r="13567" b="60183"/>
          <a:stretch/>
        </p:blipFill>
        <p:spPr>
          <a:xfrm>
            <a:off x="152400" y="1828800"/>
            <a:ext cx="8956663" cy="131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001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Study 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610600" cy="3886200"/>
          </a:xfrm>
        </p:spPr>
        <p:txBody>
          <a:bodyPr/>
          <a:lstStyle/>
          <a:p>
            <a:r>
              <a:rPr lang="en-US" sz="3000">
                <a:latin typeface="Arial" charset="0"/>
                <a:ea typeface="ＭＳ Ｐゴシック" charset="0"/>
              </a:rPr>
              <a:t>Plan for continuous assessment</a:t>
            </a:r>
          </a:p>
          <a:p>
            <a:r>
              <a:rPr lang="en-US" sz="3000">
                <a:latin typeface="Arial" charset="0"/>
                <a:ea typeface="ＭＳ Ｐゴシック" charset="0"/>
              </a:rPr>
              <a:t>A triangulation mixed-methods study – spring 2012</a:t>
            </a:r>
          </a:p>
          <a:p>
            <a:pPr lvl="2"/>
            <a:r>
              <a:rPr lang="en-US" sz="2200">
                <a:latin typeface="Arial" charset="0"/>
                <a:ea typeface="ＭＳ Ｐゴシック" charset="0"/>
              </a:rPr>
              <a:t>Online survey of faculty and students</a:t>
            </a:r>
          </a:p>
          <a:p>
            <a:pPr lvl="2"/>
            <a:r>
              <a:rPr lang="en-US" sz="2200">
                <a:latin typeface="Arial" charset="0"/>
                <a:ea typeface="ＭＳ Ｐゴシック" charset="0"/>
              </a:rPr>
              <a:t>Interviews and focus groups</a:t>
            </a:r>
          </a:p>
          <a:p>
            <a:pPr lvl="2"/>
            <a:r>
              <a:rPr lang="en-US" sz="2200">
                <a:latin typeface="Arial" charset="0"/>
                <a:ea typeface="ＭＳ Ｐゴシック" charset="0"/>
              </a:rPr>
              <a:t>Task analysis</a:t>
            </a:r>
          </a:p>
          <a:p>
            <a:r>
              <a:rPr lang="en-US" sz="3000">
                <a:latin typeface="Arial" charset="0"/>
                <a:ea typeface="ＭＳ Ｐゴシック" charset="0"/>
              </a:rPr>
              <a:t>Current 2013 study  - Multimethods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E5FCA1-6DF1-294B-983B-6606F10A1FB3}" type="slidenum">
              <a:rPr lang="en-US" sz="1000">
                <a:solidFill>
                  <a:srgbClr val="000000"/>
                </a:solidFill>
              </a:rPr>
              <a:pPr/>
              <a:t>3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Queries in a Session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19576"/>
              </p:ext>
            </p:extLst>
          </p:nvPr>
        </p:nvGraphicFramePr>
        <p:xfrm>
          <a:off x="431800" y="1449388"/>
          <a:ext cx="8532813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47142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per query in sequence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19972"/>
              </p:ext>
            </p:extLst>
          </p:nvPr>
        </p:nvGraphicFramePr>
        <p:xfrm>
          <a:off x="431800" y="1449388"/>
          <a:ext cx="8532813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3934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3-11 at 12.27.2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r="1071"/>
          <a:stretch/>
        </p:blipFill>
        <p:spPr>
          <a:xfrm>
            <a:off x="609600" y="33867"/>
            <a:ext cx="8001000" cy="6114419"/>
          </a:xfrm>
        </p:spPr>
      </p:pic>
    </p:spTree>
    <p:extLst>
      <p:ext uri="{BB962C8B-B14F-4D97-AF65-F5344CB8AC3E}">
        <p14:creationId xmlns:p14="http://schemas.microsoft.com/office/powerpoint/2010/main" val="9101658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1a_TopicPan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3900" r="-435"/>
          <a:stretch/>
        </p:blipFill>
        <p:spPr>
          <a:xfrm>
            <a:off x="381000" y="152400"/>
            <a:ext cx="8382000" cy="6006893"/>
          </a:xfrm>
        </p:spPr>
      </p:pic>
      <p:pic>
        <p:nvPicPr>
          <p:cNvPr id="8" name="Content Placeholder 6" descr="1a_TopicPa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2532" r="80609" b="5309"/>
          <a:stretch/>
        </p:blipFill>
        <p:spPr>
          <a:xfrm>
            <a:off x="228600" y="152400"/>
            <a:ext cx="1981200" cy="625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 descr="1a_TopicPa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1" t="12298" r="-434" b="8869"/>
          <a:stretch/>
        </p:blipFill>
        <p:spPr>
          <a:xfrm>
            <a:off x="5410200" y="138143"/>
            <a:ext cx="3581400" cy="633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6" descr="1a_TopicPa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4714" r="36848" b="81743"/>
          <a:stretch/>
        </p:blipFill>
        <p:spPr>
          <a:xfrm>
            <a:off x="730166" y="152400"/>
            <a:ext cx="7565133" cy="185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3875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Online survey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37338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000">
                <a:latin typeface="Arial" charset="0"/>
                <a:ea typeface="ＭＳ Ｐゴシック" charset="0"/>
              </a:rPr>
              <a:t> Usability Findings:</a:t>
            </a:r>
          </a:p>
          <a:p>
            <a:pPr>
              <a:buFontTx/>
              <a:buNone/>
            </a:pPr>
            <a:endParaRPr lang="en-US" sz="800">
              <a:latin typeface="Arial" charset="0"/>
              <a:ea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</a:rPr>
              <a:t>Ease of use key factor in satisfaction with Summon</a:t>
            </a:r>
          </a:p>
          <a:p>
            <a:pPr>
              <a:buFontTx/>
              <a:buNone/>
            </a:pPr>
            <a:endParaRPr lang="en-US" sz="800">
              <a:latin typeface="Arial" charset="0"/>
              <a:ea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</a:rPr>
              <a:t>Preference for Summon stronger than Google Scholar</a:t>
            </a: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pPr lvl="2"/>
            <a:endParaRPr lang="en-US" sz="1400">
              <a:latin typeface="Arial" charset="0"/>
              <a:ea typeface="ＭＳ Ｐゴシック" charset="0"/>
            </a:endParaRPr>
          </a:p>
          <a:p>
            <a:endParaRPr lang="en-US" sz="2200">
              <a:latin typeface="Arial" charset="0"/>
              <a:ea typeface="ＭＳ Ｐゴシック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B446B2-6B31-EA44-82DA-8401C5D174D3}" type="slidenum">
              <a:rPr lang="en-US" sz="1000">
                <a:solidFill>
                  <a:srgbClr val="000000"/>
                </a:solidFill>
              </a:rPr>
              <a:pPr/>
              <a:t>4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6149" name="REV_43n8cnNXnNvl2ao_RP_0iIWj3gKjgYSgN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8" y="1981200"/>
            <a:ext cx="4670425" cy="2033588"/>
          </a:xfrm>
        </p:spPr>
      </p:pic>
      <p:pic>
        <p:nvPicPr>
          <p:cNvPr id="6150" name="REV_aXFhPlWqa19nDWk_RP_0iIWj3gKjgYSgN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905250"/>
            <a:ext cx="4191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419100" y="6000750"/>
            <a:ext cx="674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</a:rPr>
              <a:t>Easy to use	  Moderately easy to use        Neither easy nor difficult	       Moderately difficult use                Difficult to use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</a:rPr>
              <a:t>High preference	  Moderate preference           Neither high nor low preference       Somewhat low preference           Low preference</a:t>
            </a: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411163" y="6126163"/>
            <a:ext cx="46037" cy="46037"/>
          </a:xfrm>
          <a:prstGeom prst="rect">
            <a:avLst/>
          </a:prstGeom>
          <a:solidFill>
            <a:srgbClr val="00467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401763" y="6122988"/>
            <a:ext cx="46037" cy="49212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697163" y="6122988"/>
            <a:ext cx="46037" cy="492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297363" y="6122988"/>
            <a:ext cx="46037" cy="49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6122988"/>
            <a:ext cx="46038" cy="49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6157" name="Rectangle 6"/>
          <p:cNvSpPr>
            <a:spLocks noChangeArrowheads="1"/>
          </p:cNvSpPr>
          <p:nvPr/>
        </p:nvSpPr>
        <p:spPr bwMode="auto">
          <a:xfrm>
            <a:off x="4297363" y="2057400"/>
            <a:ext cx="454183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8" name="Rectangle 7"/>
          <p:cNvSpPr>
            <a:spLocks noChangeArrowheads="1"/>
          </p:cNvSpPr>
          <p:nvPr/>
        </p:nvSpPr>
        <p:spPr bwMode="auto">
          <a:xfrm>
            <a:off x="4352925" y="3905250"/>
            <a:ext cx="4191000" cy="66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9" name="TextBox 13"/>
          <p:cNvSpPr txBox="1">
            <a:spLocks noChangeArrowheads="1"/>
          </p:cNvSpPr>
          <p:nvPr/>
        </p:nvSpPr>
        <p:spPr bwMode="auto">
          <a:xfrm>
            <a:off x="4495800" y="24003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Ease of Use</a:t>
            </a:r>
          </a:p>
        </p:txBody>
      </p:sp>
      <p:sp>
        <p:nvSpPr>
          <p:cNvPr id="6160" name="TextBox 14"/>
          <p:cNvSpPr txBox="1">
            <a:spLocks noChangeArrowheads="1"/>
          </p:cNvSpPr>
          <p:nvPr/>
        </p:nvSpPr>
        <p:spPr bwMode="auto">
          <a:xfrm>
            <a:off x="4495800" y="41100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Preference for Summon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Predictors of satisfaction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619D6C-B38B-8C40-A6BE-7C62B2A86029}" type="slidenum">
              <a:rPr lang="en-US" sz="1000">
                <a:solidFill>
                  <a:srgbClr val="000000"/>
                </a:solidFill>
              </a:rPr>
              <a:pPr/>
              <a:t>5</a:t>
            </a:fld>
            <a:endParaRPr lang="en-US" sz="1000">
              <a:solidFill>
                <a:srgbClr val="000000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752600" y="3124200"/>
          <a:ext cx="1295400" cy="1066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54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Chi Square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dirty="0" smtClean="0"/>
                        <a:t>Degrees of freedom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P-value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7200" y="3124200"/>
          <a:ext cx="129540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000" b="0" baseline="0" dirty="0" smtClean="0"/>
                        <a:t>My rating of Ease-of-use of  Summon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057900" y="3124200"/>
          <a:ext cx="1295400" cy="1066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54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Chi Square </a:t>
                      </a:r>
                      <a:endParaRPr lang="en-US" sz="105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Degrees of freedom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P-value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315200" y="2667000"/>
          <a:ext cx="1524000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442836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Overall</a:t>
                      </a:r>
                      <a:r>
                        <a:rPr lang="en-US" sz="1000" b="0" baseline="0" dirty="0" smtClean="0"/>
                        <a:t>  I am very satisfied with  Summon</a:t>
                      </a:r>
                      <a:endParaRPr lang="en-US" sz="10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41.40</a:t>
                      </a:r>
                      <a:endParaRPr lang="en-US" sz="105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16</a:t>
                      </a:r>
                      <a:endParaRPr lang="en-US" sz="105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8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0.00</a:t>
                      </a:r>
                      <a:endParaRPr lang="en-US" sz="105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00600" y="3124200"/>
          <a:ext cx="129540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I always use</a:t>
                      </a:r>
                      <a:r>
                        <a:rPr lang="en-US" sz="1000" b="0" baseline="0" dirty="0" smtClean="0"/>
                        <a:t> the facets in Summon to improve my search strategy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200400" y="5257800"/>
          <a:ext cx="1295400" cy="1066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54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Chi Square 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900" dirty="0" smtClean="0"/>
                        <a:t>Degrees of freedom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P-value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457700" y="4648200"/>
          <a:ext cx="1600200" cy="16859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</a:tblGrid>
              <a:tr h="59456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Overall</a:t>
                      </a:r>
                      <a:r>
                        <a:rPr lang="en-US" sz="1100" b="0" baseline="0" dirty="0" smtClean="0"/>
                        <a:t>  I am very satisfied with  Summon</a:t>
                      </a:r>
                      <a:endParaRPr lang="en-US" sz="1100" b="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246.68</a:t>
                      </a:r>
                      <a:endParaRPr lang="en-US" sz="11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2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0.00</a:t>
                      </a:r>
                      <a:endParaRPr lang="en-US" sz="11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905000" y="5257800"/>
          <a:ext cx="1295400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54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050" b="0" dirty="0" smtClean="0"/>
                        <a:t>I</a:t>
                      </a:r>
                      <a:r>
                        <a:rPr lang="en-US" sz="1050" b="0" baseline="0" dirty="0" smtClean="0"/>
                        <a:t> can find articles from top ranked journals in my field</a:t>
                      </a:r>
                      <a:endParaRPr lang="en-US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46" name="TextBox 38"/>
          <p:cNvSpPr txBox="1">
            <a:spLocks noChangeArrowheads="1"/>
          </p:cNvSpPr>
          <p:nvPr/>
        </p:nvSpPr>
        <p:spPr bwMode="auto">
          <a:xfrm>
            <a:off x="381000" y="266700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Ease of use &amp; Satisfaction</a:t>
            </a:r>
          </a:p>
        </p:txBody>
      </p:sp>
      <p:sp>
        <p:nvSpPr>
          <p:cNvPr id="7247" name="TextBox 39"/>
          <p:cNvSpPr txBox="1">
            <a:spLocks noChangeArrowheads="1"/>
          </p:cNvSpPr>
          <p:nvPr/>
        </p:nvSpPr>
        <p:spPr bwMode="auto">
          <a:xfrm>
            <a:off x="4800600" y="2667000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Facets use &amp; Satisfaction</a:t>
            </a:r>
          </a:p>
        </p:txBody>
      </p:sp>
      <p:sp>
        <p:nvSpPr>
          <p:cNvPr id="7248" name="Rectangle 40"/>
          <p:cNvSpPr>
            <a:spLocks noChangeArrowheads="1"/>
          </p:cNvSpPr>
          <p:nvPr/>
        </p:nvSpPr>
        <p:spPr bwMode="auto">
          <a:xfrm>
            <a:off x="1143000" y="4800600"/>
            <a:ext cx="3284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Top ranked journals &amp; Satisfaction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3048000" y="2667000"/>
          <a:ext cx="1524000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Overall</a:t>
                      </a:r>
                      <a:r>
                        <a:rPr lang="en-US" sz="1000" b="0" baseline="0" dirty="0" smtClean="0"/>
                        <a:t>  I am very satisfied with  Summon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229.90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16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0.00</a:t>
                      </a:r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defRPr/>
            </a:pPr>
            <a:r>
              <a:rPr lang="en-US" smtClean="0">
                <a:cs typeface="+mj-cs"/>
              </a:rPr>
              <a:t>Interviews and focus groups</a:t>
            </a:r>
            <a:br>
              <a:rPr lang="en-US" smtClean="0">
                <a:cs typeface="+mj-cs"/>
              </a:rPr>
            </a:br>
            <a:endParaRPr lang="en-US" smtClean="0">
              <a:cs typeface="+mj-cs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4191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" charset="0"/>
                <a:ea typeface="ＭＳ Ｐゴシック" charset="0"/>
              </a:rPr>
              <a:t>Comments</a:t>
            </a:r>
            <a:endParaRPr lang="en-US" sz="2200" b="1">
              <a:latin typeface="Arial" charset="0"/>
              <a:ea typeface="ＭＳ Ｐゴシック" charset="0"/>
            </a:endParaRPr>
          </a:p>
          <a:p>
            <a:r>
              <a:rPr lang="en-US" sz="2200">
                <a:latin typeface="Arial" charset="0"/>
                <a:ea typeface="ＭＳ Ｐゴシック" charset="0"/>
              </a:rPr>
              <a:t>Summon is easy to use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Facets are a great tool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Too many results!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Boolean operators please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Training would be nice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6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2590800"/>
            <a:ext cx="39624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" charset="0"/>
                <a:ea typeface="ＭＳ Ｐゴシック" charset="0"/>
              </a:rPr>
              <a:t>Suggestions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Provide direct linking to articles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Provide more instruction on how to use Summon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Using facets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Using Subject Terms</a:t>
            </a: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47FF4D-B31B-C04F-B740-6624F23E1413}" type="slidenum">
              <a:rPr lang="en-US" sz="1000">
                <a:solidFill>
                  <a:srgbClr val="000000"/>
                </a:solidFill>
              </a:rPr>
              <a:pPr/>
              <a:t>6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Open-ended feedback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A5AA04-DD68-7A41-9023-BDACDD546E55}" type="slidenum">
              <a:rPr lang="en-US" sz="1000">
                <a:solidFill>
                  <a:srgbClr val="000000"/>
                </a:solidFill>
              </a:rPr>
              <a:pPr/>
              <a:t>7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9220" name="Rounded Rectangle 3"/>
          <p:cNvSpPr>
            <a:spLocks noChangeArrowheads="1"/>
          </p:cNvSpPr>
          <p:nvPr/>
        </p:nvSpPr>
        <p:spPr bwMode="auto">
          <a:xfrm>
            <a:off x="474663" y="2525713"/>
            <a:ext cx="8059737" cy="5334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9221" name="Rounded Rectangle 4"/>
          <p:cNvSpPr>
            <a:spLocks noChangeArrowheads="1"/>
          </p:cNvSpPr>
          <p:nvPr/>
        </p:nvSpPr>
        <p:spPr bwMode="auto">
          <a:xfrm>
            <a:off x="474663" y="3405188"/>
            <a:ext cx="8135937" cy="520700"/>
          </a:xfrm>
          <a:prstGeom prst="roundRect">
            <a:avLst>
              <a:gd name="adj" fmla="val 16667"/>
            </a:avLst>
          </a:prstGeom>
          <a:solidFill>
            <a:schemeClr val="accent3">
              <a:lumMod val="6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 like that I only have to search in one place.</a:t>
            </a:r>
            <a:r>
              <a:rPr lang="ja-JP" alt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2" name="Rounded Rectangle 5"/>
          <p:cNvSpPr>
            <a:spLocks noChangeArrowheads="1"/>
          </p:cNvSpPr>
          <p:nvPr/>
        </p:nvSpPr>
        <p:spPr bwMode="auto">
          <a:xfrm>
            <a:off x="446088" y="4344988"/>
            <a:ext cx="8164512" cy="54451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9223" name="Rounded Rectangle 6"/>
          <p:cNvSpPr>
            <a:spLocks noChangeArrowheads="1"/>
          </p:cNvSpPr>
          <p:nvPr/>
        </p:nvSpPr>
        <p:spPr bwMode="auto">
          <a:xfrm>
            <a:off x="446088" y="5275263"/>
            <a:ext cx="8164512" cy="515937"/>
          </a:xfrm>
          <a:prstGeom prst="roundRect">
            <a:avLst>
              <a:gd name="adj" fmla="val 16667"/>
            </a:avLst>
          </a:prstGeom>
          <a:solidFill>
            <a:schemeClr val="accent3">
              <a:lumMod val="6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pitchFamily="116" charset="-128"/>
              <a:cs typeface="ＭＳ Ｐゴシック" charset="0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003675" y="3059113"/>
            <a:ext cx="784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691638"/>
                </a:solidFill>
                <a:latin typeface="Arial Rounded MT Bold" charset="0"/>
              </a:rPr>
              <a:t>AND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4092575" y="3963988"/>
            <a:ext cx="608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69163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BUT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3802063" y="4902200"/>
            <a:ext cx="1189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691638"/>
                </a:solidFill>
                <a:latin typeface="Arial Rounded MT Bold" charset="0"/>
                <a:ea typeface="ＭＳ Ｐゴシック" charset="0"/>
                <a:cs typeface="ＭＳ Ｐゴシック" charset="0"/>
              </a:rPr>
              <a:t>BECAUSE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533400" y="2606675"/>
            <a:ext cx="788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smtClean="0">
                <a:solidFill>
                  <a:srgbClr val="FFFFFF"/>
                </a:solidFill>
              </a:rPr>
              <a:t>“</a:t>
            </a:r>
            <a:r>
              <a:rPr lang="en-US" sz="1800" smtClean="0">
                <a:solidFill>
                  <a:srgbClr val="FFFFFF"/>
                </a:solidFill>
              </a:rPr>
              <a:t>Summon is great if I know the article I</a:t>
            </a:r>
            <a:r>
              <a:rPr lang="ja-JP" altLang="en-US" sz="1800" smtClean="0">
                <a:solidFill>
                  <a:srgbClr val="FFFFFF"/>
                </a:solidFill>
              </a:rPr>
              <a:t>’</a:t>
            </a:r>
            <a:r>
              <a:rPr lang="en-US" sz="1800" smtClean="0">
                <a:solidFill>
                  <a:srgbClr val="FFFFFF"/>
                </a:solidFill>
              </a:rPr>
              <a:t>m looking for.</a:t>
            </a:r>
            <a:r>
              <a:rPr lang="ja-JP" altLang="en-US" sz="1800" smtClean="0">
                <a:solidFill>
                  <a:srgbClr val="FFFFFF"/>
                </a:solidFill>
              </a:rPr>
              <a:t>”</a:t>
            </a: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381000" y="4432300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dirty="0" smtClean="0">
                <a:solidFill>
                  <a:srgbClr val="FFFFFF"/>
                </a:solidFill>
              </a:rPr>
              <a:t>“</a:t>
            </a:r>
            <a:r>
              <a:rPr lang="en-US" sz="1800" dirty="0" smtClean="0">
                <a:solidFill>
                  <a:srgbClr val="FFFFFF"/>
                </a:solidFill>
              </a:rPr>
              <a:t>I need more skill at searching so that I don</a:t>
            </a:r>
            <a:r>
              <a:rPr lang="ja-JP" altLang="en-US" sz="1800" dirty="0" smtClean="0">
                <a:solidFill>
                  <a:srgbClr val="FFFFFF"/>
                </a:solidFill>
              </a:rPr>
              <a:t>’</a:t>
            </a:r>
            <a:r>
              <a:rPr lang="en-US" sz="1800" dirty="0" smtClean="0">
                <a:solidFill>
                  <a:srgbClr val="FFFFFF"/>
                </a:solidFill>
              </a:rPr>
              <a:t>t end up with a large list of sources.</a:t>
            </a:r>
            <a:r>
              <a:rPr lang="ja-JP" altLang="en-US" sz="1800" dirty="0" smtClean="0">
                <a:solidFill>
                  <a:srgbClr val="FFFFFF"/>
                </a:solidFill>
              </a:rPr>
              <a:t>”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533400" y="5349875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800" smtClean="0">
                <a:solidFill>
                  <a:srgbClr val="000000"/>
                </a:solidFill>
              </a:rPr>
              <a:t>“</a:t>
            </a:r>
            <a:r>
              <a:rPr lang="en-US" sz="1800" smtClean="0">
                <a:solidFill>
                  <a:srgbClr val="000000"/>
                </a:solidFill>
              </a:rPr>
              <a:t>I get so many hits that are not useful.</a:t>
            </a:r>
            <a:r>
              <a:rPr lang="ja-JP" altLang="en-US" sz="1800" smtClean="0">
                <a:solidFill>
                  <a:srgbClr val="000000"/>
                </a:solidFill>
              </a:rPr>
              <a:t>”</a:t>
            </a: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ja-JP" altLang="en-US" sz="1800" smtClean="0">
                <a:solidFill>
                  <a:srgbClr val="000000"/>
                </a:solidFill>
              </a:rPr>
              <a:t>“</a:t>
            </a:r>
            <a:r>
              <a:rPr lang="en-US" sz="1800" smtClean="0">
                <a:solidFill>
                  <a:srgbClr val="000000"/>
                </a:solidFill>
              </a:rPr>
              <a:t>I feel overwhelmed by the results.</a:t>
            </a:r>
            <a:r>
              <a:rPr lang="ja-JP" altLang="en-US" sz="1800" smtClean="0">
                <a:solidFill>
                  <a:srgbClr val="000000"/>
                </a:solidFill>
              </a:rPr>
              <a:t>”</a:t>
            </a:r>
            <a:endParaRPr lang="en-US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08038"/>
          </a:xfrm>
        </p:spPr>
        <p:txBody>
          <a:bodyPr/>
          <a:lstStyle/>
          <a:p>
            <a:pPr marL="342900" indent="-342900">
              <a:defRPr/>
            </a:pPr>
            <a:r>
              <a:rPr lang="en-US" smtClean="0">
                <a:cs typeface="+mj-cs"/>
              </a:rPr>
              <a:t>Task analysis</a:t>
            </a:r>
            <a:br>
              <a:rPr lang="en-US" smtClean="0">
                <a:cs typeface="+mj-cs"/>
              </a:rPr>
            </a:br>
            <a:endParaRPr lang="en-US" smtClean="0">
              <a:cs typeface="+mj-cs"/>
            </a:endParaRPr>
          </a:p>
        </p:txBody>
      </p:sp>
      <p:sp>
        <p:nvSpPr>
          <p:cNvPr id="10243" name="Text Placeholder 5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Strengths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906713"/>
            <a:ext cx="4419600" cy="3951287"/>
          </a:xfrm>
        </p:spPr>
        <p:txBody>
          <a:bodyPr/>
          <a:lstStyle/>
          <a:p>
            <a:r>
              <a:rPr lang="en-US" sz="2200">
                <a:latin typeface="Arial" charset="0"/>
                <a:ea typeface="ＭＳ Ｐゴシック" charset="0"/>
              </a:rPr>
              <a:t>Good results achieved with advanced search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Some participants able to effectively use facets 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Effective use of quotations for known items</a:t>
            </a: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endParaRPr lang="en-US" sz="2200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Challenges</a:t>
            </a:r>
          </a:p>
        </p:txBody>
      </p:sp>
      <p:sp>
        <p:nvSpPr>
          <p:cNvPr id="10246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906713"/>
            <a:ext cx="4267200" cy="3951287"/>
          </a:xfrm>
        </p:spPr>
        <p:txBody>
          <a:bodyPr/>
          <a:lstStyle/>
          <a:p>
            <a:r>
              <a:rPr lang="en-US" sz="2200">
                <a:latin typeface="Arial" charset="0"/>
                <a:ea typeface="ＭＳ Ｐゴシック" charset="0"/>
              </a:rPr>
              <a:t>Page navigation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Evidence of lack of familiarity with Summon features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Large result sets still an issue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GetVtext (360 resolver) </a:t>
            </a:r>
          </a:p>
          <a:p>
            <a:r>
              <a:rPr lang="en-US" sz="2200">
                <a:latin typeface="Arial" charset="0"/>
                <a:ea typeface="ＭＳ Ｐゴシック" charset="0"/>
              </a:rPr>
              <a:t>Mixed success rates in task performance</a:t>
            </a:r>
          </a:p>
          <a:p>
            <a:endParaRPr lang="en-US" sz="2200">
              <a:latin typeface="Arial" charset="0"/>
              <a:ea typeface="ＭＳ Ｐゴシック" charset="0"/>
            </a:endParaRP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2413CD-7359-254C-9389-15EB568595A5}" type="slidenum">
              <a:rPr lang="en-US" sz="1000">
                <a:solidFill>
                  <a:srgbClr val="000000"/>
                </a:solidFill>
              </a:rPr>
              <a:pPr/>
              <a:t>8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16002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Spring 2013 study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305800" cy="3657600"/>
          </a:xfrm>
        </p:spPr>
        <p:txBody>
          <a:bodyPr/>
          <a:lstStyle/>
          <a:p>
            <a:r>
              <a:rPr lang="en-US" sz="3000">
                <a:latin typeface="Arial" charset="0"/>
                <a:ea typeface="ＭＳ Ｐゴシック" charset="0"/>
              </a:rPr>
              <a:t>Repeat of 2012 survey for longitudinal data</a:t>
            </a:r>
          </a:p>
          <a:p>
            <a:r>
              <a:rPr lang="en-US" sz="3000">
                <a:latin typeface="Arial" charset="0"/>
                <a:ea typeface="ＭＳ Ｐゴシック" charset="0"/>
              </a:rPr>
              <a:t>Survey of VT Libraries faculty and staff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Summon impact on work flows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Summon impact on instruction and reference</a:t>
            </a:r>
          </a:p>
          <a:p>
            <a:r>
              <a:rPr lang="en-US" sz="3000">
                <a:latin typeface="Arial" charset="0"/>
                <a:ea typeface="ＭＳ Ｐゴシック" charset="0"/>
              </a:rPr>
              <a:t>Survey of librarians at other institutions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Experiences with local instance of Summon</a:t>
            </a:r>
            <a:r>
              <a:rPr lang="en-US">
                <a:latin typeface="Arial" charset="0"/>
                <a:ea typeface="ＭＳ Ｐゴシック" charset="0"/>
              </a:rPr>
              <a:t>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AC2126-32FA-F24A-AE95-6CE27CCD5111}" type="slidenum">
              <a:rPr lang="en-US" sz="1000">
                <a:solidFill>
                  <a:srgbClr val="000000"/>
                </a:solidFill>
              </a:rPr>
              <a:pPr/>
              <a:t>9</a:t>
            </a:fld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S_Template_v07">
  <a:themeElements>
    <a:clrScheme name="Serials Soultions 2">
      <a:dk1>
        <a:sysClr val="windowText" lastClr="000000"/>
      </a:dk1>
      <a:lt1>
        <a:srgbClr val="FFFFFF"/>
      </a:lt1>
      <a:dk2>
        <a:srgbClr val="00B6DF"/>
      </a:dk2>
      <a:lt2>
        <a:srgbClr val="73BF44"/>
      </a:lt2>
      <a:accent1>
        <a:srgbClr val="77858A"/>
      </a:accent1>
      <a:accent2>
        <a:srgbClr val="F68120"/>
      </a:accent2>
      <a:accent3>
        <a:srgbClr val="B62438"/>
      </a:accent3>
      <a:accent4>
        <a:srgbClr val="7DC5E8"/>
      </a:accent4>
      <a:accent5>
        <a:srgbClr val="3E8DC4"/>
      </a:accent5>
      <a:accent6>
        <a:srgbClr val="A5D525"/>
      </a:accent6>
      <a:hlink>
        <a:srgbClr val="0D3F79"/>
      </a:hlink>
      <a:folHlink>
        <a:srgbClr val="7030A0"/>
      </a:folHlink>
    </a:clrScheme>
    <a:fontScheme name="Serials Solutions 1">
      <a:majorFont>
        <a:latin typeface="Calibri"/>
        <a:ea typeface="Arial Unicode MS"/>
        <a:cs typeface=""/>
      </a:majorFont>
      <a:minorFont>
        <a:latin typeface="Calibri"/>
        <a:ea typeface="Arial Unicode MS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7E4E0D2C8A6A4FB0A7676E7820ED57" ma:contentTypeVersion="3" ma:contentTypeDescription="Create a new document." ma:contentTypeScope="" ma:versionID="39772bfc63aefea08feae6689430b9a1">
  <xsd:schema xmlns:xsd="http://www.w3.org/2001/XMLSchema" xmlns:p="http://schemas.microsoft.com/office/2006/metadata/properties" xmlns:ns2="2A764C02-B968-4D6A-B1C8-89619BF37F67" targetNamespace="http://schemas.microsoft.com/office/2006/metadata/properties" ma:root="true" ma:fieldsID="b4eae8084f6bd6b3637f314c67cea03c" ns2:_="">
    <xsd:import namespace="2A764C02-B968-4D6A-B1C8-89619BF37F67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Last_x0020_revised" minOccurs="0"/>
                <xsd:element ref="ns2:Revised_x0020_b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764C02-B968-4D6A-B1C8-89619BF37F67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  <xsd:element name="Last_x0020_revised" ma:index="9" nillable="true" ma:displayName="Last revised" ma:internalName="Last_x0020_revised">
      <xsd:simpleType>
        <xsd:restriction base="dms:Text">
          <xsd:maxLength value="255"/>
        </xsd:restriction>
      </xsd:simpleType>
    </xsd:element>
    <xsd:element name="Revised_x0020_by" ma:index="10" nillable="true" ma:displayName="Revised by" ma:internalName="Revised_x0020_b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st_x0020_revised xmlns="2A764C02-B968-4D6A-B1C8-89619BF37F67" xsi:nil="true"/>
    <Revised_x0020_by xmlns="2A764C02-B968-4D6A-B1C8-89619BF37F67" xsi:nil="true"/>
    <Description0 xmlns="2A764C02-B968-4D6A-B1C8-89619BF37F67" xsi:nil="true"/>
  </documentManagement>
</p:properties>
</file>

<file path=customXml/itemProps1.xml><?xml version="1.0" encoding="utf-8"?>
<ds:datastoreItem xmlns:ds="http://schemas.openxmlformats.org/officeDocument/2006/customXml" ds:itemID="{52126A67-95B9-454D-98D7-E6C21564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48321-0E8F-4115-98F7-D8645D1A7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764C02-B968-4D6A-B1C8-89619BF37F6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0645DDD-9743-460E-A0C2-CF718A3E3449}">
  <ds:schemaRefs>
    <ds:schemaRef ds:uri="2A764C02-B968-4D6A-B1C8-89619BF37F67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47017</TotalTime>
  <Words>961</Words>
  <Application>Microsoft Macintosh PowerPoint</Application>
  <PresentationFormat>On-screen Show (4:3)</PresentationFormat>
  <Paragraphs>218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SS_Template_v07</vt:lpstr>
      <vt:lpstr>Blank Presentation</vt:lpstr>
      <vt:lpstr>1_Blank Presentation</vt:lpstr>
      <vt:lpstr>Worksheet</vt:lpstr>
      <vt:lpstr>What would Google Do? </vt:lpstr>
      <vt:lpstr>Summon discovery service at Virginia Tech</vt:lpstr>
      <vt:lpstr>Study background</vt:lpstr>
      <vt:lpstr>Online survey results</vt:lpstr>
      <vt:lpstr>Predictors of satisfaction</vt:lpstr>
      <vt:lpstr>Interviews and focus groups </vt:lpstr>
      <vt:lpstr>Open-ended feedback</vt:lpstr>
      <vt:lpstr>Task analysis </vt:lpstr>
      <vt:lpstr>Spring 2013 study</vt:lpstr>
      <vt:lpstr>Contact information</vt:lpstr>
      <vt:lpstr>University of Houston Libraries</vt:lpstr>
      <vt:lpstr>UH Libraries and Summon</vt:lpstr>
      <vt:lpstr>Summon Implementation: OneSearch</vt:lpstr>
      <vt:lpstr>Summon Implementation: Integration</vt:lpstr>
      <vt:lpstr>Transaction Log </vt:lpstr>
      <vt:lpstr>Transaction Log</vt:lpstr>
      <vt:lpstr>Coding</vt:lpstr>
      <vt:lpstr>User Behavior</vt:lpstr>
      <vt:lpstr>User Behavior</vt:lpstr>
      <vt:lpstr>In-House Benefits</vt:lpstr>
      <vt:lpstr>User Experience Directions</vt:lpstr>
      <vt:lpstr>ANDREW NAGY</vt:lpstr>
      <vt:lpstr>Number of terms per query</vt:lpstr>
      <vt:lpstr>Number of terms per query</vt:lpstr>
      <vt:lpstr>Top search terms</vt:lpstr>
      <vt:lpstr>Long tail search terms</vt:lpstr>
      <vt:lpstr>Abandonment Rate: Words per Query</vt:lpstr>
      <vt:lpstr>Improved User Experience</vt:lpstr>
      <vt:lpstr>Improved User Experience</vt:lpstr>
      <vt:lpstr>Number of Queries in a Session</vt:lpstr>
      <vt:lpstr>Filters per query in sequence</vt:lpstr>
      <vt:lpstr>PowerPoint Presentation</vt:lpstr>
      <vt:lpstr>PowerPoint Presentation</vt:lpstr>
    </vt:vector>
  </TitlesOfParts>
  <Company>ProQuest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ProQuest</dc:creator>
  <cp:lastModifiedBy>Andrew Nagy</cp:lastModifiedBy>
  <cp:revision>383</cp:revision>
  <dcterms:created xsi:type="dcterms:W3CDTF">2009-05-18T20:22:35Z</dcterms:created>
  <dcterms:modified xsi:type="dcterms:W3CDTF">2013-03-12T16:55:48Z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0x010100407E4E0D2C8A6A4FB0A7676E7820ED57</vt:lpwstr>
  </property>
  <property fmtid="{D5CDD505-2E9C-101B-9397-08002B2CF9AE}" pid="3" name="ArticulateUseProject">
    <vt:lpwstr>1</vt:lpwstr>
  </property>
  <property fmtid="{D5CDD505-2E9C-101B-9397-08002B2CF9AE}" pid="4" name="ArticulatePath">
    <vt:lpwstr>All Product Presentation</vt:lpwstr>
  </property>
  <property fmtid="{D5CDD505-2E9C-101B-9397-08002B2CF9AE}" pid="5" name="ArticulateGUID">
    <vt:lpwstr>4B5F0740-D836-4D71-8BD0-07AD897A4BDD</vt:lpwstr>
  </property>
  <property fmtid="{D5CDD505-2E9C-101B-9397-08002B2CF9AE}" pid="6" name="ArticulateProjectFull">
    <vt:lpwstr>C:\Documents and Settings\Corrine Kuhl\My Documents\Documentation\CS Overview slides CK edit.ppta</vt:lpwstr>
  </property>
</Properties>
</file>