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3"/>
  </p:notesMasterIdLst>
  <p:sldIdLst>
    <p:sldId id="261" r:id="rId3"/>
    <p:sldId id="256" r:id="rId4"/>
    <p:sldId id="257" r:id="rId5"/>
    <p:sldId id="259" r:id="rId6"/>
    <p:sldId id="260" r:id="rId7"/>
    <p:sldId id="262" r:id="rId8"/>
    <p:sldId id="265" r:id="rId9"/>
    <p:sldId id="266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8F592-5165-4AE1-8273-91BA0D5F766B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AFFD-E7B7-4EB6-9AB3-FE54B8772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9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D9A94-3642-4110-ABB1-0FCE9B5250D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690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D9A94-3642-4110-ABB1-0FCE9B5250D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825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B119-51EC-4A32-86B6-9B9E4D93782F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53AF265-87DA-40CA-9490-1445424F76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B119-51EC-4A32-86B6-9B9E4D93782F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F265-87DA-40CA-9490-1445424F7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B119-51EC-4A32-86B6-9B9E4D93782F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F265-87DA-40CA-9490-1445424F7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52703" y="4038601"/>
            <a:ext cx="4038599" cy="307777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FontTx/>
              <a:buNone/>
              <a:defRPr sz="1400" i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Client Name style</a:t>
            </a:r>
          </a:p>
        </p:txBody>
      </p:sp>
      <p:sp>
        <p:nvSpPr>
          <p:cNvPr id="2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438400"/>
            <a:ext cx="5486400" cy="461665"/>
          </a:xfrm>
          <a:prstGeom prst="rect">
            <a:avLst/>
          </a:prstGeom>
        </p:spPr>
        <p:txBody>
          <a:bodyPr wrap="square" tIns="45720" bIns="45720">
            <a:spAutoFit/>
          </a:bodyPr>
          <a:lstStyle>
            <a:lvl1pPr algn="ctr">
              <a:defRPr sz="24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52700" y="5562600"/>
            <a:ext cx="4038600" cy="276999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200" i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514600" y="4495800"/>
            <a:ext cx="4114800" cy="838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3320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FSG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665A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6399213"/>
            <a:ext cx="9144000" cy="458787"/>
          </a:xfrm>
          <a:prstGeom prst="rect">
            <a:avLst/>
          </a:prstGeom>
          <a:solidFill>
            <a:srgbClr val="665A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8294085" y="6537556"/>
            <a:ext cx="554640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" dirty="0">
                <a:solidFill>
                  <a:srgbClr val="FFFFFF"/>
                </a:solidFill>
                <a:latin typeface="Calibri" pitchFamily="34" charset="0"/>
                <a:cs typeface="Arial" charset="0"/>
              </a:rPr>
              <a:t>© 2011 FSG</a:t>
            </a:r>
          </a:p>
        </p:txBody>
      </p:sp>
      <p:sp>
        <p:nvSpPr>
          <p:cNvPr id="8" name="Rectangle 12"/>
          <p:cNvSpPr>
            <a:spLocks noChangeArrowheads="1"/>
          </p:cNvSpPr>
          <p:nvPr userDrawn="1"/>
        </p:nvSpPr>
        <p:spPr bwMode="auto">
          <a:xfrm>
            <a:off x="4354513" y="6507162"/>
            <a:ext cx="433387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fld id="{090EB062-F74A-48E3-949C-AE146B96ACCE}" type="slidenum">
              <a:rPr lang="en-US" sz="1000">
                <a:solidFill>
                  <a:srgbClr val="FFFFFF"/>
                </a:solidFill>
                <a:cs typeface="Arial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9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720"/>
          <a:stretch>
            <a:fillRect/>
          </a:stretch>
        </p:blipFill>
        <p:spPr bwMode="auto">
          <a:xfrm>
            <a:off x="0" y="223838"/>
            <a:ext cx="9144000" cy="1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7"/>
          <p:cNvSpPr>
            <a:spLocks noChangeArrowheads="1"/>
          </p:cNvSpPr>
          <p:nvPr userDrawn="1"/>
        </p:nvSpPr>
        <p:spPr bwMode="auto">
          <a:xfrm>
            <a:off x="8113713" y="-7938"/>
            <a:ext cx="750887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itchFamily="34" charset="0"/>
                <a:cs typeface="Arial" charset="0"/>
              </a:rPr>
              <a:t>FSG.ORG</a:t>
            </a:r>
            <a:endParaRPr lang="en-US" sz="12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94494" y="526689"/>
            <a:ext cx="8355012" cy="659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65760" y="1371600"/>
            <a:ext cx="8412480" cy="4419600"/>
          </a:xfrm>
          <a:prstGeom prst="rect">
            <a:avLst/>
          </a:prstGeom>
        </p:spPr>
        <p:txBody>
          <a:bodyPr/>
          <a:lstStyle>
            <a:lvl1pPr marL="225425" indent="-225425">
              <a:defRPr sz="1800">
                <a:latin typeface="Arial" pitchFamily="34" charset="0"/>
                <a:cs typeface="Arial" pitchFamily="34" charset="0"/>
              </a:defRPr>
            </a:lvl1pPr>
            <a:lvl2pPr marL="688975" indent="-231775"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65760" y="5911342"/>
            <a:ext cx="8412480" cy="369332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ctr">
              <a:buNone/>
              <a:defRPr sz="1800" b="1" i="1"/>
            </a:lvl1pPr>
            <a:lvl2pPr>
              <a:defRPr sz="1800" b="1" i="1"/>
            </a:lvl2pPr>
            <a:lvl3pPr>
              <a:defRPr sz="1800" b="1" i="1"/>
            </a:lvl3pPr>
            <a:lvl4pPr>
              <a:defRPr sz="1800" b="1" i="1"/>
            </a:lvl4pPr>
            <a:lvl5pPr>
              <a:defRPr sz="1800" b="1" i="1"/>
            </a:lvl5pPr>
          </a:lstStyle>
          <a:p>
            <a:pPr lvl="0"/>
            <a:r>
              <a:rPr lang="en-US" dirty="0" smtClean="0"/>
              <a:t>Click to edit takeaway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4189413" cy="2238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header</a:t>
            </a:r>
          </a:p>
        </p:txBody>
      </p:sp>
    </p:spTree>
    <p:extLst>
      <p:ext uri="{BB962C8B-B14F-4D97-AF65-F5344CB8AC3E}">
        <p14:creationId xmlns:p14="http://schemas.microsoft.com/office/powerpoint/2010/main" val="945845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B119-51EC-4A32-86B6-9B9E4D93782F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F265-87DA-40CA-9490-1445424F76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B119-51EC-4A32-86B6-9B9E4D93782F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3AF265-87DA-40CA-9490-1445424F76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B119-51EC-4A32-86B6-9B9E4D93782F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F265-87DA-40CA-9490-1445424F76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B119-51EC-4A32-86B6-9B9E4D93782F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F265-87DA-40CA-9490-1445424F76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B119-51EC-4A32-86B6-9B9E4D93782F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F265-87DA-40CA-9490-1445424F7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B119-51EC-4A32-86B6-9B9E4D93782F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F265-87DA-40CA-9490-1445424F7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B119-51EC-4A32-86B6-9B9E4D93782F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F265-87DA-40CA-9490-1445424F76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B119-51EC-4A32-86B6-9B9E4D93782F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3AF265-87DA-40CA-9490-1445424F76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6BB119-51EC-4A32-86B6-9B9E4D93782F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53AF265-87DA-40CA-9490-1445424F76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871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image" Target="../media/image4.emf"/><Relationship Id="rId5" Type="http://schemas.openxmlformats.org/officeDocument/2006/relationships/tags" Target="../tags/tag4.xml"/><Relationship Id="rId10" Type="http://schemas.openxmlformats.org/officeDocument/2006/relationships/oleObject" Target="../embeddings/oleObject1.bin"/><Relationship Id="rId4" Type="http://schemas.openxmlformats.org/officeDocument/2006/relationships/tags" Target="../tags/tag3.xml"/><Relationship Id="rId9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slideLayout" Target="../slideLayouts/slideLayout13.xml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5" Type="http://schemas.openxmlformats.org/officeDocument/2006/relationships/image" Target="../media/image4.emf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might it be a good idea…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07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>
                <a:latin typeface="Candara" pitchFamily="34" charset="0"/>
              </a:rPr>
              <a:t>Interaction gaps</a:t>
            </a:r>
            <a:endParaRPr lang="en-US" sz="3600" dirty="0">
              <a:latin typeface="Candara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3600" dirty="0" smtClean="0">
                <a:latin typeface="Candara" pitchFamily="34" charset="0"/>
              </a:rPr>
              <a:t>Information gaps</a:t>
            </a:r>
            <a:endParaRPr lang="en-US" sz="3600" dirty="0">
              <a:latin typeface="Candar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Who haven’t I talked to?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smtClean="0"/>
              <a:t>What don’t I know?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Candara" pitchFamily="34" charset="0"/>
              </a:rPr>
              <a:t>The evolution of questions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latin typeface="Candara" pitchFamily="34" charset="0"/>
              </a:rPr>
              <a:t>What staff ask	</a:t>
            </a:r>
            <a:endParaRPr lang="en-US" sz="3200" dirty="0">
              <a:latin typeface="Candara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3200" dirty="0" smtClean="0">
                <a:latin typeface="Candara" pitchFamily="34" charset="0"/>
              </a:rPr>
              <a:t>What I reply</a:t>
            </a:r>
            <a:endParaRPr lang="en-US" sz="3200" dirty="0">
              <a:latin typeface="Candar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>
                <a:latin typeface="Candara" pitchFamily="34" charset="0"/>
              </a:rPr>
              <a:t>Do we need an RCT?</a:t>
            </a:r>
            <a:endParaRPr lang="en-US" dirty="0" smtClean="0">
              <a:latin typeface="Candara" pitchFamily="34" charset="0"/>
            </a:endParaRPr>
          </a:p>
          <a:p>
            <a:r>
              <a:rPr lang="en-US" dirty="0">
                <a:latin typeface="Candara" pitchFamily="34" charset="0"/>
              </a:rPr>
              <a:t>I</a:t>
            </a:r>
            <a:r>
              <a:rPr lang="en-US" dirty="0" smtClean="0">
                <a:latin typeface="Candara" pitchFamily="34" charset="0"/>
              </a:rPr>
              <a:t>s </a:t>
            </a:r>
            <a:r>
              <a:rPr lang="en-US" dirty="0" smtClean="0">
                <a:latin typeface="Candara" pitchFamily="34" charset="0"/>
              </a:rPr>
              <a:t>the evaluation plan in this proposal ok?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ndara" pitchFamily="34" charset="0"/>
              </a:rPr>
              <a:t>What question do we want to explore? </a:t>
            </a:r>
          </a:p>
          <a:p>
            <a:r>
              <a:rPr lang="en-US" dirty="0" smtClean="0">
                <a:latin typeface="Candara" pitchFamily="34" charset="0"/>
              </a:rPr>
              <a:t>Tell me a little more about how the grant contributes to your strategy? Or</a:t>
            </a:r>
          </a:p>
          <a:p>
            <a:r>
              <a:rPr lang="en-US" dirty="0" smtClean="0">
                <a:latin typeface="Candara" pitchFamily="34" charset="0"/>
              </a:rPr>
              <a:t>What do you think abut their organizational capacity?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8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The evolution of questions…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latin typeface="Candara" pitchFamily="34" charset="0"/>
              </a:rPr>
              <a:t>What staff ask	</a:t>
            </a:r>
            <a:endParaRPr lang="en-US" sz="3200" dirty="0">
              <a:latin typeface="Candara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3200" dirty="0" smtClean="0">
                <a:latin typeface="Candara" pitchFamily="34" charset="0"/>
              </a:rPr>
              <a:t>What I reply</a:t>
            </a:r>
            <a:endParaRPr lang="en-US" sz="3200" dirty="0">
              <a:latin typeface="Candar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ndara" pitchFamily="34" charset="0"/>
              </a:rPr>
              <a:t>Can you help me create indicators? </a:t>
            </a:r>
          </a:p>
          <a:p>
            <a:r>
              <a:rPr lang="en-US" dirty="0" smtClean="0">
                <a:latin typeface="Candara" pitchFamily="34" charset="0"/>
              </a:rPr>
              <a:t>Could you review this proposal (but it is not well written)?</a:t>
            </a:r>
          </a:p>
          <a:p>
            <a:r>
              <a:rPr lang="en-US" dirty="0" smtClean="0">
                <a:latin typeface="Candara" pitchFamily="34" charset="0"/>
              </a:rPr>
              <a:t>Is this part of your job description?</a:t>
            </a:r>
          </a:p>
          <a:p>
            <a:r>
              <a:rPr lang="en-US" dirty="0" smtClean="0">
                <a:latin typeface="Candara" pitchFamily="34" charset="0"/>
              </a:rPr>
              <a:t>Could you join this meeting?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ndara" pitchFamily="34" charset="0"/>
              </a:rPr>
              <a:t>What question do we want to explore? </a:t>
            </a:r>
          </a:p>
          <a:p>
            <a:endParaRPr lang="en-US" dirty="0" smtClean="0">
              <a:latin typeface="Candara" pitchFamily="34" charset="0"/>
            </a:endParaRPr>
          </a:p>
          <a:p>
            <a:r>
              <a:rPr lang="en-US" dirty="0" smtClean="0">
                <a:latin typeface="Candara" pitchFamily="34" charset="0"/>
              </a:rPr>
              <a:t>You know, our proposal guidelines make it hard for proposals to be as clear as they could be. </a:t>
            </a:r>
          </a:p>
          <a:p>
            <a:endParaRPr lang="en-US" dirty="0" smtClean="0">
              <a:latin typeface="Candara" pitchFamily="34" charset="0"/>
            </a:endParaRPr>
          </a:p>
          <a:p>
            <a:r>
              <a:rPr lang="en-US" dirty="0" smtClean="0">
                <a:latin typeface="Candara" pitchFamily="34" charset="0"/>
              </a:rPr>
              <a:t>Yes.</a:t>
            </a:r>
          </a:p>
          <a:p>
            <a:endParaRPr lang="en-US" dirty="0">
              <a:latin typeface="Candara" pitchFamily="34" charset="0"/>
            </a:endParaRPr>
          </a:p>
          <a:p>
            <a:r>
              <a:rPr lang="en-US" dirty="0" smtClean="0">
                <a:latin typeface="Candara" pitchFamily="34" charset="0"/>
              </a:rPr>
              <a:t>Yes.</a:t>
            </a:r>
            <a:endParaRPr lang="en-US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27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andara" pitchFamily="34" charset="0"/>
              </a:rPr>
              <a:t>The Agenda for Our Staff Convening on Evaluation</a:t>
            </a:r>
            <a:endParaRPr lang="en-US" dirty="0">
              <a:solidFill>
                <a:schemeClr val="accent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>
              <a:latin typeface="Candara" pitchFamily="34" charset="0"/>
            </a:endParaRPr>
          </a:p>
          <a:p>
            <a:r>
              <a:rPr lang="en-US" dirty="0" smtClean="0">
                <a:latin typeface="Candara" pitchFamily="34" charset="0"/>
              </a:rPr>
              <a:t>An Overview: Philanthropy </a:t>
            </a:r>
            <a:r>
              <a:rPr lang="en-US" dirty="0">
                <a:latin typeface="Candara" pitchFamily="34" charset="0"/>
              </a:rPr>
              <a:t>&amp; </a:t>
            </a:r>
            <a:r>
              <a:rPr lang="en-US" dirty="0" smtClean="0">
                <a:latin typeface="Candara" pitchFamily="34" charset="0"/>
              </a:rPr>
              <a:t>Evaluation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>
                <a:latin typeface="Candara" pitchFamily="34" charset="0"/>
              </a:rPr>
              <a:t>Developing a framework for evaluation at </a:t>
            </a:r>
            <a:r>
              <a:rPr lang="en-US" dirty="0" smtClean="0">
                <a:latin typeface="Candara" pitchFamily="34" charset="0"/>
              </a:rPr>
              <a:t>Wellspring</a:t>
            </a:r>
          </a:p>
          <a:p>
            <a:pPr marL="0" lvl="0" indent="0">
              <a:buNone/>
            </a:pPr>
            <a:endParaRPr lang="en-US" dirty="0" smtClean="0">
              <a:latin typeface="Candara" pitchFamily="34" charset="0"/>
            </a:endParaRPr>
          </a:p>
          <a:p>
            <a:r>
              <a:rPr lang="en-US" dirty="0"/>
              <a:t> </a:t>
            </a:r>
            <a:r>
              <a:rPr lang="en-US" dirty="0" smtClean="0">
                <a:latin typeface="Candara" pitchFamily="34" charset="0"/>
              </a:rPr>
              <a:t>A </a:t>
            </a:r>
            <a:r>
              <a:rPr lang="en-US" dirty="0">
                <a:latin typeface="Candara" pitchFamily="34" charset="0"/>
              </a:rPr>
              <a:t>Program Officer Walks into Jackie’s Office, </a:t>
            </a:r>
            <a:endParaRPr lang="en-US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ndara" pitchFamily="34" charset="0"/>
              </a:rPr>
              <a:t>	</a:t>
            </a:r>
            <a:r>
              <a:rPr lang="en-US" dirty="0" smtClean="0">
                <a:latin typeface="Candara" pitchFamily="34" charset="0"/>
              </a:rPr>
              <a:t>Part 1:Question</a:t>
            </a:r>
            <a:r>
              <a:rPr lang="en-US" dirty="0">
                <a:latin typeface="Candara" pitchFamily="34" charset="0"/>
              </a:rPr>
              <a:t>, “Which Evaluation Should I support</a:t>
            </a:r>
            <a:r>
              <a:rPr lang="en-US" dirty="0" smtClean="0">
                <a:latin typeface="Candara" pitchFamily="34" charset="0"/>
              </a:rPr>
              <a:t>?”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andara" pitchFamily="34" charset="0"/>
            </a:endParaRPr>
          </a:p>
          <a:p>
            <a:r>
              <a:rPr lang="en-US" sz="2800" dirty="0" smtClean="0"/>
              <a:t>Hans </a:t>
            </a:r>
            <a:r>
              <a:rPr lang="en-US" sz="2800" dirty="0" err="1" smtClean="0"/>
              <a:t>Rosling’s</a:t>
            </a:r>
            <a:r>
              <a:rPr lang="en-US" sz="2800" dirty="0" smtClean="0"/>
              <a:t> No More Boring Data on </a:t>
            </a:r>
            <a:r>
              <a:rPr lang="en-US" sz="2800" dirty="0" err="1" smtClean="0"/>
              <a:t>youtube</a:t>
            </a:r>
            <a:endParaRPr lang="en-US" sz="2800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5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andara" pitchFamily="34" charset="0"/>
              </a:rPr>
              <a:t>The Agenda for Our Staff Convening on Evaluation</a:t>
            </a:r>
            <a:endParaRPr lang="en-US" dirty="0">
              <a:solidFill>
                <a:schemeClr val="accent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ndara" pitchFamily="34" charset="0"/>
              </a:rPr>
              <a:t>An Overview of Strategy: Philanthropy </a:t>
            </a:r>
            <a:r>
              <a:rPr lang="en-US" dirty="0">
                <a:latin typeface="Candara" pitchFamily="34" charset="0"/>
              </a:rPr>
              <a:t>&amp; Public </a:t>
            </a:r>
            <a:r>
              <a:rPr lang="en-US" dirty="0" smtClean="0">
                <a:latin typeface="Candara" pitchFamily="34" charset="0"/>
              </a:rPr>
              <a:t>Policy</a:t>
            </a:r>
          </a:p>
          <a:p>
            <a:pPr marL="0" indent="0">
              <a:buNone/>
            </a:pPr>
            <a:endParaRPr lang="en-US" dirty="0" smtClean="0">
              <a:latin typeface="Candara" pitchFamily="34" charset="0"/>
            </a:endParaRPr>
          </a:p>
          <a:p>
            <a:pPr lvl="0"/>
            <a:r>
              <a:rPr lang="en-US" dirty="0" smtClean="0">
                <a:latin typeface="Candara" pitchFamily="34" charset="0"/>
              </a:rPr>
              <a:t>Advocacy evaluation: Approaches &amp; Methods</a:t>
            </a:r>
          </a:p>
          <a:p>
            <a:pPr marL="0" lvl="0" indent="0">
              <a:buNone/>
            </a:pPr>
            <a:endParaRPr lang="en-US" dirty="0">
              <a:latin typeface="Candara" pitchFamily="34" charset="0"/>
            </a:endParaRPr>
          </a:p>
          <a:p>
            <a:r>
              <a:rPr lang="en-US" dirty="0"/>
              <a:t> </a:t>
            </a:r>
            <a:r>
              <a:rPr lang="en-US" dirty="0" smtClean="0">
                <a:latin typeface="Candara" pitchFamily="34" charset="0"/>
              </a:rPr>
              <a:t>A </a:t>
            </a:r>
            <a:r>
              <a:rPr lang="en-US" dirty="0">
                <a:latin typeface="Candara" pitchFamily="34" charset="0"/>
              </a:rPr>
              <a:t>Program Officer Walks into Jackie’s Office, Part 2: </a:t>
            </a:r>
          </a:p>
          <a:p>
            <a:pPr marL="0" indent="0">
              <a:buNone/>
            </a:pPr>
            <a:r>
              <a:rPr lang="en-US" dirty="0" smtClean="0">
                <a:latin typeface="Candara" pitchFamily="34" charset="0"/>
              </a:rPr>
              <a:t>	 </a:t>
            </a:r>
            <a:r>
              <a:rPr lang="en-US" dirty="0">
                <a:latin typeface="Candara" pitchFamily="34" charset="0"/>
              </a:rPr>
              <a:t>Question, “ What credit can we take?”</a:t>
            </a:r>
          </a:p>
          <a:p>
            <a:endParaRPr lang="en-US" dirty="0" smtClean="0">
              <a:latin typeface="Candara" pitchFamily="34" charset="0"/>
            </a:endParaRPr>
          </a:p>
          <a:p>
            <a:r>
              <a:rPr lang="en-US" dirty="0" smtClean="0">
                <a:latin typeface="Candara" pitchFamily="34" charset="0"/>
              </a:rPr>
              <a:t>Using RCTS</a:t>
            </a:r>
          </a:p>
          <a:p>
            <a:pPr marL="0" indent="0">
              <a:buNone/>
            </a:pPr>
            <a:endParaRPr lang="en-US" dirty="0" smtClean="0">
              <a:latin typeface="Candara" pitchFamily="34" charset="0"/>
            </a:endParaRPr>
          </a:p>
          <a:p>
            <a:pPr lvl="0"/>
            <a:r>
              <a:rPr lang="en-US" dirty="0">
                <a:latin typeface="Candara" pitchFamily="34" charset="0"/>
              </a:rPr>
              <a:t>A Program Officer Walks into Jackie’s Office, Part </a:t>
            </a:r>
            <a:r>
              <a:rPr lang="en-US" dirty="0" smtClean="0">
                <a:latin typeface="Candara" pitchFamily="34" charset="0"/>
              </a:rPr>
              <a:t>3: </a:t>
            </a:r>
            <a:endParaRPr lang="en-US" dirty="0">
              <a:latin typeface="Candara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ndara" pitchFamily="34" charset="0"/>
              </a:rPr>
              <a:t>	 </a:t>
            </a:r>
            <a:r>
              <a:rPr lang="en-US" dirty="0">
                <a:latin typeface="Candara" pitchFamily="34" charset="0"/>
              </a:rPr>
              <a:t>“How ‘much’ evaluation do we need?”</a:t>
            </a:r>
          </a:p>
          <a:p>
            <a:endParaRPr lang="en-US" dirty="0">
              <a:latin typeface="Candara" pitchFamily="34" charset="0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4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will be hardest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6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2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22044704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" y="457200"/>
            <a:ext cx="8978105" cy="5334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Conditions that Support a Strategic Learning and Evaluation System</a:t>
            </a:r>
            <a:endParaRPr lang="en-US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304800" y="5715000"/>
            <a:ext cx="8445138" cy="584775"/>
          </a:xfrm>
        </p:spPr>
        <p:txBody>
          <a:bodyPr/>
          <a:lstStyle/>
          <a:p>
            <a:r>
              <a:rPr lang="en-US" sz="1600" dirty="0" smtClean="0">
                <a:latin typeface="+mj-lt"/>
              </a:rPr>
              <a:t>The more these conditions are met, the greater the chances the Strategic Learning and Evaluation System will be used effectively</a:t>
            </a:r>
            <a:endParaRPr lang="en-US" sz="1600" dirty="0">
              <a:latin typeface="+mj-lt"/>
            </a:endParaRPr>
          </a:p>
        </p:txBody>
      </p:sp>
      <p:sp>
        <p:nvSpPr>
          <p:cNvPr id="18" name="Rounded Rectangle 17"/>
          <p:cNvSpPr/>
          <p:nvPr>
            <p:custDataLst>
              <p:tags r:id="rId5"/>
            </p:custDataLst>
          </p:nvPr>
        </p:nvSpPr>
        <p:spPr>
          <a:xfrm>
            <a:off x="533400" y="2286000"/>
            <a:ext cx="1515208" cy="964158"/>
          </a:xfrm>
          <a:prstGeom prst="roundRect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Staffing/ Resources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9" name="Rounded Rectangle 18"/>
          <p:cNvSpPr/>
          <p:nvPr>
            <p:custDataLst>
              <p:tags r:id="rId6"/>
            </p:custDataLst>
          </p:nvPr>
        </p:nvSpPr>
        <p:spPr>
          <a:xfrm>
            <a:off x="533400" y="1197184"/>
            <a:ext cx="1515208" cy="96415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Knowledge and Experience with Evaluation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33400" y="4498301"/>
            <a:ext cx="1515208" cy="96415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Organizational Culture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53342" y="1309931"/>
            <a:ext cx="55190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lvl="1" indent="-168275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Positive disposition towards evaluation and the use of findings</a:t>
            </a:r>
          </a:p>
          <a:p>
            <a:pPr marL="168275" lvl="1" indent="-168275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Open-mindedness about evaluation approaches and methods</a:t>
            </a:r>
          </a:p>
          <a:p>
            <a:pPr marL="168275" lvl="1" indent="-168275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Willingness to learning from and about evaluation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53342" y="2299418"/>
            <a:ext cx="6738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lvl="1" indent="-168275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Availability of staff to manage and lead evaluation processes</a:t>
            </a:r>
          </a:p>
          <a:p>
            <a:pPr marL="168275" lvl="1" indent="-168275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Some level of evaluation knowledge and skills among staff (evaluation capacity)</a:t>
            </a:r>
          </a:p>
          <a:p>
            <a:pPr marL="168275" lvl="1" indent="-168275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Understanding that evaluation is part of everyone’s job</a:t>
            </a:r>
          </a:p>
          <a:p>
            <a:pPr marL="168275" lvl="1" indent="-168275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Budget line item for evaluation (across the organization)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86000" y="4454836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lvl="1" indent="-168275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Leaders provide clear and consistent support for evaluation and the use of findings for decision making and action</a:t>
            </a:r>
          </a:p>
          <a:p>
            <a:pPr marL="168275" lvl="1" indent="-168275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Organizational learning culture is desired and supported by staff</a:t>
            </a:r>
          </a:p>
          <a:p>
            <a:pPr marL="168275" lvl="1" indent="-168275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Staff readily share information and learning with each other</a:t>
            </a:r>
          </a:p>
        </p:txBody>
      </p:sp>
      <p:sp>
        <p:nvSpPr>
          <p:cNvPr id="26" name="Rounded Rectangle 25"/>
          <p:cNvSpPr/>
          <p:nvPr>
            <p:custDataLst>
              <p:tags r:id="rId7"/>
            </p:custDataLst>
          </p:nvPr>
        </p:nvSpPr>
        <p:spPr>
          <a:xfrm>
            <a:off x="533400" y="3386954"/>
            <a:ext cx="1515208" cy="964158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Articulated </a:t>
            </a:r>
            <a:r>
              <a:rPr lang="en-US" sz="1400" dirty="0">
                <a:solidFill>
                  <a:srgbClr val="FFFFFF"/>
                </a:solidFill>
              </a:rPr>
              <a:t>S</a:t>
            </a:r>
            <a:r>
              <a:rPr lang="en-US" sz="1400" dirty="0" smtClean="0">
                <a:solidFill>
                  <a:srgbClr val="FFFFFF"/>
                </a:solidFill>
              </a:rPr>
              <a:t>trategy and Goals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5999" y="3397005"/>
            <a:ext cx="5943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lvl="1" indent="-168275">
              <a:buFont typeface="Arial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Clearly articulated organizational strategy and goals that are understood and agreed </a:t>
            </a:r>
            <a:r>
              <a:rPr lang="en-US" sz="1400" dirty="0" smtClean="0">
                <a:solidFill>
                  <a:srgbClr val="000000"/>
                </a:solidFill>
              </a:rPr>
              <a:t>upon by staff and the Board</a:t>
            </a:r>
          </a:p>
          <a:p>
            <a:pPr marL="168275" lvl="1" indent="-168275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Alignment of initiatives, grants, programs, with the organization’s strategy(ies)</a:t>
            </a:r>
          </a:p>
        </p:txBody>
      </p:sp>
    </p:spTree>
    <p:extLst>
      <p:ext uri="{BB962C8B-B14F-4D97-AF65-F5344CB8AC3E}">
        <p14:creationId xmlns:p14="http://schemas.microsoft.com/office/powerpoint/2010/main" val="15448248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9853145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think-cell Slide" r:id="rId14" imgW="270" imgH="270" progId="TCLayout.ActiveDocument.1">
                  <p:embed/>
                </p:oleObj>
              </mc:Choice>
              <mc:Fallback>
                <p:oleObj name="think-cell Slide" r:id="rId1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394494" y="452293"/>
            <a:ext cx="8355012" cy="583334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The 4 Pillars of a Strategic Learning and Evaluation System</a:t>
            </a:r>
            <a:endParaRPr lang="en-US" dirty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4800" y="2892623"/>
            <a:ext cx="1866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cs typeface="Arial" charset="0"/>
              </a:rPr>
              <a:t>Evaluation Vision</a:t>
            </a:r>
          </a:p>
        </p:txBody>
      </p:sp>
      <p:sp>
        <p:nvSpPr>
          <p:cNvPr id="83" name="Cube 82"/>
          <p:cNvSpPr/>
          <p:nvPr>
            <p:custDataLst>
              <p:tags r:id="rId4"/>
            </p:custDataLst>
          </p:nvPr>
        </p:nvSpPr>
        <p:spPr>
          <a:xfrm>
            <a:off x="6781800" y="2590800"/>
            <a:ext cx="1981200" cy="685800"/>
          </a:xfrm>
          <a:prstGeom prst="cube">
            <a:avLst>
              <a:gd name="adj" fmla="val 35256"/>
            </a:avLst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4" name="Cube 83"/>
          <p:cNvSpPr/>
          <p:nvPr>
            <p:custDataLst>
              <p:tags r:id="rId5"/>
            </p:custDataLst>
          </p:nvPr>
        </p:nvSpPr>
        <p:spPr>
          <a:xfrm>
            <a:off x="8420100" y="1333500"/>
            <a:ext cx="228600" cy="1333500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5" name="Can 84"/>
          <p:cNvSpPr/>
          <p:nvPr>
            <p:custDataLst>
              <p:tags r:id="rId6"/>
            </p:custDataLst>
          </p:nvPr>
        </p:nvSpPr>
        <p:spPr>
          <a:xfrm>
            <a:off x="7010400" y="1219200"/>
            <a:ext cx="1524000" cy="1600200"/>
          </a:xfrm>
          <a:prstGeom prst="can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6" name="Cube 85"/>
          <p:cNvSpPr/>
          <p:nvPr>
            <p:custDataLst>
              <p:tags r:id="rId7"/>
            </p:custDataLst>
          </p:nvPr>
        </p:nvSpPr>
        <p:spPr>
          <a:xfrm>
            <a:off x="7543800" y="1524000"/>
            <a:ext cx="228600" cy="1295400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7" name="Cube 86"/>
          <p:cNvSpPr/>
          <p:nvPr>
            <p:custDataLst>
              <p:tags r:id="rId8"/>
            </p:custDataLst>
          </p:nvPr>
        </p:nvSpPr>
        <p:spPr>
          <a:xfrm>
            <a:off x="7162800" y="1524000"/>
            <a:ext cx="228600" cy="1257300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8" name="Cube 87"/>
          <p:cNvSpPr/>
          <p:nvPr>
            <p:custDataLst>
              <p:tags r:id="rId9"/>
            </p:custDataLst>
          </p:nvPr>
        </p:nvSpPr>
        <p:spPr>
          <a:xfrm>
            <a:off x="7924800" y="1524001"/>
            <a:ext cx="228600" cy="1295986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9" name="Cube 88"/>
          <p:cNvSpPr/>
          <p:nvPr>
            <p:custDataLst>
              <p:tags r:id="rId10"/>
            </p:custDataLst>
          </p:nvPr>
        </p:nvSpPr>
        <p:spPr>
          <a:xfrm>
            <a:off x="8305800" y="1524000"/>
            <a:ext cx="228600" cy="1240301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0" name="Cube 89"/>
          <p:cNvSpPr/>
          <p:nvPr>
            <p:custDataLst>
              <p:tags r:id="rId11"/>
            </p:custDataLst>
          </p:nvPr>
        </p:nvSpPr>
        <p:spPr>
          <a:xfrm>
            <a:off x="6781800" y="1219200"/>
            <a:ext cx="1981200" cy="685800"/>
          </a:xfrm>
          <a:prstGeom prst="cube">
            <a:avLst>
              <a:gd name="adj" fmla="val 35256"/>
            </a:avLst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719047" y="2782506"/>
            <a:ext cx="186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cs typeface="Arial" charset="0"/>
              </a:rPr>
              <a:t>Organization Infrastructure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67500" y="3352800"/>
            <a:ext cx="2324100" cy="2752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lvl="1" indent="-168275" fontAlgn="base">
              <a:spcBef>
                <a:spcPts val="7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Suggestions for:</a:t>
            </a:r>
          </a:p>
          <a:p>
            <a:pPr marL="344488" lvl="2" indent="-171450" fontAlgn="base">
              <a:spcBef>
                <a:spcPts val="70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Building a learning culture</a:t>
            </a:r>
          </a:p>
          <a:p>
            <a:pPr marL="344488" lvl="2" indent="-171450" fontAlgn="base">
              <a:spcBef>
                <a:spcPts val="70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Leadership role</a:t>
            </a:r>
          </a:p>
          <a:p>
            <a:pPr marL="344488" lvl="2" indent="-171450" fontAlgn="base">
              <a:spcBef>
                <a:spcPts val="70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Staffing and capacity building</a:t>
            </a:r>
          </a:p>
          <a:p>
            <a:pPr marL="344488" lvl="2" indent="-171450" fontAlgn="base">
              <a:spcBef>
                <a:spcPts val="70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Evaluation budget</a:t>
            </a:r>
          </a:p>
          <a:p>
            <a:pPr marL="344488" lvl="2" indent="-171450" fontAlgn="base">
              <a:spcBef>
                <a:spcPts val="70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IT and knowledge management</a:t>
            </a:r>
          </a:p>
          <a:p>
            <a:pPr marL="344488" lvl="2" indent="-171450" fontAlgn="base">
              <a:spcBef>
                <a:spcPts val="70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Marketing/ communications</a:t>
            </a:r>
          </a:p>
          <a:p>
            <a:pPr marL="344488" lvl="2" indent="-171450" fontAlgn="base">
              <a:spcBef>
                <a:spcPts val="70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Implementation timelines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687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information to track…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0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AiDm4bREKW8FhXx1yNh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LiZfHIMFkia24GJ9EJ5E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zt_4nSOhk6EReD_QxCAC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aWdHS5ZXkWVJx7PCEOdY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Lq9qmDIsE6_RmCYvktw6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uw9V.OdSEKSgR3fgO6AV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6d.dLeFGU.X_zoyjCQbS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3C2VeM.OkaKNJZz9SlIO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Pe2OMpI4kulTDtjTHHZY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gWSPJQopE.fvdDAQqFeb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pFUVHVof02L.tQLkk9u6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8lMIlmhYk6LaHe4AqEUN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6sinspid0CnDMjNqJ.1I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hQfzAaFka3v7vlsojDXQ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 Page 2">
  <a:themeElements>
    <a:clrScheme name="FSG">
      <a:dk1>
        <a:srgbClr val="000000"/>
      </a:dk1>
      <a:lt1>
        <a:srgbClr val="FFFFFF"/>
      </a:lt1>
      <a:dk2>
        <a:srgbClr val="6A7F10"/>
      </a:dk2>
      <a:lt2>
        <a:srgbClr val="0064AD"/>
      </a:lt2>
      <a:accent1>
        <a:srgbClr val="FA9600"/>
      </a:accent1>
      <a:accent2>
        <a:srgbClr val="4F4C25"/>
      </a:accent2>
      <a:accent3>
        <a:srgbClr val="0094B3"/>
      </a:accent3>
      <a:accent4>
        <a:srgbClr val="A70240"/>
      </a:accent4>
      <a:accent5>
        <a:srgbClr val="9A9B9C"/>
      </a:accent5>
      <a:accent6>
        <a:srgbClr val="FAA755"/>
      </a:accent6>
      <a:hlink>
        <a:srgbClr val="D15972"/>
      </a:hlink>
      <a:folHlink>
        <a:srgbClr val="00B3D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109</TotalTime>
  <Words>424</Words>
  <Application>Microsoft Office PowerPoint</Application>
  <PresentationFormat>On-screen Show (4:3)</PresentationFormat>
  <Paragraphs>87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Equity</vt:lpstr>
      <vt:lpstr>White Page 2</vt:lpstr>
      <vt:lpstr>think-cell Slide</vt:lpstr>
      <vt:lpstr>Why might it be a good idea…</vt:lpstr>
      <vt:lpstr>The evolution of questions…</vt:lpstr>
      <vt:lpstr>The evolution of questions…</vt:lpstr>
      <vt:lpstr>The Agenda for Our Staff Convening on Evaluation</vt:lpstr>
      <vt:lpstr>The Agenda for Our Staff Convening on Evaluation</vt:lpstr>
      <vt:lpstr>What will be hardest …</vt:lpstr>
      <vt:lpstr>Conditions that Support a Strategic Learning and Evaluation System</vt:lpstr>
      <vt:lpstr>The 4 Pillars of a Strategic Learning and Evaluation System</vt:lpstr>
      <vt:lpstr>What information to track…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jwk</cp:lastModifiedBy>
  <cp:revision>12</cp:revision>
  <dcterms:created xsi:type="dcterms:W3CDTF">2011-06-02T21:06:43Z</dcterms:created>
  <dcterms:modified xsi:type="dcterms:W3CDTF">2011-06-07T11:24:11Z</dcterms:modified>
</cp:coreProperties>
</file>