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58" r:id="rId4"/>
    <p:sldId id="268" r:id="rId5"/>
    <p:sldId id="259" r:id="rId6"/>
    <p:sldId id="266" r:id="rId7"/>
    <p:sldId id="270" r:id="rId8"/>
    <p:sldId id="271" r:id="rId9"/>
    <p:sldId id="273" r:id="rId10"/>
    <p:sldId id="285" r:id="rId11"/>
    <p:sldId id="287" r:id="rId12"/>
    <p:sldId id="284" r:id="rId13"/>
    <p:sldId id="274" r:id="rId14"/>
    <p:sldId id="272" r:id="rId15"/>
    <p:sldId id="279" r:id="rId16"/>
    <p:sldId id="278" r:id="rId17"/>
    <p:sldId id="275" r:id="rId18"/>
    <p:sldId id="260" r:id="rId19"/>
    <p:sldId id="261" r:id="rId20"/>
    <p:sldId id="276" r:id="rId21"/>
    <p:sldId id="280" r:id="rId22"/>
    <p:sldId id="283" r:id="rId23"/>
    <p:sldId id="262" r:id="rId24"/>
    <p:sldId id="282"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86"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3BFBFE-4CA7-49A6-A943-257E736C27A1}" type="datetimeFigureOut">
              <a:rPr lang="en-US" smtClean="0"/>
              <a:pPr/>
              <a:t>4/30/2013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120A1B-E31E-4E2F-BDBE-C80C6C4D2BD9}"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Carley &amp; I introduce ourselves, and distribute handouts</a:t>
            </a:r>
            <a:endParaRPr lang="en-US" dirty="0"/>
          </a:p>
        </p:txBody>
      </p:sp>
      <p:sp>
        <p:nvSpPr>
          <p:cNvPr id="4" name="Slide Number Placeholder 3"/>
          <p:cNvSpPr>
            <a:spLocks noGrp="1"/>
          </p:cNvSpPr>
          <p:nvPr>
            <p:ph type="sldNum" sz="quarter" idx="10"/>
          </p:nvPr>
        </p:nvSpPr>
        <p:spPr/>
        <p:txBody>
          <a:bodyPr/>
          <a:lstStyle/>
          <a:p>
            <a:fld id="{53120A1B-E31E-4E2F-BDBE-C80C6C4D2BD9}"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MM shares objectives, and talks about ELL coaching in the district,</a:t>
            </a:r>
            <a:r>
              <a:rPr lang="en-US" baseline="0" dirty="0" smtClean="0"/>
              <a:t> and using technology to reach as many teachers as possible.</a:t>
            </a:r>
            <a:endParaRPr lang="en-US" dirty="0"/>
          </a:p>
        </p:txBody>
      </p:sp>
      <p:sp>
        <p:nvSpPr>
          <p:cNvPr id="4" name="Slide Number Placeholder 3"/>
          <p:cNvSpPr>
            <a:spLocks noGrp="1"/>
          </p:cNvSpPr>
          <p:nvPr>
            <p:ph type="sldNum" sz="quarter" idx="10"/>
          </p:nvPr>
        </p:nvSpPr>
        <p:spPr/>
        <p:txBody>
          <a:bodyPr/>
          <a:lstStyle/>
          <a:p>
            <a:fld id="{53120A1B-E31E-4E2F-BDBE-C80C6C4D2BD9}"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MM</a:t>
            </a:r>
            <a:r>
              <a:rPr lang="en-US" baseline="0" dirty="0" smtClean="0"/>
              <a:t> talk candidly about facilitating MPS WIDA discussion</a:t>
            </a:r>
            <a:endParaRPr lang="en-US" dirty="0"/>
          </a:p>
        </p:txBody>
      </p:sp>
      <p:sp>
        <p:nvSpPr>
          <p:cNvPr id="4" name="Slide Number Placeholder 3"/>
          <p:cNvSpPr>
            <a:spLocks noGrp="1"/>
          </p:cNvSpPr>
          <p:nvPr>
            <p:ph type="sldNum" sz="quarter" idx="10"/>
          </p:nvPr>
        </p:nvSpPr>
        <p:spPr/>
        <p:txBody>
          <a:bodyPr/>
          <a:lstStyle/>
          <a:p>
            <a:fld id="{53120A1B-E31E-4E2F-BDBE-C80C6C4D2BD9}" type="slidenum">
              <a:rPr lang="en-US" smtClean="0"/>
              <a:pPr/>
              <a:t>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A68889F-FC1E-42B9-B92B-3BEB5A5728FD}" type="datetimeFigureOut">
              <a:rPr lang="en-US" smtClean="0"/>
              <a:pPr/>
              <a:t>4/30/2013</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31742D-72B2-4CC8-A9D1-0AA86D352EEE}"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68889F-FC1E-42B9-B92B-3BEB5A5728FD}" type="datetimeFigureOut">
              <a:rPr lang="en-US" smtClean="0"/>
              <a:pPr/>
              <a:t>4/30/2013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31742D-72B2-4CC8-A9D1-0AA86D352EE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31742D-72B2-4CC8-A9D1-0AA86D352EEE}"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68889F-FC1E-42B9-B92B-3BEB5A5728FD}" type="datetimeFigureOut">
              <a:rPr lang="en-US" smtClean="0"/>
              <a:pPr/>
              <a:t>4/30/2013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A68889F-FC1E-42B9-B92B-3BEB5A5728FD}" type="datetimeFigureOut">
              <a:rPr lang="en-US" smtClean="0"/>
              <a:pPr/>
              <a:t>4/30/2013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31742D-72B2-4CC8-A9D1-0AA86D352EEE}"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A68889F-FC1E-42B9-B92B-3BEB5A5728FD}" type="datetimeFigureOut">
              <a:rPr lang="en-US" smtClean="0"/>
              <a:pPr/>
              <a:t>4/30/2013</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31742D-72B2-4CC8-A9D1-0AA86D352EEE}"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6A68889F-FC1E-42B9-B92B-3BEB5A5728FD}" type="datetimeFigureOut">
              <a:rPr lang="en-US" smtClean="0"/>
              <a:pPr/>
              <a:t>4/30/2013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31742D-72B2-4CC8-A9D1-0AA86D352EEE}"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A68889F-FC1E-42B9-B92B-3BEB5A5728FD}" type="datetimeFigureOut">
              <a:rPr lang="en-US" smtClean="0"/>
              <a:pPr/>
              <a:t>4/30/2013</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31742D-72B2-4CC8-A9D1-0AA86D352EEE}"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A68889F-FC1E-42B9-B92B-3BEB5A5728FD}" type="datetimeFigureOut">
              <a:rPr lang="en-US" smtClean="0"/>
              <a:pPr/>
              <a:t>4/30/2013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31742D-72B2-4CC8-A9D1-0AA86D352EE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6A68889F-FC1E-42B9-B92B-3BEB5A5728FD}" type="datetimeFigureOut">
              <a:rPr lang="en-US" smtClean="0"/>
              <a:pPr/>
              <a:t>4/30/2013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31742D-72B2-4CC8-A9D1-0AA86D352EE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31742D-72B2-4CC8-A9D1-0AA86D352EEE}"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6A68889F-FC1E-42B9-B92B-3BEB5A5728FD}" type="datetimeFigureOut">
              <a:rPr lang="en-US" smtClean="0"/>
              <a:pPr/>
              <a:t>4/30/2013</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31742D-72B2-4CC8-A9D1-0AA86D352EEE}"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6A68889F-FC1E-42B9-B92B-3BEB5A5728FD}" type="datetimeFigureOut">
              <a:rPr lang="en-US" smtClean="0"/>
              <a:pPr/>
              <a:t>4/30/2013</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A68889F-FC1E-42B9-B92B-3BEB5A5728FD}" type="datetimeFigureOut">
              <a:rPr lang="en-US" smtClean="0"/>
              <a:pPr/>
              <a:t>4/30/2013</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31742D-72B2-4CC8-A9D1-0AA86D352EEE}"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edmodo.com/"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2819400"/>
            <a:ext cx="8839200" cy="3276600"/>
          </a:xfrm>
        </p:spPr>
        <p:txBody>
          <a:bodyPr>
            <a:normAutofit/>
          </a:bodyPr>
          <a:lstStyle/>
          <a:p>
            <a:r>
              <a:rPr lang="en-US" sz="2400" dirty="0" smtClean="0">
                <a:effectLst>
                  <a:outerShdw blurRad="38100" dist="38100" dir="2700000" algn="tl">
                    <a:srgbClr val="000000">
                      <a:alpha val="43137"/>
                    </a:srgbClr>
                  </a:outerShdw>
                </a:effectLst>
                <a:latin typeface="Century Gothic" pitchFamily="34" charset="0"/>
              </a:rPr>
              <a:t>Mary-Margaret Almonte, B.F.A., MAT ESL</a:t>
            </a:r>
          </a:p>
          <a:p>
            <a:r>
              <a:rPr lang="en-US" sz="2400" dirty="0" smtClean="0">
                <a:effectLst>
                  <a:outerShdw blurRad="38100" dist="38100" dir="2700000" algn="tl">
                    <a:srgbClr val="000000">
                      <a:alpha val="43137"/>
                    </a:srgbClr>
                  </a:outerShdw>
                </a:effectLst>
                <a:latin typeface="Century Gothic" pitchFamily="34" charset="0"/>
              </a:rPr>
              <a:t>ELL Curriculum Specialist</a:t>
            </a:r>
          </a:p>
          <a:p>
            <a:r>
              <a:rPr lang="en-US" sz="2400" dirty="0" smtClean="0">
                <a:effectLst>
                  <a:outerShdw blurRad="38100" dist="38100" dir="2700000" algn="tl">
                    <a:srgbClr val="000000">
                      <a:alpha val="43137"/>
                    </a:srgbClr>
                  </a:outerShdw>
                </a:effectLst>
                <a:latin typeface="Century Gothic" pitchFamily="34" charset="0"/>
              </a:rPr>
              <a:t>Carley Ferren-Gardner, B.S., MATESL</a:t>
            </a:r>
          </a:p>
          <a:p>
            <a:r>
              <a:rPr lang="en-US" sz="2400" dirty="0" smtClean="0">
                <a:effectLst>
                  <a:outerShdw blurRad="38100" dist="38100" dir="2700000" algn="tl">
                    <a:srgbClr val="000000">
                      <a:alpha val="43137"/>
                    </a:srgbClr>
                  </a:outerShdw>
                </a:effectLst>
                <a:latin typeface="Century Gothic" pitchFamily="34" charset="0"/>
              </a:rPr>
              <a:t>ELL Teacher</a:t>
            </a:r>
          </a:p>
          <a:p>
            <a:endParaRPr lang="en-US" sz="2400" dirty="0" smtClean="0">
              <a:effectLst>
                <a:outerShdw blurRad="38100" dist="38100" dir="2700000" algn="tl">
                  <a:srgbClr val="000000">
                    <a:alpha val="43137"/>
                  </a:srgbClr>
                </a:outerShdw>
              </a:effectLst>
              <a:latin typeface="Century Gothic" pitchFamily="34" charset="0"/>
            </a:endParaRPr>
          </a:p>
          <a:p>
            <a:endParaRPr lang="en-US" sz="2400" dirty="0" smtClean="0">
              <a:effectLst>
                <a:outerShdw blurRad="38100" dist="38100" dir="2700000" algn="tl">
                  <a:srgbClr val="000000">
                    <a:alpha val="43137"/>
                  </a:srgbClr>
                </a:outerShdw>
              </a:effectLst>
              <a:latin typeface="Century Gothic" pitchFamily="34" charset="0"/>
            </a:endParaRPr>
          </a:p>
          <a:p>
            <a:r>
              <a:rPr lang="en-US" sz="2400" dirty="0" smtClean="0">
                <a:effectLst>
                  <a:outerShdw blurRad="38100" dist="38100" dir="2700000" algn="tl">
                    <a:srgbClr val="000000">
                      <a:alpha val="43137"/>
                    </a:srgbClr>
                  </a:outerShdw>
                </a:effectLst>
                <a:latin typeface="Century Gothic" pitchFamily="34" charset="0"/>
              </a:rPr>
              <a:t>Malden Public Schools</a:t>
            </a:r>
          </a:p>
          <a:p>
            <a:endParaRPr lang="en-US" sz="2400" dirty="0" smtClean="0">
              <a:effectLst>
                <a:outerShdw blurRad="38100" dist="38100" dir="2700000" algn="tl">
                  <a:srgbClr val="000000">
                    <a:alpha val="43137"/>
                  </a:srgbClr>
                </a:outerShdw>
              </a:effectLst>
              <a:latin typeface="Century Gothic" pitchFamily="34" charset="0"/>
            </a:endParaRPr>
          </a:p>
          <a:p>
            <a:endParaRPr lang="en-US" sz="2400" dirty="0" smtClean="0">
              <a:latin typeface="Century Gothic" pitchFamily="34" charset="0"/>
            </a:endParaRPr>
          </a:p>
          <a:p>
            <a:endParaRPr lang="en-US" sz="2000" dirty="0">
              <a:latin typeface="Century Gothic" pitchFamily="34" charset="0"/>
            </a:endParaRPr>
          </a:p>
        </p:txBody>
      </p:sp>
      <p:sp>
        <p:nvSpPr>
          <p:cNvPr id="2" name="Title 1"/>
          <p:cNvSpPr>
            <a:spLocks noGrp="1"/>
          </p:cNvSpPr>
          <p:nvPr>
            <p:ph type="ctrTitle"/>
          </p:nvPr>
        </p:nvSpPr>
        <p:spPr/>
        <p:txBody>
          <a:bodyPr>
            <a:normAutofit fontScale="90000"/>
          </a:bodyPr>
          <a:lstStyle/>
          <a:p>
            <a:r>
              <a:rPr lang="en-US" sz="4000" i="1" dirty="0" smtClean="0">
                <a:effectLst>
                  <a:outerShdw blurRad="38100" dist="38100" dir="2700000" algn="tl">
                    <a:srgbClr val="000000">
                      <a:alpha val="43137"/>
                    </a:srgbClr>
                  </a:outerShdw>
                </a:effectLst>
                <a:latin typeface="Century Gothic" pitchFamily="34" charset="0"/>
              </a:rPr>
              <a:t>Online Professional Development Strategies that Engage </a:t>
            </a:r>
            <a:r>
              <a:rPr lang="en-US" sz="4000" i="1" dirty="0" smtClean="0">
                <a:effectLst>
                  <a:outerShdw blurRad="38100" dist="38100" dir="2700000" algn="tl">
                    <a:srgbClr val="000000">
                      <a:alpha val="43137"/>
                    </a:srgbClr>
                  </a:outerShdw>
                </a:effectLst>
                <a:latin typeface="Century Gothic" pitchFamily="34" charset="0"/>
              </a:rPr>
              <a:t>Teachers</a:t>
            </a:r>
            <a:r>
              <a:rPr lang="en-US" i="1" dirty="0" smtClean="0">
                <a:effectLst>
                  <a:outerShdw blurRad="38100" dist="38100" dir="2700000" algn="tl">
                    <a:srgbClr val="000000">
                      <a:alpha val="43137"/>
                    </a:srgbClr>
                  </a:outerShdw>
                </a:effectLst>
                <a:latin typeface="Century Gothic" pitchFamily="34" charset="0"/>
              </a:rPr>
              <a:t/>
            </a:r>
            <a:br>
              <a:rPr lang="en-US" i="1" dirty="0" smtClean="0">
                <a:effectLst>
                  <a:outerShdw blurRad="38100" dist="38100" dir="2700000" algn="tl">
                    <a:srgbClr val="000000">
                      <a:alpha val="43137"/>
                    </a:srgbClr>
                  </a:outerShdw>
                </a:effectLst>
                <a:latin typeface="Century Gothic" pitchFamily="34" charset="0"/>
              </a:rPr>
            </a:br>
            <a:r>
              <a:rPr lang="en-US" b="1" dirty="0" smtClean="0">
                <a:effectLst>
                  <a:outerShdw blurRad="38100" dist="38100" dir="2700000" algn="tl">
                    <a:srgbClr val="000000">
                      <a:alpha val="43137"/>
                    </a:srgbClr>
                  </a:outerShdw>
                </a:effectLst>
                <a:latin typeface="Century Gothic" pitchFamily="34" charset="0"/>
              </a:rPr>
              <a:t>MATSOL </a:t>
            </a:r>
            <a:r>
              <a:rPr lang="en-US" b="1" dirty="0" smtClean="0">
                <a:effectLst>
                  <a:outerShdw blurRad="38100" dist="38100" dir="2700000" algn="tl">
                    <a:srgbClr val="000000">
                      <a:alpha val="43137"/>
                    </a:srgbClr>
                  </a:outerShdw>
                </a:effectLst>
                <a:latin typeface="Century Gothic" pitchFamily="34" charset="0"/>
              </a:rPr>
              <a:t>2013</a:t>
            </a:r>
            <a:endParaRPr lang="en-US" b="1" dirty="0">
              <a:effectLst>
                <a:outerShdw blurRad="38100" dist="38100" dir="2700000" algn="tl">
                  <a:srgbClr val="000000">
                    <a:alpha val="43137"/>
                  </a:srgbClr>
                </a:outerShdw>
              </a:effectLst>
              <a:latin typeface="Century Gothic"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l="33382" t="13542" r="32064" b="6250"/>
          <a:stretch>
            <a:fillRect/>
          </a:stretch>
        </p:blipFill>
        <p:spPr bwMode="auto">
          <a:xfrm>
            <a:off x="2286000" y="457200"/>
            <a:ext cx="4495800"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l="24012" t="14583" r="21523" b="5208"/>
          <a:stretch>
            <a:fillRect/>
          </a:stretch>
        </p:blipFill>
        <p:spPr bwMode="auto">
          <a:xfrm>
            <a:off x="1371600" y="228600"/>
            <a:ext cx="7086600"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73" name="Picture 1"/>
          <p:cNvPicPr>
            <a:picLocks noChangeAspect="1" noChangeArrowheads="1"/>
          </p:cNvPicPr>
          <p:nvPr/>
        </p:nvPicPr>
        <p:blipFill>
          <a:blip r:embed="rId2" cstate="print"/>
          <a:srcRect l="20833" t="13675" r="21474" b="4274"/>
          <a:stretch>
            <a:fillRect/>
          </a:stretch>
        </p:blipFill>
        <p:spPr bwMode="auto">
          <a:xfrm>
            <a:off x="533400" y="0"/>
            <a:ext cx="8023225" cy="64008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normAutofit fontScale="47500" lnSpcReduction="20000"/>
          </a:bodyPr>
          <a:lstStyle/>
          <a:p>
            <a:endParaRPr lang="en-US" dirty="0" smtClean="0"/>
          </a:p>
          <a:p>
            <a:r>
              <a:rPr lang="en-US" sz="5100" dirty="0" smtClean="0">
                <a:effectLst>
                  <a:outerShdw blurRad="38100" dist="38100" dir="2700000" algn="tl">
                    <a:srgbClr val="000000">
                      <a:alpha val="43137"/>
                    </a:srgbClr>
                  </a:outerShdw>
                </a:effectLst>
                <a:latin typeface="Century Gothic" pitchFamily="34" charset="0"/>
              </a:rPr>
              <a:t>It is important that you remind teachers to sign on as </a:t>
            </a:r>
          </a:p>
          <a:p>
            <a:r>
              <a:rPr lang="en-US" sz="5100" u="sng" dirty="0" smtClean="0">
                <a:effectLst>
                  <a:outerShdw blurRad="38100" dist="38100" dir="2700000" algn="tl">
                    <a:srgbClr val="000000">
                      <a:alpha val="43137"/>
                    </a:srgbClr>
                  </a:outerShdw>
                </a:effectLst>
                <a:latin typeface="Century Gothic" pitchFamily="34" charset="0"/>
              </a:rPr>
              <a:t>“I’m a student”</a:t>
            </a:r>
          </a:p>
          <a:p>
            <a:r>
              <a:rPr lang="en-US" sz="5100" dirty="0" smtClean="0">
                <a:effectLst>
                  <a:outerShdw blurRad="38100" dist="38100" dir="2700000" algn="tl">
                    <a:srgbClr val="000000">
                      <a:alpha val="43137"/>
                    </a:srgbClr>
                  </a:outerShdw>
                </a:effectLst>
                <a:latin typeface="Century Gothic" pitchFamily="34" charset="0"/>
              </a:rPr>
              <a:t>To join the discussion.</a:t>
            </a:r>
            <a:endParaRPr lang="en-US" sz="5100" dirty="0">
              <a:effectLst>
                <a:outerShdw blurRad="38100" dist="38100" dir="2700000" algn="tl">
                  <a:srgbClr val="000000">
                    <a:alpha val="43137"/>
                  </a:srgbClr>
                </a:outerShdw>
              </a:effectLst>
              <a:latin typeface="Century Gothic" pitchFamily="34" charset="0"/>
            </a:endParaRPr>
          </a:p>
        </p:txBody>
      </p:sp>
      <p:sp>
        <p:nvSpPr>
          <p:cNvPr id="7" name="Title 6"/>
          <p:cNvSpPr>
            <a:spLocks noGrp="1"/>
          </p:cNvSpPr>
          <p:nvPr>
            <p:ph type="title"/>
          </p:nvPr>
        </p:nvSpPr>
        <p:spPr/>
        <p:txBody>
          <a:bodyPr>
            <a:noAutofit/>
          </a:bodyPr>
          <a:lstStyle/>
          <a:p>
            <a:r>
              <a:rPr lang="en-US" sz="3200" dirty="0" smtClean="0">
                <a:effectLst>
                  <a:outerShdw blurRad="38100" dist="38100" dir="2700000" algn="tl">
                    <a:srgbClr val="000000">
                      <a:alpha val="43137"/>
                    </a:srgbClr>
                  </a:outerShdw>
                </a:effectLst>
                <a:latin typeface="Century Gothic" pitchFamily="34" charset="0"/>
              </a:rPr>
              <a:t>See example of WIDA Online Discussion Handout at the back of handout notes</a:t>
            </a:r>
            <a:endParaRPr lang="en-US" sz="3200" dirty="0">
              <a:effectLst>
                <a:outerShdw blurRad="38100" dist="38100" dir="2700000" algn="tl">
                  <a:srgbClr val="000000">
                    <a:alpha val="43137"/>
                  </a:srgbClr>
                </a:outerShdw>
              </a:effectLst>
              <a:latin typeface="Century Gothic"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33793" name="Picture 1"/>
          <p:cNvPicPr>
            <a:picLocks noChangeAspect="1" noChangeArrowheads="1"/>
          </p:cNvPicPr>
          <p:nvPr/>
        </p:nvPicPr>
        <p:blipFill>
          <a:blip r:embed="rId2" cstate="print"/>
          <a:srcRect/>
          <a:stretch>
            <a:fillRect/>
          </a:stretch>
        </p:blipFill>
        <p:spPr bwMode="auto">
          <a:xfrm>
            <a:off x="0" y="457199"/>
            <a:ext cx="8940800" cy="50292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41985" name="Picture 13"/>
          <p:cNvPicPr>
            <a:picLocks noChangeAspect="1" noChangeArrowheads="1"/>
          </p:cNvPicPr>
          <p:nvPr/>
        </p:nvPicPr>
        <p:blipFill>
          <a:blip r:embed="rId2" cstate="print"/>
          <a:srcRect l="26602" t="20512" r="31090" b="7692"/>
          <a:stretch>
            <a:fillRect/>
          </a:stretch>
        </p:blipFill>
        <p:spPr bwMode="auto">
          <a:xfrm>
            <a:off x="1066800" y="457200"/>
            <a:ext cx="6705600" cy="64008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39937" name="Picture 10"/>
          <p:cNvPicPr>
            <a:picLocks noChangeAspect="1" noChangeArrowheads="1"/>
          </p:cNvPicPr>
          <p:nvPr/>
        </p:nvPicPr>
        <p:blipFill>
          <a:blip r:embed="rId2" cstate="print"/>
          <a:srcRect/>
          <a:stretch>
            <a:fillRect/>
          </a:stretch>
        </p:blipFill>
        <p:spPr bwMode="auto">
          <a:xfrm>
            <a:off x="0" y="609600"/>
            <a:ext cx="8940800" cy="50292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36865" name="Picture 4"/>
          <p:cNvPicPr>
            <a:picLocks noChangeAspect="1" noChangeArrowheads="1"/>
          </p:cNvPicPr>
          <p:nvPr/>
        </p:nvPicPr>
        <p:blipFill>
          <a:blip r:embed="rId2" cstate="print"/>
          <a:srcRect/>
          <a:stretch>
            <a:fillRect/>
          </a:stretch>
        </p:blipFill>
        <p:spPr bwMode="auto">
          <a:xfrm>
            <a:off x="0" y="457199"/>
            <a:ext cx="8940800" cy="50292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Century Gothic" pitchFamily="34" charset="0"/>
              </a:rPr>
              <a:t>Participant Examples</a:t>
            </a:r>
            <a:endParaRPr lang="en-US" dirty="0">
              <a:effectLst>
                <a:outerShdw blurRad="38100" dist="38100" dir="2700000" algn="tl">
                  <a:srgbClr val="000000">
                    <a:alpha val="43137"/>
                  </a:srgbClr>
                </a:outerShdw>
              </a:effectLst>
              <a:latin typeface="Century Gothic" pitchFamily="34" charset="0"/>
            </a:endParaRPr>
          </a:p>
        </p:txBody>
      </p:sp>
      <p:sp>
        <p:nvSpPr>
          <p:cNvPr id="6" name="Content Placeholder 5"/>
          <p:cNvSpPr>
            <a:spLocks noGrp="1"/>
          </p:cNvSpPr>
          <p:nvPr>
            <p:ph sz="half" idx="1"/>
          </p:nvPr>
        </p:nvSpPr>
        <p:spPr/>
        <p:txBody>
          <a:bodyPr>
            <a:normAutofit fontScale="47500" lnSpcReduction="20000"/>
          </a:bodyPr>
          <a:lstStyle/>
          <a:p>
            <a:r>
              <a:rPr lang="en-US" dirty="0" smtClean="0">
                <a:latin typeface="Century Gothic" pitchFamily="34" charset="0"/>
              </a:rPr>
              <a:t>SEI1 1 Teacher</a:t>
            </a:r>
          </a:p>
          <a:p>
            <a:pPr>
              <a:buNone/>
            </a:pPr>
            <a:r>
              <a:rPr lang="en-US" sz="2900" dirty="0" smtClean="0"/>
              <a:t>As I focused on Grade 1, I discovered that</a:t>
            </a:r>
          </a:p>
          <a:p>
            <a:pPr>
              <a:buNone/>
            </a:pPr>
            <a:r>
              <a:rPr lang="en-US" sz="2900" dirty="0" smtClean="0"/>
              <a:t>a majority of the WIDA MPIs did align</a:t>
            </a:r>
          </a:p>
          <a:p>
            <a:pPr>
              <a:buNone/>
            </a:pPr>
            <a:r>
              <a:rPr lang="en-US" sz="2900" dirty="0" smtClean="0"/>
              <a:t>well with the Math Common Core according to</a:t>
            </a:r>
          </a:p>
          <a:p>
            <a:pPr>
              <a:buNone/>
            </a:pPr>
            <a:r>
              <a:rPr lang="en-US" sz="2900" dirty="0" smtClean="0"/>
              <a:t>the 6 panelists who reviewed the two. In first</a:t>
            </a:r>
          </a:p>
          <a:p>
            <a:pPr>
              <a:buNone/>
            </a:pPr>
            <a:r>
              <a:rPr lang="en-US" sz="2900" dirty="0" smtClean="0"/>
              <a:t>grade, Numbers and Algebraic Thinking, Base</a:t>
            </a:r>
          </a:p>
          <a:p>
            <a:pPr>
              <a:buNone/>
            </a:pPr>
            <a:r>
              <a:rPr lang="en-US" sz="2900" dirty="0" smtClean="0"/>
              <a:t>Ten Operations, and Geometry all satisfied the</a:t>
            </a:r>
          </a:p>
          <a:p>
            <a:pPr>
              <a:buNone/>
            </a:pPr>
            <a:r>
              <a:rPr lang="en-US" sz="2900" dirty="0" smtClean="0"/>
              <a:t>depth of knowledge required for ELP students,</a:t>
            </a:r>
          </a:p>
          <a:p>
            <a:pPr>
              <a:buNone/>
            </a:pPr>
            <a:r>
              <a:rPr lang="en-US" sz="2900" dirty="0" smtClean="0"/>
              <a:t>however, Measurement and Data did not. Also,</a:t>
            </a:r>
          </a:p>
          <a:p>
            <a:pPr>
              <a:buNone/>
            </a:pPr>
            <a:r>
              <a:rPr lang="en-US" sz="2900" dirty="0" smtClean="0"/>
              <a:t>Operations and Algebraic Thinking as well as</a:t>
            </a:r>
          </a:p>
          <a:p>
            <a:pPr>
              <a:buNone/>
            </a:pPr>
            <a:r>
              <a:rPr lang="en-US" sz="2900" dirty="0" smtClean="0"/>
              <a:t>Geometry has strong coverage in the WIDA</a:t>
            </a:r>
          </a:p>
          <a:p>
            <a:pPr>
              <a:buNone/>
            </a:pPr>
            <a:r>
              <a:rPr lang="en-US" sz="2900" dirty="0" smtClean="0"/>
              <a:t>MPIs, while Base Ten Operations and</a:t>
            </a:r>
          </a:p>
          <a:p>
            <a:pPr>
              <a:buNone/>
            </a:pPr>
            <a:r>
              <a:rPr lang="en-US" sz="2900" dirty="0" smtClean="0"/>
              <a:t>Measurement and Data had limited coverage.</a:t>
            </a:r>
          </a:p>
          <a:p>
            <a:pPr>
              <a:buNone/>
            </a:pPr>
            <a:r>
              <a:rPr lang="en-US" sz="2900" dirty="0" smtClean="0"/>
              <a:t>The document also stated that "these</a:t>
            </a:r>
          </a:p>
          <a:p>
            <a:pPr>
              <a:buNone/>
            </a:pPr>
            <a:r>
              <a:rPr lang="en-US" sz="2900" dirty="0" smtClean="0"/>
              <a:t>findings strongly suggest there is substantial</a:t>
            </a:r>
          </a:p>
          <a:p>
            <a:pPr>
              <a:buNone/>
            </a:pPr>
            <a:r>
              <a:rPr lang="en-US" sz="2900" dirty="0" smtClean="0"/>
              <a:t>correspondence between the Common Core</a:t>
            </a:r>
          </a:p>
          <a:p>
            <a:pPr>
              <a:buNone/>
            </a:pPr>
            <a:r>
              <a:rPr lang="en-US" sz="2900" dirty="0" smtClean="0"/>
              <a:t>Mathematics standards and the WIDA ELP</a:t>
            </a:r>
          </a:p>
          <a:p>
            <a:pPr>
              <a:buNone/>
            </a:pPr>
            <a:r>
              <a:rPr lang="en-US" sz="2900" dirty="0" smtClean="0"/>
              <a:t>standards in Mathematics" (p. 35).</a:t>
            </a:r>
            <a:br>
              <a:rPr lang="en-US" sz="2900" dirty="0" smtClean="0"/>
            </a:br>
            <a:endParaRPr lang="en-US" sz="2900" dirty="0">
              <a:latin typeface="Century Gothic" pitchFamily="34" charset="0"/>
            </a:endParaRPr>
          </a:p>
        </p:txBody>
      </p:sp>
      <p:sp>
        <p:nvSpPr>
          <p:cNvPr id="7" name="Content Placeholder 6"/>
          <p:cNvSpPr>
            <a:spLocks noGrp="1"/>
          </p:cNvSpPr>
          <p:nvPr>
            <p:ph sz="half" idx="2"/>
          </p:nvPr>
        </p:nvSpPr>
        <p:spPr/>
        <p:txBody>
          <a:bodyPr>
            <a:normAutofit fontScale="47500" lnSpcReduction="20000"/>
          </a:bodyPr>
          <a:lstStyle/>
          <a:p>
            <a:r>
              <a:rPr lang="en-US" dirty="0" smtClean="0">
                <a:latin typeface="Century Gothic" pitchFamily="34" charset="0"/>
              </a:rPr>
              <a:t>SEI1Grade 6 Teacher</a:t>
            </a:r>
          </a:p>
          <a:p>
            <a:pPr>
              <a:buNone/>
            </a:pPr>
            <a:r>
              <a:rPr lang="en-US" dirty="0" smtClean="0"/>
              <a:t>I  have just read “Academic Achievement for</a:t>
            </a:r>
          </a:p>
          <a:p>
            <a:pPr>
              <a:buNone/>
            </a:pPr>
            <a:r>
              <a:rPr lang="en-US" dirty="0" smtClean="0"/>
              <a:t>English Learners: What can we reasonably</a:t>
            </a:r>
          </a:p>
          <a:p>
            <a:pPr>
              <a:buNone/>
            </a:pPr>
            <a:r>
              <a:rPr lang="en-US" dirty="0" smtClean="0"/>
              <a:t>expect?” The article greatly emphases the great</a:t>
            </a:r>
          </a:p>
          <a:p>
            <a:pPr>
              <a:buNone/>
            </a:pPr>
            <a:r>
              <a:rPr lang="en-US" dirty="0" smtClean="0"/>
              <a:t>need to focus on academic English rather than social</a:t>
            </a:r>
          </a:p>
          <a:p>
            <a:pPr>
              <a:buNone/>
            </a:pPr>
            <a:r>
              <a:rPr lang="en-US" dirty="0" smtClean="0"/>
              <a:t>English. One of the goals of using WIDA also focuses on</a:t>
            </a:r>
          </a:p>
          <a:p>
            <a:pPr>
              <a:buNone/>
            </a:pPr>
            <a:r>
              <a:rPr lang="en-US" dirty="0" smtClean="0"/>
              <a:t>that. The students need to be held accountable for both</a:t>
            </a:r>
          </a:p>
          <a:p>
            <a:pPr>
              <a:buNone/>
            </a:pPr>
            <a:r>
              <a:rPr lang="en-US" dirty="0" smtClean="0"/>
              <a:t>types of English. The students need to understand the</a:t>
            </a:r>
          </a:p>
          <a:p>
            <a:pPr>
              <a:buNone/>
            </a:pPr>
            <a:r>
              <a:rPr lang="en-US" dirty="0" smtClean="0"/>
              <a:t>different ways that information can be presented. The</a:t>
            </a:r>
          </a:p>
          <a:p>
            <a:pPr>
              <a:buNone/>
            </a:pPr>
            <a:r>
              <a:rPr lang="en-US" dirty="0" smtClean="0"/>
              <a:t>information in Science is presented differently than the</a:t>
            </a:r>
          </a:p>
          <a:p>
            <a:pPr>
              <a:buNone/>
            </a:pPr>
            <a:r>
              <a:rPr lang="en-US" dirty="0" smtClean="0"/>
              <a:t>information in Reading. </a:t>
            </a:r>
            <a:br>
              <a:rPr lang="en-US" dirty="0" smtClean="0"/>
            </a:br>
            <a:endParaRPr lang="en-US" dirty="0" smtClean="0"/>
          </a:p>
          <a:p>
            <a:pPr>
              <a:buNone/>
            </a:pPr>
            <a:r>
              <a:rPr lang="en-US" dirty="0" smtClean="0"/>
              <a:t>Teachers need to understand the difference between</a:t>
            </a:r>
          </a:p>
          <a:p>
            <a:pPr>
              <a:buNone/>
            </a:pPr>
            <a:r>
              <a:rPr lang="en-US" dirty="0" smtClean="0"/>
              <a:t>classroom language and playground. Classroom has</a:t>
            </a:r>
          </a:p>
          <a:p>
            <a:pPr>
              <a:buNone/>
            </a:pPr>
            <a:r>
              <a:rPr lang="en-US" dirty="0" smtClean="0"/>
              <a:t>complex grammar and playground uses slang or idioms.</a:t>
            </a:r>
          </a:p>
          <a:p>
            <a:pPr>
              <a:buNone/>
            </a:pPr>
            <a:r>
              <a:rPr lang="en-US" dirty="0" smtClean="0"/>
              <a:t>An interesting fact that I learned from this article is that</a:t>
            </a:r>
          </a:p>
          <a:p>
            <a:pPr>
              <a:buNone/>
            </a:pPr>
            <a:r>
              <a:rPr lang="en-US" dirty="0" smtClean="0"/>
              <a:t>according to federal law ELLs do not need to be</a:t>
            </a:r>
          </a:p>
          <a:p>
            <a:pPr>
              <a:buNone/>
            </a:pPr>
            <a:r>
              <a:rPr lang="en-US" dirty="0" smtClean="0"/>
              <a:t>proficient in academic language but need to be proficient</a:t>
            </a:r>
          </a:p>
          <a:p>
            <a:pPr>
              <a:buNone/>
            </a:pPr>
            <a:r>
              <a:rPr lang="en-US" dirty="0" smtClean="0"/>
              <a:t>in academic content. They need to have the ability to</a:t>
            </a:r>
          </a:p>
          <a:p>
            <a:pPr>
              <a:buNone/>
            </a:pPr>
            <a:r>
              <a:rPr lang="en-US" dirty="0" smtClean="0"/>
              <a:t>learn the content. unfortunately, ELLs are constantly</a:t>
            </a:r>
          </a:p>
          <a:p>
            <a:pPr>
              <a:buNone/>
            </a:pPr>
            <a:r>
              <a:rPr lang="en-US" dirty="0" smtClean="0"/>
              <a:t>performing below content areas on accountability tests.</a:t>
            </a:r>
            <a:endParaRPr lang="en-US" dirty="0">
              <a:latin typeface="Century Gothic"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Century Gothic" pitchFamily="34" charset="0"/>
              </a:rPr>
              <a:t>Participant Examples</a:t>
            </a:r>
            <a:endParaRPr lang="en-US" dirty="0">
              <a:effectLst>
                <a:outerShdw blurRad="38100" dist="38100" dir="2700000" algn="tl">
                  <a:srgbClr val="000000">
                    <a:alpha val="43137"/>
                  </a:srgbClr>
                </a:outerShdw>
              </a:effectLst>
              <a:latin typeface="Century Gothic" pitchFamily="34" charset="0"/>
            </a:endParaRPr>
          </a:p>
        </p:txBody>
      </p:sp>
      <p:sp>
        <p:nvSpPr>
          <p:cNvPr id="3" name="Content Placeholder 2"/>
          <p:cNvSpPr>
            <a:spLocks noGrp="1"/>
          </p:cNvSpPr>
          <p:nvPr>
            <p:ph sz="half" idx="1"/>
          </p:nvPr>
        </p:nvSpPr>
        <p:spPr/>
        <p:txBody>
          <a:bodyPr>
            <a:normAutofit fontScale="62500" lnSpcReduction="20000"/>
          </a:bodyPr>
          <a:lstStyle/>
          <a:p>
            <a:r>
              <a:rPr lang="en-US" dirty="0" smtClean="0">
                <a:effectLst>
                  <a:outerShdw blurRad="38100" dist="38100" dir="2700000" algn="tl">
                    <a:srgbClr val="000000">
                      <a:alpha val="43137"/>
                    </a:srgbClr>
                  </a:outerShdw>
                </a:effectLst>
                <a:latin typeface="Century Gothic" pitchFamily="34" charset="0"/>
              </a:rPr>
              <a:t>MHS ESL Teacher</a:t>
            </a:r>
          </a:p>
          <a:p>
            <a:pPr>
              <a:buNone/>
            </a:pPr>
            <a:endParaRPr lang="en-US" dirty="0" smtClean="0"/>
          </a:p>
          <a:p>
            <a:pPr>
              <a:buNone/>
            </a:pPr>
            <a:r>
              <a:rPr lang="en-US" dirty="0" smtClean="0"/>
              <a:t>The "Academic achievement for English</a:t>
            </a:r>
          </a:p>
          <a:p>
            <a:pPr>
              <a:buNone/>
            </a:pPr>
            <a:r>
              <a:rPr lang="en-US" dirty="0" smtClean="0"/>
              <a:t>Learners: What can we reasonably</a:t>
            </a:r>
          </a:p>
          <a:p>
            <a:pPr>
              <a:buNone/>
            </a:pPr>
            <a:r>
              <a:rPr lang="en-US" dirty="0" smtClean="0"/>
              <a:t>expect?" article was an eye opening read.</a:t>
            </a:r>
          </a:p>
          <a:p>
            <a:pPr>
              <a:buNone/>
            </a:pPr>
            <a:r>
              <a:rPr lang="en-US" dirty="0" smtClean="0"/>
              <a:t>It was interesting to have numbers to back</a:t>
            </a:r>
          </a:p>
          <a:p>
            <a:pPr>
              <a:buNone/>
            </a:pPr>
            <a:r>
              <a:rPr lang="en-US" dirty="0" smtClean="0"/>
              <a:t>up what we are already seeing in the</a:t>
            </a:r>
          </a:p>
          <a:p>
            <a:pPr>
              <a:buNone/>
            </a:pPr>
            <a:r>
              <a:rPr lang="en-US" dirty="0" smtClean="0"/>
              <a:t>classroom. "Over 5 million students are</a:t>
            </a:r>
          </a:p>
          <a:p>
            <a:pPr>
              <a:buNone/>
            </a:pPr>
            <a:r>
              <a:rPr lang="en-US" dirty="0" smtClean="0"/>
              <a:t>learning English in America's public</a:t>
            </a:r>
          </a:p>
          <a:p>
            <a:pPr>
              <a:buNone/>
            </a:pPr>
            <a:r>
              <a:rPr lang="en-US" dirty="0" smtClean="0"/>
              <a:t>schools...more than 10% of the K-12</a:t>
            </a:r>
          </a:p>
          <a:p>
            <a:pPr>
              <a:buNone/>
            </a:pPr>
            <a:r>
              <a:rPr lang="en-US" dirty="0" smtClean="0"/>
              <a:t>population." The teaching of ESL has also</a:t>
            </a:r>
          </a:p>
          <a:p>
            <a:pPr>
              <a:buNone/>
            </a:pPr>
            <a:r>
              <a:rPr lang="en-US" dirty="0" smtClean="0"/>
              <a:t>really changed. "American schools have</a:t>
            </a:r>
          </a:p>
          <a:p>
            <a:pPr>
              <a:buNone/>
            </a:pPr>
            <a:r>
              <a:rPr lang="en-US" dirty="0" smtClean="0"/>
              <a:t>shifted emphasis from supporting social</a:t>
            </a:r>
          </a:p>
          <a:p>
            <a:pPr>
              <a:buNone/>
            </a:pPr>
            <a:r>
              <a:rPr lang="en-US" dirty="0" smtClean="0"/>
              <a:t>English to emphasizing more academic</a:t>
            </a:r>
          </a:p>
          <a:p>
            <a:pPr>
              <a:buNone/>
            </a:pPr>
            <a:r>
              <a:rPr lang="en-US" dirty="0" smtClean="0"/>
              <a:t>English." The shift is supported by the </a:t>
            </a:r>
          </a:p>
          <a:p>
            <a:pPr>
              <a:buNone/>
            </a:pPr>
            <a:r>
              <a:rPr lang="en-US" dirty="0" smtClean="0"/>
              <a:t>academic testing of WIDA. It will force the</a:t>
            </a:r>
          </a:p>
          <a:p>
            <a:pPr>
              <a:buNone/>
            </a:pPr>
            <a:r>
              <a:rPr lang="en-US" dirty="0" smtClean="0"/>
              <a:t>ESL classroom to be more focused on</a:t>
            </a:r>
          </a:p>
          <a:p>
            <a:pPr>
              <a:buNone/>
            </a:pPr>
            <a:r>
              <a:rPr lang="en-US" dirty="0" smtClean="0"/>
              <a:t>English through the content based</a:t>
            </a:r>
          </a:p>
          <a:p>
            <a:pPr>
              <a:buNone/>
            </a:pPr>
            <a:r>
              <a:rPr lang="en-US" dirty="0" smtClean="0"/>
              <a:t>materials.</a:t>
            </a:r>
            <a:endParaRPr lang="en-US" dirty="0">
              <a:effectLst>
                <a:outerShdw blurRad="38100" dist="38100" dir="2700000" algn="tl">
                  <a:srgbClr val="000000">
                    <a:alpha val="43137"/>
                  </a:srgbClr>
                </a:outerShdw>
              </a:effectLst>
              <a:latin typeface="Century Gothic" pitchFamily="34" charset="0"/>
            </a:endParaRPr>
          </a:p>
        </p:txBody>
      </p:sp>
      <p:sp>
        <p:nvSpPr>
          <p:cNvPr id="4" name="Content Placeholder 3"/>
          <p:cNvSpPr>
            <a:spLocks noGrp="1"/>
          </p:cNvSpPr>
          <p:nvPr>
            <p:ph sz="half" idx="2"/>
          </p:nvPr>
        </p:nvSpPr>
        <p:spPr/>
        <p:txBody>
          <a:bodyPr>
            <a:normAutofit fontScale="62500" lnSpcReduction="20000"/>
          </a:bodyPr>
          <a:lstStyle/>
          <a:p>
            <a:r>
              <a:rPr lang="en-US" dirty="0" smtClean="0">
                <a:effectLst>
                  <a:outerShdw blurRad="38100" dist="38100" dir="2700000" algn="tl">
                    <a:srgbClr val="000000">
                      <a:alpha val="43137"/>
                    </a:srgbClr>
                  </a:outerShdw>
                </a:effectLst>
                <a:latin typeface="Century Gothic" pitchFamily="34" charset="0"/>
              </a:rPr>
              <a:t>ELL Teacher </a:t>
            </a:r>
            <a:endParaRPr lang="en-US" dirty="0">
              <a:effectLst>
                <a:outerShdw blurRad="38100" dist="38100" dir="2700000" algn="tl">
                  <a:srgbClr val="000000">
                    <a:alpha val="43137"/>
                  </a:srgbClr>
                </a:outerShdw>
              </a:effectLst>
              <a:latin typeface="Century Gothic" pitchFamily="34" charset="0"/>
            </a:endParaRPr>
          </a:p>
        </p:txBody>
      </p:sp>
      <p:sp>
        <p:nvSpPr>
          <p:cNvPr id="5" name="Rectangle 4"/>
          <p:cNvSpPr/>
          <p:nvPr/>
        </p:nvSpPr>
        <p:spPr>
          <a:xfrm>
            <a:off x="4572000" y="1752600"/>
            <a:ext cx="4572000" cy="5016758"/>
          </a:xfrm>
          <a:prstGeom prst="rect">
            <a:avLst/>
          </a:prstGeom>
        </p:spPr>
        <p:txBody>
          <a:bodyPr wrap="square">
            <a:spAutoFit/>
          </a:bodyPr>
          <a:lstStyle/>
          <a:p>
            <a:r>
              <a:rPr lang="en-US" sz="1600" dirty="0" smtClean="0"/>
              <a:t>March 22 Assignment</a:t>
            </a:r>
            <a:br>
              <a:rPr lang="en-US" sz="1600" dirty="0" smtClean="0"/>
            </a:br>
            <a:r>
              <a:rPr lang="en-US" sz="1600" dirty="0" smtClean="0"/>
              <a:t>I really enjoyed reading the reflection written by Angela de la Cruz. From her description it sounds like the WIDA CAN DO Descriptor session was quite thought-provoking. I can imagine that identifying what ELLs can do at each proficiency level in all four strands was quite a tricky task. Reading this reflection made me remember the portion of our ACCESS training that dealt with the Speaking portion of the test. During this part of the training we engaged in various discussions regarding what score we would give to a given sound sample and why. I found this to be very stimulating because it made me really consider what qualities we were looking for in an answer and how to identify them. As many others have mentioned, it is always to our benefit to be able to collaborate and share our thoughts with other teachers!</a:t>
            </a:r>
            <a:endParaRPr lang="en-US"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368426" y="2743200"/>
            <a:ext cx="6480174" cy="3124200"/>
          </a:xfrm>
        </p:spPr>
        <p:txBody>
          <a:bodyPr>
            <a:normAutofit/>
          </a:bodyPr>
          <a:lstStyle/>
          <a:p>
            <a:pPr algn="l"/>
            <a:r>
              <a:rPr lang="en-US" sz="2400" dirty="0" smtClean="0">
                <a:effectLst>
                  <a:outerShdw blurRad="38100" dist="38100" dir="2700000" algn="tl">
                    <a:srgbClr val="000000">
                      <a:alpha val="43137"/>
                    </a:srgbClr>
                  </a:outerShdw>
                </a:effectLst>
                <a:latin typeface="Century Gothic" pitchFamily="34" charset="0"/>
              </a:rPr>
              <a:t>Objective:</a:t>
            </a:r>
          </a:p>
          <a:p>
            <a:pPr algn="l"/>
            <a:r>
              <a:rPr lang="en-US" sz="2400" dirty="0" smtClean="0">
                <a:effectLst>
                  <a:outerShdw blurRad="38100" dist="38100" dir="2700000" algn="tl">
                    <a:srgbClr val="000000">
                      <a:alpha val="43137"/>
                    </a:srgbClr>
                  </a:outerShdw>
                </a:effectLst>
                <a:latin typeface="Century Gothic" pitchFamily="34" charset="0"/>
              </a:rPr>
              <a:t>	To show ways to use technology to support teachers’ professional development</a:t>
            </a:r>
          </a:p>
          <a:p>
            <a:pPr algn="l"/>
            <a:endParaRPr lang="en-US" sz="2400" dirty="0" smtClean="0">
              <a:effectLst>
                <a:outerShdw blurRad="38100" dist="38100" dir="2700000" algn="tl">
                  <a:srgbClr val="000000">
                    <a:alpha val="43137"/>
                  </a:srgbClr>
                </a:outerShdw>
              </a:effectLst>
              <a:latin typeface="Century Gothic" pitchFamily="34" charset="0"/>
            </a:endParaRPr>
          </a:p>
          <a:p>
            <a:pPr algn="l">
              <a:buFont typeface="Arial" pitchFamily="34" charset="0"/>
              <a:buChar char="•"/>
            </a:pPr>
            <a:r>
              <a:rPr lang="en-US" b="0" dirty="0" smtClean="0">
                <a:effectLst>
                  <a:outerShdw blurRad="38100" dist="38100" dir="2700000" algn="tl">
                    <a:srgbClr val="000000">
                      <a:alpha val="43137"/>
                    </a:srgbClr>
                  </a:outerShdw>
                </a:effectLst>
                <a:latin typeface="Century Gothic" pitchFamily="34" charset="0"/>
              </a:rPr>
              <a:t>Featuring: Edmodo online WIDA discussion</a:t>
            </a:r>
          </a:p>
          <a:p>
            <a:endParaRPr lang="en-US" dirty="0"/>
          </a:p>
        </p:txBody>
      </p:sp>
      <p:sp>
        <p:nvSpPr>
          <p:cNvPr id="4" name="Title 3"/>
          <p:cNvSpPr>
            <a:spLocks noGrp="1"/>
          </p:cNvSpPr>
          <p:nvPr>
            <p:ph type="title"/>
          </p:nvPr>
        </p:nvSpPr>
        <p:spPr>
          <a:xfrm>
            <a:off x="722313" y="228600"/>
            <a:ext cx="7772400" cy="1828800"/>
          </a:xfrm>
        </p:spPr>
        <p:txBody>
          <a:bodyPr>
            <a:normAutofit fontScale="90000"/>
          </a:bodyPr>
          <a:lstStyle/>
          <a:p>
            <a:r>
              <a:rPr lang="en-US" i="1" dirty="0" smtClean="0">
                <a:effectLst>
                  <a:outerShdw blurRad="38100" dist="38100" dir="2700000" algn="tl">
                    <a:srgbClr val="000000">
                      <a:alpha val="43137"/>
                    </a:srgbClr>
                  </a:outerShdw>
                </a:effectLst>
                <a:latin typeface="Century Gothic" pitchFamily="34" charset="0"/>
              </a:rPr>
              <a:t>Online Professional Development Strategies that Engage Teachers</a:t>
            </a:r>
            <a:endParaRPr lang="en-US" i="1" dirty="0">
              <a:effectLst>
                <a:outerShdw blurRad="38100" dist="38100" dir="2700000" algn="tl">
                  <a:srgbClr val="000000">
                    <a:alpha val="43137"/>
                  </a:srgbClr>
                </a:outerShdw>
              </a:effectLst>
              <a:latin typeface="Century Gothic"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533400" y="81945"/>
            <a:ext cx="8229600" cy="1066445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smtClean="0">
                <a:ln>
                  <a:noFill/>
                </a:ln>
                <a:solidFill>
                  <a:srgbClr val="444444"/>
                </a:solidFill>
                <a:effectLst/>
                <a:latin typeface="Century Gothic" pitchFamily="34" charset="0"/>
                <a:ea typeface="Times New Roman" pitchFamily="18" charset="0"/>
                <a:cs typeface="Arial" pitchFamily="34" charset="0"/>
              </a:rPr>
              <a:t>What are some take </a:t>
            </a:r>
            <a:r>
              <a:rPr kumimoji="0" lang="en-US" sz="2000" b="1" i="0" u="sng" strike="noStrike" cap="none" normalizeH="0" baseline="0" dirty="0" smtClean="0">
                <a:ln>
                  <a:noFill/>
                </a:ln>
                <a:solidFill>
                  <a:srgbClr val="444444"/>
                </a:solidFill>
                <a:effectLst/>
                <a:latin typeface="Century Gothic" pitchFamily="34" charset="0"/>
                <a:ea typeface="Times New Roman" pitchFamily="18" charset="0"/>
                <a:cs typeface="Arial" pitchFamily="34" charset="0"/>
              </a:rPr>
              <a:t>aways</a:t>
            </a:r>
            <a:r>
              <a:rPr kumimoji="0" lang="en-US" sz="2000" b="1" i="0" u="sng" strike="noStrike" cap="none" normalizeH="0" baseline="0" dirty="0" smtClean="0">
                <a:ln>
                  <a:noFill/>
                </a:ln>
                <a:solidFill>
                  <a:srgbClr val="444444"/>
                </a:solidFill>
                <a:effectLst/>
                <a:latin typeface="Century Gothic" pitchFamily="34" charset="0"/>
                <a:ea typeface="Times New Roman" pitchFamily="18" charset="0"/>
                <a:cs typeface="Arial" pitchFamily="34" charset="0"/>
              </a:rPr>
              <a:t> you will use in your everyday practice with ELL students?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000" b="0" i="0" u="none" strike="noStrike" cap="none" normalizeH="0" baseline="0" dirty="0" smtClean="0">
                <a:ln>
                  <a:noFill/>
                </a:ln>
                <a:solidFill>
                  <a:srgbClr val="444444"/>
                </a:solidFill>
                <a:effectLst/>
                <a:latin typeface="Century Gothic" pitchFamily="34" charset="0"/>
                <a:ea typeface="Times New Roman" pitchFamily="18" charset="0"/>
                <a:cs typeface="Arial" pitchFamily="34" charset="0"/>
              </a:rPr>
              <a:t>I have a better understanding of the time line for learning and the differences between social and academic language.</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000" b="0" i="1" u="none" strike="noStrike" cap="none" normalizeH="0" baseline="0" dirty="0" smtClean="0">
                <a:ln>
                  <a:noFill/>
                </a:ln>
                <a:solidFill>
                  <a:srgbClr val="444444"/>
                </a:solidFill>
                <a:effectLst/>
                <a:latin typeface="Century Gothic" pitchFamily="34" charset="0"/>
                <a:ea typeface="Calibri" pitchFamily="34" charset="0"/>
                <a:cs typeface="Arial" pitchFamily="34" charset="0"/>
              </a:rPr>
              <a:t>I plan to incorporate the CAN DO descriptors </a:t>
            </a:r>
            <a:br>
              <a:rPr kumimoji="0" lang="en-US" sz="2000" b="0" i="1" u="none" strike="noStrike" cap="none" normalizeH="0" baseline="0" dirty="0" smtClean="0">
                <a:ln>
                  <a:noFill/>
                </a:ln>
                <a:solidFill>
                  <a:srgbClr val="444444"/>
                </a:solidFill>
                <a:effectLst/>
                <a:latin typeface="Century Gothic" pitchFamily="34" charset="0"/>
                <a:ea typeface="Calibri" pitchFamily="34" charset="0"/>
                <a:cs typeface="Arial" pitchFamily="34" charset="0"/>
              </a:rPr>
            </a:br>
            <a:r>
              <a:rPr kumimoji="0" lang="en-US" sz="2000" b="0" i="1" u="none" strike="noStrike" cap="none" normalizeH="0" baseline="0" dirty="0" smtClean="0">
                <a:ln>
                  <a:noFill/>
                </a:ln>
                <a:solidFill>
                  <a:srgbClr val="444444"/>
                </a:solidFill>
                <a:effectLst/>
                <a:latin typeface="Century Gothic" pitchFamily="34" charset="0"/>
                <a:ea typeface="Calibri" pitchFamily="34" charset="0"/>
                <a:cs typeface="Arial" pitchFamily="34" charset="0"/>
              </a:rPr>
              <a:t>I plan to visit the WIDA website more often so I can see what's new.</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000" b="0" i="0" u="none" strike="noStrike" cap="none" normalizeH="0" baseline="0" dirty="0" smtClean="0">
                <a:ln>
                  <a:noFill/>
                </a:ln>
                <a:solidFill>
                  <a:srgbClr val="444444"/>
                </a:solidFill>
                <a:effectLst/>
                <a:latin typeface="Arial" pitchFamily="34" charset="0"/>
                <a:ea typeface="Calibri" pitchFamily="34" charset="0"/>
                <a:cs typeface="Arial" pitchFamily="34" charset="0"/>
              </a:rPr>
              <a:t>I took away how to create an objective using the WIDA formula. I also took away what to expect from my students depending on where there skill level is at. I will also be using the WIDA CAN Do philosophy everyday with my ELL students.</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000" b="0" i="0" u="none" strike="noStrike" cap="none" normalizeH="0" baseline="0" dirty="0" smtClean="0">
                <a:ln>
                  <a:noFill/>
                </a:ln>
                <a:solidFill>
                  <a:srgbClr val="444444"/>
                </a:solidFill>
                <a:effectLst/>
                <a:latin typeface="Cambria" pitchFamily="18" charset="0"/>
                <a:ea typeface="Calibri" pitchFamily="34" charset="0"/>
                <a:cs typeface="Arial" pitchFamily="34" charset="0"/>
              </a:rPr>
              <a:t>I took away the can do descriptors and writing proper WIDA objectives for each subject that I teach.</a:t>
            </a:r>
          </a:p>
          <a:p>
            <a:pPr marL="0" marR="0" lvl="0" indent="0" algn="l" defTabSz="914400" rtl="0" eaLnBrk="0" fontAlgn="base" latinLnBrk="0" hangingPunct="0">
              <a:lnSpc>
                <a:spcPct val="100000"/>
              </a:lnSpc>
              <a:spcBef>
                <a:spcPct val="0"/>
              </a:spcBef>
              <a:spcAft>
                <a:spcPct val="0"/>
              </a:spcAft>
              <a:buClrTx/>
              <a:buSzTx/>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000" b="0" i="0" u="none" strike="noStrike" cap="none" normalizeH="0" baseline="0" dirty="0" smtClean="0">
                <a:ln>
                  <a:noFill/>
                </a:ln>
                <a:solidFill>
                  <a:srgbClr val="444444"/>
                </a:solidFill>
                <a:effectLst/>
                <a:latin typeface="Arial" pitchFamily="34" charset="0"/>
                <a:ea typeface="Calibri" pitchFamily="34" charset="0"/>
                <a:cs typeface="Arial" pitchFamily="34" charset="0"/>
              </a:rPr>
              <a:t>I have found some great resources on the website that have been helpful and useful in the classroom.</a:t>
            </a: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solidFill>
                <a:srgbClr val="444444"/>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444444"/>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solidFill>
                <a:srgbClr val="444444"/>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444444"/>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solidFill>
                <a:srgbClr val="444444"/>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rgbClr val="444444"/>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900" dirty="0" smtClean="0">
              <a:solidFill>
                <a:srgbClr val="444444"/>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rgbClr val="444444"/>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900" dirty="0" smtClean="0">
              <a:solidFill>
                <a:srgbClr val="444444"/>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rgbClr val="444444"/>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900" dirty="0" smtClean="0">
              <a:solidFill>
                <a:srgbClr val="444444"/>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rgbClr val="444444"/>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900" dirty="0" smtClean="0">
              <a:solidFill>
                <a:srgbClr val="444444"/>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rgbClr val="444444"/>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900" dirty="0" smtClean="0">
              <a:solidFill>
                <a:srgbClr val="444444"/>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rgbClr val="444444"/>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900" dirty="0" smtClean="0">
              <a:solidFill>
                <a:srgbClr val="444444"/>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rgbClr val="444444"/>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900" dirty="0" smtClean="0">
              <a:solidFill>
                <a:srgbClr val="444444"/>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rgbClr val="444444"/>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900" dirty="0" smtClean="0">
              <a:solidFill>
                <a:srgbClr val="444444"/>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rgbClr val="444444"/>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900" dirty="0" smtClean="0">
              <a:solidFill>
                <a:srgbClr val="444444"/>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rgbClr val="444444"/>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900" dirty="0" smtClean="0">
              <a:solidFill>
                <a:srgbClr val="444444"/>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rgbClr val="444444"/>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rmAutofit/>
          </a:bodyPr>
          <a:lstStyle/>
          <a:p>
            <a:r>
              <a:rPr lang="en-US" sz="2800" dirty="0" smtClean="0">
                <a:effectLst>
                  <a:outerShdw blurRad="38100" dist="38100" dir="2700000" algn="tl">
                    <a:srgbClr val="000000">
                      <a:alpha val="43137"/>
                    </a:srgbClr>
                  </a:outerShdw>
                </a:effectLst>
                <a:latin typeface="Century Gothic" pitchFamily="34" charset="0"/>
              </a:rPr>
              <a:t>A “reluctant” writer, but completely engaged in the discussion.</a:t>
            </a:r>
            <a:endParaRPr lang="en-US" sz="2800" dirty="0">
              <a:effectLst>
                <a:outerShdw blurRad="38100" dist="38100" dir="2700000" algn="tl">
                  <a:srgbClr val="000000">
                    <a:alpha val="43137"/>
                  </a:srgbClr>
                </a:outerShdw>
              </a:effectLst>
              <a:latin typeface="Century Gothic" pitchFamily="34" charset="0"/>
            </a:endParaRPr>
          </a:p>
        </p:txBody>
      </p:sp>
      <p:sp>
        <p:nvSpPr>
          <p:cNvPr id="5" name="Title 4"/>
          <p:cNvSpPr>
            <a:spLocks noGrp="1"/>
          </p:cNvSpPr>
          <p:nvPr>
            <p:ph type="title"/>
          </p:nvPr>
        </p:nvSpPr>
        <p:spPr/>
        <p:txBody>
          <a:bodyPr>
            <a:noAutofit/>
          </a:bodyPr>
          <a:lstStyle/>
          <a:p>
            <a:r>
              <a:rPr lang="en-US" sz="3200" dirty="0" smtClean="0">
                <a:effectLst>
                  <a:outerShdw blurRad="38100" dist="38100" dir="2700000" algn="tl">
                    <a:srgbClr val="000000">
                      <a:alpha val="43137"/>
                    </a:srgbClr>
                  </a:outerShdw>
                </a:effectLst>
                <a:latin typeface="Century Gothic" pitchFamily="34" charset="0"/>
              </a:rPr>
              <a:t>About her experience as a participant</a:t>
            </a:r>
            <a:br>
              <a:rPr lang="en-US" sz="3200" dirty="0" smtClean="0">
                <a:effectLst>
                  <a:outerShdw blurRad="38100" dist="38100" dir="2700000" algn="tl">
                    <a:srgbClr val="000000">
                      <a:alpha val="43137"/>
                    </a:srgbClr>
                  </a:outerShdw>
                </a:effectLst>
                <a:latin typeface="Century Gothic" pitchFamily="34" charset="0"/>
              </a:rPr>
            </a:br>
            <a:r>
              <a:rPr lang="en-US" sz="3200" dirty="0" smtClean="0">
                <a:effectLst>
                  <a:outerShdw blurRad="38100" dist="38100" dir="2700000" algn="tl">
                    <a:srgbClr val="000000">
                      <a:alpha val="43137"/>
                    </a:srgbClr>
                  </a:outerShdw>
                </a:effectLst>
                <a:latin typeface="Century Gothic" pitchFamily="34" charset="0"/>
              </a:rPr>
              <a:t>from</a:t>
            </a:r>
            <a:br>
              <a:rPr lang="en-US" sz="3200" dirty="0" smtClean="0">
                <a:effectLst>
                  <a:outerShdw blurRad="38100" dist="38100" dir="2700000" algn="tl">
                    <a:srgbClr val="000000">
                      <a:alpha val="43137"/>
                    </a:srgbClr>
                  </a:outerShdw>
                </a:effectLst>
                <a:latin typeface="Century Gothic" pitchFamily="34" charset="0"/>
              </a:rPr>
            </a:br>
            <a:r>
              <a:rPr lang="en-US" sz="3200" dirty="0" smtClean="0">
                <a:effectLst>
                  <a:outerShdw blurRad="38100" dist="38100" dir="2700000" algn="tl">
                    <a:srgbClr val="000000">
                      <a:alpha val="43137"/>
                    </a:srgbClr>
                  </a:outerShdw>
                </a:effectLst>
                <a:latin typeface="Century Gothic" pitchFamily="34" charset="0"/>
              </a:rPr>
              <a:t>Carley Ferren-Gardner</a:t>
            </a:r>
            <a:endParaRPr lang="en-US" sz="3200" dirty="0">
              <a:effectLst>
                <a:outerShdw blurRad="38100" dist="38100" dir="2700000" algn="tl">
                  <a:srgbClr val="000000">
                    <a:alpha val="43137"/>
                  </a:srgbClr>
                </a:outerShdw>
              </a:effectLst>
              <a:latin typeface="Century Gothic"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24507" r="30082"/>
          <a:stretch>
            <a:fillRect/>
          </a:stretch>
        </p:blipFill>
        <p:spPr bwMode="auto">
          <a:xfrm>
            <a:off x="2209800" y="533400"/>
            <a:ext cx="4800600"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dirty="0" smtClean="0">
                <a:effectLst>
                  <a:outerShdw blurRad="38100" dist="38100" dir="2700000" algn="tl">
                    <a:srgbClr val="000000">
                      <a:alpha val="43137"/>
                    </a:srgbClr>
                  </a:outerShdw>
                </a:effectLst>
                <a:latin typeface="Century Gothic" pitchFamily="34" charset="0"/>
              </a:rPr>
              <a:t>Collegiate Book Discussions</a:t>
            </a:r>
            <a:endParaRPr lang="en-US" dirty="0">
              <a:effectLst>
                <a:outerShdw blurRad="38100" dist="38100" dir="2700000" algn="tl">
                  <a:srgbClr val="000000">
                    <a:alpha val="43137"/>
                  </a:srgbClr>
                </a:outerShdw>
              </a:effectLst>
              <a:latin typeface="Century Gothic" pitchFamily="34" charset="0"/>
            </a:endParaRPr>
          </a:p>
        </p:txBody>
      </p:sp>
      <p:sp>
        <p:nvSpPr>
          <p:cNvPr id="8" name="Text Placeholder 7"/>
          <p:cNvSpPr>
            <a:spLocks noGrp="1"/>
          </p:cNvSpPr>
          <p:nvPr>
            <p:ph type="body" sz="half" idx="3"/>
          </p:nvPr>
        </p:nvSpPr>
        <p:spPr/>
        <p:txBody>
          <a:bodyPr/>
          <a:lstStyle/>
          <a:p>
            <a:r>
              <a:rPr lang="en-US" dirty="0" smtClean="0">
                <a:latin typeface="Century Gothic" pitchFamily="34" charset="0"/>
              </a:rPr>
              <a:t>Student  Book Discussions</a:t>
            </a:r>
            <a:endParaRPr lang="en-US" dirty="0">
              <a:latin typeface="Century Gothic" pitchFamily="34" charset="0"/>
            </a:endParaRPr>
          </a:p>
        </p:txBody>
      </p:sp>
      <p:sp>
        <p:nvSpPr>
          <p:cNvPr id="7" name="Content Placeholder 6"/>
          <p:cNvSpPr>
            <a:spLocks noGrp="1"/>
          </p:cNvSpPr>
          <p:nvPr>
            <p:ph sz="quarter" idx="2"/>
          </p:nvPr>
        </p:nvSpPr>
        <p:spPr/>
        <p:txBody>
          <a:bodyPr/>
          <a:lstStyle/>
          <a:p>
            <a:r>
              <a:rPr lang="en-US" dirty="0" smtClean="0">
                <a:effectLst>
                  <a:outerShdw blurRad="38100" dist="38100" dir="2700000" algn="tl">
                    <a:srgbClr val="000000">
                      <a:alpha val="43137"/>
                    </a:srgbClr>
                  </a:outerShdw>
                </a:effectLst>
                <a:latin typeface="Century Gothic" pitchFamily="34" charset="0"/>
              </a:rPr>
              <a:t>Example: Math &amp; ELLs</a:t>
            </a:r>
            <a:endParaRPr lang="en-US" dirty="0">
              <a:effectLst>
                <a:outerShdw blurRad="38100" dist="38100" dir="2700000" algn="tl">
                  <a:srgbClr val="000000">
                    <a:alpha val="43137"/>
                  </a:srgbClr>
                </a:outerShdw>
              </a:effectLst>
              <a:latin typeface="Century Gothic" pitchFamily="34" charset="0"/>
            </a:endParaRPr>
          </a:p>
        </p:txBody>
      </p:sp>
      <p:sp>
        <p:nvSpPr>
          <p:cNvPr id="9" name="Content Placeholder 8"/>
          <p:cNvSpPr>
            <a:spLocks noGrp="1"/>
          </p:cNvSpPr>
          <p:nvPr>
            <p:ph sz="quarter" idx="4"/>
          </p:nvPr>
        </p:nvSpPr>
        <p:spPr/>
        <p:txBody>
          <a:bodyPr/>
          <a:lstStyle/>
          <a:p>
            <a:r>
              <a:rPr lang="en-US" dirty="0" smtClean="0">
                <a:effectLst>
                  <a:outerShdw blurRad="38100" dist="38100" dir="2700000" algn="tl">
                    <a:srgbClr val="000000">
                      <a:alpha val="43137"/>
                    </a:srgbClr>
                  </a:outerShdw>
                </a:effectLst>
                <a:latin typeface="Century Gothic" pitchFamily="34" charset="0"/>
              </a:rPr>
              <a:t>Example: Gr. 5-8 ELL</a:t>
            </a:r>
            <a:endParaRPr lang="en-US" dirty="0">
              <a:effectLst>
                <a:outerShdw blurRad="38100" dist="38100" dir="2700000" algn="tl">
                  <a:srgbClr val="000000">
                    <a:alpha val="43137"/>
                  </a:srgbClr>
                </a:outerShdw>
              </a:effectLst>
              <a:latin typeface="Century Gothic" pitchFamily="34" charset="0"/>
            </a:endParaRPr>
          </a:p>
        </p:txBody>
      </p:sp>
      <p:sp>
        <p:nvSpPr>
          <p:cNvPr id="5" name="Title 4"/>
          <p:cNvSpPr>
            <a:spLocks noGrp="1"/>
          </p:cNvSpPr>
          <p:nvPr>
            <p:ph type="title"/>
          </p:nvPr>
        </p:nvSpPr>
        <p:spPr/>
        <p:txBody>
          <a:bodyPr/>
          <a:lstStyle/>
          <a:p>
            <a:r>
              <a:rPr lang="en-US" b="1" dirty="0" smtClean="0">
                <a:effectLst>
                  <a:outerShdw blurRad="38100" dist="38100" dir="2700000" algn="tl">
                    <a:srgbClr val="000000">
                      <a:alpha val="43137"/>
                    </a:srgbClr>
                  </a:outerShdw>
                </a:effectLst>
                <a:latin typeface="Century Gothic" pitchFamily="34" charset="0"/>
              </a:rPr>
              <a:t>Other uses for edmodo</a:t>
            </a:r>
            <a:endParaRPr lang="en-US" b="1" dirty="0">
              <a:effectLst>
                <a:outerShdw blurRad="38100" dist="38100" dir="2700000" algn="tl">
                  <a:srgbClr val="000000">
                    <a:alpha val="43137"/>
                  </a:srgbClr>
                </a:outerShdw>
              </a:effectLst>
              <a:latin typeface="Century Gothic" pitchFamily="34" charset="0"/>
            </a:endParaRPr>
          </a:p>
        </p:txBody>
      </p:sp>
      <p:sp>
        <p:nvSpPr>
          <p:cNvPr id="40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4097" name="Picture 16"/>
          <p:cNvPicPr>
            <a:picLocks noChangeAspect="1" noChangeArrowheads="1"/>
          </p:cNvPicPr>
          <p:nvPr/>
        </p:nvPicPr>
        <p:blipFill>
          <a:blip r:embed="rId2" cstate="print"/>
          <a:srcRect l="26602" r="31090" b="7646"/>
          <a:stretch>
            <a:fillRect/>
          </a:stretch>
        </p:blipFill>
        <p:spPr bwMode="auto">
          <a:xfrm>
            <a:off x="990600" y="2971800"/>
            <a:ext cx="2978727" cy="3657600"/>
          </a:xfrm>
          <a:prstGeom prst="rect">
            <a:avLst/>
          </a:prstGeom>
          <a:noFill/>
        </p:spPr>
      </p:pic>
      <p:sp>
        <p:nvSpPr>
          <p:cNvPr id="410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4099" name="Picture 19"/>
          <p:cNvPicPr>
            <a:picLocks noChangeAspect="1" noChangeArrowheads="1"/>
          </p:cNvPicPr>
          <p:nvPr/>
        </p:nvPicPr>
        <p:blipFill>
          <a:blip r:embed="rId3" cstate="print"/>
          <a:srcRect l="26602" r="33012" b="11063"/>
          <a:stretch>
            <a:fillRect/>
          </a:stretch>
        </p:blipFill>
        <p:spPr bwMode="auto">
          <a:xfrm>
            <a:off x="5410200" y="2895600"/>
            <a:ext cx="2951018" cy="3657600"/>
          </a:xfrm>
          <a:prstGeom prst="rect">
            <a:avLst/>
          </a:prstGeom>
          <a:noFill/>
        </p:spPr>
      </p:pic>
      <p:sp>
        <p:nvSpPr>
          <p:cNvPr id="4101" name="Rectangle 5"/>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1368426" y="2743200"/>
            <a:ext cx="6480174" cy="2743200"/>
          </a:xfrm>
        </p:spPr>
        <p:txBody>
          <a:bodyPr>
            <a:normAutofit/>
          </a:bodyPr>
          <a:lstStyle/>
          <a:p>
            <a:endParaRPr lang="en-US" dirty="0" smtClean="0">
              <a:effectLst>
                <a:outerShdw blurRad="38100" dist="38100" dir="2700000" algn="tl">
                  <a:srgbClr val="000000">
                    <a:alpha val="43137"/>
                  </a:srgbClr>
                </a:outerShdw>
              </a:effectLst>
              <a:latin typeface="Century Gothic" pitchFamily="34" charset="0"/>
            </a:endParaRPr>
          </a:p>
          <a:p>
            <a:r>
              <a:rPr lang="en-US" sz="3200" dirty="0" smtClean="0">
                <a:effectLst>
                  <a:outerShdw blurRad="38100" dist="38100" dir="2700000" algn="tl">
                    <a:srgbClr val="000000">
                      <a:alpha val="43137"/>
                    </a:srgbClr>
                  </a:outerShdw>
                </a:effectLst>
                <a:latin typeface="Century Gothic" pitchFamily="34" charset="0"/>
              </a:rPr>
              <a:t>Please do the quick survey before you exit.</a:t>
            </a:r>
            <a:endParaRPr lang="en-US" sz="3200" dirty="0">
              <a:effectLst>
                <a:outerShdw blurRad="38100" dist="38100" dir="2700000" algn="tl">
                  <a:srgbClr val="000000">
                    <a:alpha val="43137"/>
                  </a:srgbClr>
                </a:outerShdw>
              </a:effectLst>
              <a:latin typeface="Century Gothic" pitchFamily="34" charset="0"/>
            </a:endParaRPr>
          </a:p>
        </p:txBody>
      </p:sp>
      <p:sp>
        <p:nvSpPr>
          <p:cNvPr id="7" name="Title 6"/>
          <p:cNvSpPr>
            <a:spLocks noGrp="1"/>
          </p:cNvSpPr>
          <p:nvPr>
            <p:ph type="title"/>
          </p:nvPr>
        </p:nvSpPr>
        <p:spPr/>
        <p:txBody>
          <a:bodyPr/>
          <a:lstStyle/>
          <a:p>
            <a:r>
              <a:rPr lang="en-US" b="1" dirty="0" smtClean="0">
                <a:effectLst>
                  <a:outerShdw blurRad="38100" dist="38100" dir="2700000" algn="tl">
                    <a:srgbClr val="000000">
                      <a:alpha val="43137"/>
                    </a:srgbClr>
                  </a:outerShdw>
                </a:effectLst>
                <a:latin typeface="Century Gothic" pitchFamily="34" charset="0"/>
              </a:rPr>
              <a:t>Thank you for attending.</a:t>
            </a:r>
            <a:endParaRPr lang="en-US" b="1" dirty="0">
              <a:effectLst>
                <a:outerShdw blurRad="38100" dist="38100" dir="2700000" algn="tl">
                  <a:srgbClr val="000000">
                    <a:alpha val="43137"/>
                  </a:srgbClr>
                </a:outerShdw>
              </a:effectLst>
              <a:latin typeface="Century Gothic"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1368426" y="2743200"/>
            <a:ext cx="6480174" cy="3048000"/>
          </a:xfrm>
        </p:spPr>
        <p:txBody>
          <a:bodyPr>
            <a:normAutofit/>
          </a:bodyPr>
          <a:lstStyle/>
          <a:p>
            <a:endParaRPr lang="en-US"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latin typeface="Century Gothic" pitchFamily="34" charset="0"/>
              </a:rPr>
              <a:t>We hope you will take this back to your district and facilitate </a:t>
            </a:r>
            <a:r>
              <a:rPr lang="en-US" dirty="0" smtClean="0">
                <a:effectLst>
                  <a:outerShdw blurRad="38100" dist="38100" dir="2700000" algn="tl">
                    <a:srgbClr val="000000">
                      <a:alpha val="43137"/>
                    </a:srgbClr>
                  </a:outerShdw>
                </a:effectLst>
                <a:latin typeface="Century Gothic" pitchFamily="34" charset="0"/>
              </a:rPr>
              <a:t>a WIDA discussion</a:t>
            </a:r>
          </a:p>
          <a:p>
            <a:endParaRPr lang="en-US" dirty="0" smtClean="0">
              <a:effectLst>
                <a:outerShdw blurRad="38100" dist="38100" dir="2700000" algn="tl">
                  <a:srgbClr val="000000">
                    <a:alpha val="43137"/>
                  </a:srgbClr>
                </a:outerShdw>
              </a:effectLst>
              <a:latin typeface="Century Gothic" pitchFamily="34" charset="0"/>
            </a:endParaRPr>
          </a:p>
          <a:p>
            <a:endParaRPr lang="en-US" dirty="0" smtClean="0">
              <a:effectLst>
                <a:outerShdw blurRad="38100" dist="38100" dir="2700000" algn="tl">
                  <a:srgbClr val="000000">
                    <a:alpha val="43137"/>
                  </a:srgbClr>
                </a:outerShdw>
              </a:effectLst>
              <a:latin typeface="Century Gothic" pitchFamily="34" charset="0"/>
            </a:endParaRPr>
          </a:p>
          <a:p>
            <a:r>
              <a:rPr lang="en-US" dirty="0" smtClean="0">
                <a:effectLst>
                  <a:outerShdw blurRad="38100" dist="38100" dir="2700000" algn="tl">
                    <a:srgbClr val="000000">
                      <a:alpha val="43137"/>
                    </a:srgbClr>
                  </a:outerShdw>
                </a:effectLst>
                <a:latin typeface="Century Gothic" pitchFamily="34" charset="0"/>
              </a:rPr>
              <a:t>Feel </a:t>
            </a:r>
            <a:r>
              <a:rPr lang="en-US" dirty="0" smtClean="0">
                <a:effectLst>
                  <a:outerShdw blurRad="38100" dist="38100" dir="2700000" algn="tl">
                    <a:srgbClr val="000000">
                      <a:alpha val="43137"/>
                    </a:srgbClr>
                  </a:outerShdw>
                </a:effectLst>
                <a:latin typeface="Century Gothic" pitchFamily="34" charset="0"/>
              </a:rPr>
              <a:t>free to contact me if you have </a:t>
            </a:r>
            <a:r>
              <a:rPr lang="en-US" dirty="0" smtClean="0">
                <a:effectLst>
                  <a:outerShdw blurRad="38100" dist="38100" dir="2700000" algn="tl">
                    <a:srgbClr val="000000">
                      <a:alpha val="43137"/>
                    </a:srgbClr>
                  </a:outerShdw>
                </a:effectLst>
                <a:latin typeface="Century Gothic" pitchFamily="34" charset="0"/>
              </a:rPr>
              <a:t>any questions </a:t>
            </a:r>
            <a:r>
              <a:rPr lang="en-US" dirty="0" smtClean="0">
                <a:effectLst>
                  <a:outerShdw blurRad="38100" dist="38100" dir="2700000" algn="tl">
                    <a:srgbClr val="000000">
                      <a:alpha val="43137"/>
                    </a:srgbClr>
                  </a:outerShdw>
                </a:effectLst>
                <a:latin typeface="Century Gothic" pitchFamily="34" charset="0"/>
              </a:rPr>
              <a:t>about </a:t>
            </a:r>
            <a:r>
              <a:rPr lang="en-US" dirty="0" smtClean="0">
                <a:effectLst>
                  <a:outerShdw blurRad="38100" dist="38100" dir="2700000" algn="tl">
                    <a:srgbClr val="000000">
                      <a:alpha val="43137"/>
                    </a:srgbClr>
                  </a:outerShdw>
                </a:effectLst>
                <a:latin typeface="Century Gothic" pitchFamily="34" charset="0"/>
              </a:rPr>
              <a:t>doing </a:t>
            </a:r>
            <a:r>
              <a:rPr lang="en-US" dirty="0" smtClean="0">
                <a:effectLst>
                  <a:outerShdw blurRad="38100" dist="38100" dir="2700000" algn="tl">
                    <a:srgbClr val="000000">
                      <a:alpha val="43137"/>
                    </a:srgbClr>
                  </a:outerShdw>
                </a:effectLst>
                <a:latin typeface="Century Gothic" pitchFamily="34" charset="0"/>
              </a:rPr>
              <a:t>an online discussion on edmodo.</a:t>
            </a:r>
            <a:endParaRPr lang="en-US" dirty="0">
              <a:effectLst>
                <a:outerShdw blurRad="38100" dist="38100" dir="2700000" algn="tl">
                  <a:srgbClr val="000000">
                    <a:alpha val="43137"/>
                  </a:srgbClr>
                </a:outerShdw>
              </a:effectLst>
              <a:latin typeface="Century Gothic" pitchFamily="34" charset="0"/>
            </a:endParaRPr>
          </a:p>
        </p:txBody>
      </p:sp>
      <p:sp>
        <p:nvSpPr>
          <p:cNvPr id="7" name="Title 6"/>
          <p:cNvSpPr>
            <a:spLocks noGrp="1"/>
          </p:cNvSpPr>
          <p:nvPr>
            <p:ph type="title"/>
          </p:nvPr>
        </p:nvSpPr>
        <p:spPr/>
        <p:txBody>
          <a:bodyPr>
            <a:normAutofit/>
          </a:bodyPr>
          <a:lstStyle/>
          <a:p>
            <a:r>
              <a:rPr lang="en-US" sz="4000" b="1" dirty="0" smtClean="0">
                <a:effectLst>
                  <a:outerShdw blurRad="38100" dist="38100" dir="2700000" algn="tl">
                    <a:srgbClr val="000000">
                      <a:alpha val="43137"/>
                    </a:srgbClr>
                  </a:outerShdw>
                </a:effectLst>
                <a:latin typeface="Century Gothic" pitchFamily="34" charset="0"/>
              </a:rPr>
              <a:t>malmonte@malden.mec.edu</a:t>
            </a:r>
            <a:endParaRPr lang="en-US" sz="4000" b="1" dirty="0">
              <a:effectLst>
                <a:outerShdw blurRad="38100" dist="38100" dir="2700000" algn="tl">
                  <a:srgbClr val="000000">
                    <a:alpha val="43137"/>
                  </a:srgbClr>
                </a:outerShdw>
              </a:effectLst>
              <a:latin typeface="Century Gothic"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2800" dirty="0" smtClean="0">
                <a:effectLst>
                  <a:outerShdw blurRad="38100" dist="38100" dir="2700000" algn="tl">
                    <a:srgbClr val="000000">
                      <a:alpha val="43137"/>
                    </a:srgbClr>
                  </a:outerShdw>
                </a:effectLst>
                <a:latin typeface="Century Gothic" pitchFamily="34" charset="0"/>
              </a:rPr>
              <a:t>2012.2013 Malden Public Schools</a:t>
            </a:r>
            <a:br>
              <a:rPr lang="en-US" sz="2800" dirty="0" smtClean="0">
                <a:effectLst>
                  <a:outerShdw blurRad="38100" dist="38100" dir="2700000" algn="tl">
                    <a:srgbClr val="000000">
                      <a:alpha val="43137"/>
                    </a:srgbClr>
                  </a:outerShdw>
                </a:effectLst>
                <a:latin typeface="Century Gothic" pitchFamily="34" charset="0"/>
              </a:rPr>
            </a:br>
            <a:r>
              <a:rPr lang="en-US" sz="2800" dirty="0" smtClean="0">
                <a:effectLst>
                  <a:outerShdw blurRad="38100" dist="38100" dir="2700000" algn="tl">
                    <a:srgbClr val="000000">
                      <a:alpha val="43137"/>
                    </a:srgbClr>
                  </a:outerShdw>
                </a:effectLst>
                <a:latin typeface="Century Gothic" pitchFamily="34" charset="0"/>
              </a:rPr>
              <a:t>EDMODO WIDA DISCUSSION</a:t>
            </a:r>
            <a:endParaRPr lang="en-US" sz="2800" dirty="0">
              <a:effectLst>
                <a:outerShdw blurRad="38100" dist="38100" dir="2700000" algn="tl">
                  <a:srgbClr val="000000">
                    <a:alpha val="43137"/>
                  </a:srgbClr>
                </a:outerShdw>
              </a:effectLst>
              <a:latin typeface="Century Gothic" pitchFamily="34" charset="0"/>
            </a:endParaRPr>
          </a:p>
        </p:txBody>
      </p:sp>
      <p:sp>
        <p:nvSpPr>
          <p:cNvPr id="5" name="Picture Placeholder 4"/>
          <p:cNvSpPr>
            <a:spLocks noGrp="1"/>
          </p:cNvSpPr>
          <p:nvPr>
            <p:ph type="pic" idx="1"/>
          </p:nvPr>
        </p:nvSpPr>
        <p:spPr/>
      </p:sp>
      <p:sp>
        <p:nvSpPr>
          <p:cNvPr id="6" name="Text Placeholder 5"/>
          <p:cNvSpPr>
            <a:spLocks noGrp="1"/>
          </p:cNvSpPr>
          <p:nvPr>
            <p:ph type="body" sz="half" idx="2"/>
          </p:nvPr>
        </p:nvSpPr>
        <p:spPr/>
        <p:txBody>
          <a:bodyPr>
            <a:normAutofit/>
          </a:bodyPr>
          <a:lstStyle/>
          <a:p>
            <a:r>
              <a:rPr lang="en-US" sz="2400" dirty="0" smtClean="0">
                <a:effectLst>
                  <a:outerShdw blurRad="38100" dist="38100" dir="2700000" algn="tl">
                    <a:srgbClr val="000000">
                      <a:alpha val="43137"/>
                    </a:srgbClr>
                  </a:outerShdw>
                </a:effectLst>
                <a:latin typeface="Century Gothic" pitchFamily="34" charset="0"/>
              </a:rPr>
              <a:t>Approx. 42 K-12 teachers or administrators participants</a:t>
            </a:r>
          </a:p>
          <a:p>
            <a:r>
              <a:rPr lang="en-US" sz="2400" dirty="0" smtClean="0">
                <a:effectLst>
                  <a:outerShdw blurRad="38100" dist="38100" dir="2700000" algn="tl">
                    <a:srgbClr val="000000">
                      <a:alpha val="43137"/>
                    </a:srgbClr>
                  </a:outerShdw>
                </a:effectLst>
                <a:latin typeface="Century Gothic" pitchFamily="34" charset="0"/>
              </a:rPr>
              <a:t>Nov.-June </a:t>
            </a:r>
            <a:r>
              <a:rPr lang="en-US" sz="2400" dirty="0" smtClean="0">
                <a:effectLst>
                  <a:outerShdw blurRad="38100" dist="38100" dir="2700000" algn="tl">
                    <a:srgbClr val="000000">
                      <a:alpha val="43137"/>
                    </a:srgbClr>
                  </a:outerShdw>
                </a:effectLst>
                <a:latin typeface="Century Gothic" pitchFamily="34" charset="0"/>
              </a:rPr>
              <a:t>Read &amp; Respond</a:t>
            </a:r>
          </a:p>
          <a:p>
            <a:r>
              <a:rPr lang="en-US" sz="2400" dirty="0" smtClean="0">
                <a:effectLst>
                  <a:outerShdw blurRad="38100" dist="38100" dir="2700000" algn="tl">
                    <a:srgbClr val="000000">
                      <a:alpha val="43137"/>
                    </a:srgbClr>
                  </a:outerShdw>
                </a:effectLst>
                <a:latin typeface="Century Gothic" pitchFamily="34" charset="0"/>
              </a:rPr>
              <a:t>PDF articles, WIDA website,  surveys &amp; application discussions</a:t>
            </a:r>
          </a:p>
          <a:p>
            <a:pPr>
              <a:buFont typeface="Arial" pitchFamily="34" charset="0"/>
              <a:buChar char="•"/>
            </a:pPr>
            <a:endParaRPr lang="en-US" sz="2400" dirty="0">
              <a:effectLst>
                <a:outerShdw blurRad="38100" dist="38100" dir="2700000" algn="tl">
                  <a:srgbClr val="000000">
                    <a:alpha val="43137"/>
                  </a:srgbClr>
                </a:outerShdw>
              </a:effectLst>
            </a:endParaRPr>
          </a:p>
        </p:txBody>
      </p:sp>
      <p:sp>
        <p:nvSpPr>
          <p:cNvPr id="92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9217" name="Picture 1"/>
          <p:cNvPicPr>
            <a:picLocks noChangeAspect="1" noChangeArrowheads="1"/>
          </p:cNvPicPr>
          <p:nvPr/>
        </p:nvPicPr>
        <p:blipFill>
          <a:blip r:embed="rId3" cstate="print"/>
          <a:srcRect/>
          <a:stretch>
            <a:fillRect/>
          </a:stretch>
        </p:blipFill>
        <p:spPr bwMode="auto">
          <a:xfrm>
            <a:off x="2895600" y="533400"/>
            <a:ext cx="6019800" cy="44196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30721" name="Picture 1"/>
          <p:cNvPicPr>
            <a:picLocks noChangeAspect="1" noChangeArrowheads="1"/>
          </p:cNvPicPr>
          <p:nvPr/>
        </p:nvPicPr>
        <p:blipFill>
          <a:blip r:embed="rId2" cstate="print"/>
          <a:srcRect/>
          <a:stretch>
            <a:fillRect/>
          </a:stretch>
        </p:blipFill>
        <p:spPr bwMode="auto">
          <a:xfrm>
            <a:off x="203200" y="457200"/>
            <a:ext cx="8940800" cy="50292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i="1" dirty="0" smtClean="0">
                <a:effectLst>
                  <a:outerShdw blurRad="38100" dist="38100" dir="2700000" algn="tl">
                    <a:srgbClr val="000000">
                      <a:alpha val="43137"/>
                    </a:srgbClr>
                  </a:outerShdw>
                </a:effectLst>
                <a:latin typeface="Century Gothic" pitchFamily="34" charset="0"/>
              </a:rPr>
              <a:t>Easy Steps </a:t>
            </a:r>
            <a:r>
              <a:rPr lang="en-US" sz="2800" dirty="0" smtClean="0">
                <a:effectLst>
                  <a:outerShdw blurRad="38100" dist="38100" dir="2700000" algn="tl">
                    <a:srgbClr val="000000">
                      <a:alpha val="43137"/>
                    </a:srgbClr>
                  </a:outerShdw>
                </a:effectLst>
                <a:latin typeface="Century Gothic" pitchFamily="34" charset="0"/>
              </a:rPr>
              <a:t>to begin an edmodo online discussion</a:t>
            </a:r>
            <a:endParaRPr lang="en-US" sz="2800" dirty="0">
              <a:effectLst>
                <a:outerShdw blurRad="38100" dist="38100" dir="2700000" algn="tl">
                  <a:srgbClr val="000000">
                    <a:alpha val="43137"/>
                  </a:srgbClr>
                </a:outerShdw>
              </a:effectLst>
              <a:latin typeface="Century Gothic" pitchFamily="34" charset="0"/>
            </a:endParaRPr>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normAutofit/>
          </a:bodyPr>
          <a:lstStyle/>
          <a:p>
            <a:pPr marL="457200" indent="-457200"/>
            <a:r>
              <a:rPr lang="en-US" sz="1800" dirty="0" smtClean="0">
                <a:effectLst>
                  <a:outerShdw blurRad="38100" dist="38100" dir="2700000" algn="tl">
                    <a:srgbClr val="000000">
                      <a:alpha val="43137"/>
                    </a:srgbClr>
                  </a:outerShdw>
                </a:effectLst>
                <a:latin typeface="Century Gothic" pitchFamily="34" charset="0"/>
                <a:hlinkClick r:id="rId2"/>
              </a:rPr>
              <a:t>www.edmodo.com</a:t>
            </a:r>
            <a:endParaRPr lang="en-US" sz="1800" dirty="0" smtClean="0">
              <a:effectLst>
                <a:outerShdw blurRad="38100" dist="38100" dir="2700000" algn="tl">
                  <a:srgbClr val="000000">
                    <a:alpha val="43137"/>
                  </a:srgbClr>
                </a:outerShdw>
              </a:effectLst>
              <a:latin typeface="Century Gothic" pitchFamily="34" charset="0"/>
            </a:endParaRPr>
          </a:p>
          <a:p>
            <a:pPr marL="457200" indent="-457200"/>
            <a:r>
              <a:rPr lang="en-US" sz="1800" b="1" dirty="0" smtClean="0">
                <a:effectLst>
                  <a:outerShdw blurRad="38100" dist="38100" dir="2700000" algn="tl">
                    <a:srgbClr val="000000">
                      <a:alpha val="43137"/>
                    </a:srgbClr>
                  </a:outerShdw>
                </a:effectLst>
                <a:latin typeface="Century Gothic" pitchFamily="34" charset="0"/>
              </a:rPr>
              <a:t>As the facilitator:</a:t>
            </a:r>
            <a:endParaRPr lang="en-US" sz="1800" b="1" dirty="0" smtClean="0">
              <a:effectLst>
                <a:outerShdw blurRad="38100" dist="38100" dir="2700000" algn="tl">
                  <a:srgbClr val="000000">
                    <a:alpha val="43137"/>
                  </a:srgbClr>
                </a:outerShdw>
              </a:effectLst>
              <a:latin typeface="Century Gothic" pitchFamily="34" charset="0"/>
            </a:endParaRPr>
          </a:p>
          <a:p>
            <a:pPr marL="457200" indent="-457200">
              <a:buFont typeface="+mj-lt"/>
              <a:buAutoNum type="arabicPeriod"/>
            </a:pPr>
            <a:r>
              <a:rPr lang="en-US" sz="2000" dirty="0" smtClean="0">
                <a:effectLst>
                  <a:outerShdw blurRad="38100" dist="38100" dir="2700000" algn="tl">
                    <a:srgbClr val="000000">
                      <a:alpha val="43137"/>
                    </a:srgbClr>
                  </a:outerShdw>
                </a:effectLst>
                <a:latin typeface="Century Gothic" pitchFamily="34" charset="0"/>
              </a:rPr>
              <a:t>Click on “I’m a Teacher”</a:t>
            </a:r>
          </a:p>
          <a:p>
            <a:pPr marL="457200" indent="-457200">
              <a:buFont typeface="+mj-lt"/>
              <a:buAutoNum type="arabicPeriod"/>
            </a:pPr>
            <a:r>
              <a:rPr lang="en-US" sz="2000" i="1" dirty="0" smtClean="0">
                <a:effectLst>
                  <a:outerShdw blurRad="38100" dist="38100" dir="2700000" algn="tl">
                    <a:srgbClr val="000000">
                      <a:alpha val="43137"/>
                    </a:srgbClr>
                  </a:outerShdw>
                </a:effectLst>
                <a:latin typeface="Century Gothic" pitchFamily="34" charset="0"/>
              </a:rPr>
              <a:t>Create a title for your PD</a:t>
            </a:r>
          </a:p>
          <a:p>
            <a:pPr marL="457200" indent="-457200">
              <a:buFont typeface="+mj-lt"/>
              <a:buAutoNum type="arabicPeriod"/>
            </a:pPr>
            <a:r>
              <a:rPr lang="en-US" sz="2000" i="1" dirty="0" smtClean="0">
                <a:effectLst>
                  <a:outerShdw blurRad="38100" dist="38100" dir="2700000" algn="tl">
                    <a:srgbClr val="000000">
                      <a:alpha val="43137"/>
                    </a:srgbClr>
                  </a:outerShdw>
                </a:effectLst>
                <a:latin typeface="Century Gothic" pitchFamily="34" charset="0"/>
              </a:rPr>
              <a:t>Get Group Code:</a:t>
            </a:r>
          </a:p>
          <a:p>
            <a:pPr marL="457200" indent="-457200">
              <a:buFont typeface="+mj-lt"/>
              <a:buAutoNum type="arabicPeriod"/>
            </a:pPr>
            <a:r>
              <a:rPr lang="en-US" sz="2000" dirty="0" smtClean="0">
                <a:effectLst>
                  <a:outerShdw blurRad="38100" dist="38100" dir="2700000" algn="tl">
                    <a:srgbClr val="000000">
                      <a:alpha val="43137"/>
                    </a:srgbClr>
                  </a:outerShdw>
                </a:effectLst>
                <a:latin typeface="Century Gothic" pitchFamily="34" charset="0"/>
              </a:rPr>
              <a:t>Share code and outline for discussion</a:t>
            </a:r>
          </a:p>
          <a:p>
            <a:pPr marL="457200" indent="-457200"/>
            <a:endParaRPr lang="en-US" sz="2000" dirty="0" smtClean="0">
              <a:effectLst>
                <a:outerShdw blurRad="38100" dist="38100" dir="2700000" algn="tl">
                  <a:srgbClr val="000000">
                    <a:alpha val="43137"/>
                  </a:srgbClr>
                </a:outerShdw>
              </a:effectLst>
              <a:latin typeface="Century Gothic" pitchFamily="34" charset="0"/>
            </a:endParaRPr>
          </a:p>
          <a:p>
            <a:pPr marL="457200" indent="-457200">
              <a:buFont typeface="Arial" charset="0"/>
              <a:buChar char="•"/>
            </a:pPr>
            <a:endParaRPr lang="en-US" sz="2000" dirty="0" smtClean="0">
              <a:effectLst>
                <a:outerShdw blurRad="38100" dist="38100" dir="2700000" algn="tl">
                  <a:srgbClr val="000000">
                    <a:alpha val="43137"/>
                  </a:srgbClr>
                </a:outerShdw>
              </a:effectLst>
            </a:endParaRPr>
          </a:p>
          <a:p>
            <a:pPr marL="457200" indent="-457200"/>
            <a:endParaRPr lang="en-US" sz="2000" dirty="0" smtClean="0">
              <a:effectLst>
                <a:outerShdw blurRad="38100" dist="38100" dir="2700000" algn="tl">
                  <a:srgbClr val="000000">
                    <a:alpha val="43137"/>
                  </a:srgbClr>
                </a:outerShdw>
              </a:effectLst>
            </a:endParaRPr>
          </a:p>
          <a:p>
            <a:pPr marL="457200" indent="-457200"/>
            <a:endParaRPr lang="en-US" sz="2000" dirty="0" smtClean="0">
              <a:effectLst>
                <a:outerShdw blurRad="38100" dist="38100" dir="2700000" algn="tl">
                  <a:srgbClr val="000000">
                    <a:alpha val="43137"/>
                  </a:srgbClr>
                </a:outerShdw>
              </a:effectLst>
            </a:endParaRPr>
          </a:p>
          <a:p>
            <a:pPr marL="457200" indent="-457200">
              <a:buFont typeface="+mj-lt"/>
              <a:buAutoNum type="arabicPeriod"/>
            </a:pPr>
            <a:endParaRPr lang="en-US" sz="2000" dirty="0">
              <a:effectLst>
                <a:outerShdw blurRad="38100" dist="38100" dir="2700000" algn="tl">
                  <a:srgbClr val="000000">
                    <a:alpha val="43137"/>
                  </a:srgbClr>
                </a:outerShdw>
              </a:effectLst>
            </a:endParaRPr>
          </a:p>
        </p:txBody>
      </p:sp>
      <p:sp>
        <p:nvSpPr>
          <p:cNvPr id="71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7169" name="Picture 1"/>
          <p:cNvPicPr>
            <a:picLocks noChangeAspect="1" noChangeArrowheads="1"/>
          </p:cNvPicPr>
          <p:nvPr/>
        </p:nvPicPr>
        <p:blipFill>
          <a:blip r:embed="rId3" cstate="print"/>
          <a:srcRect l="49680" t="27350" r="19551" b="28204"/>
          <a:stretch>
            <a:fillRect/>
          </a:stretch>
        </p:blipFill>
        <p:spPr bwMode="auto">
          <a:xfrm>
            <a:off x="3048000" y="533400"/>
            <a:ext cx="5656385" cy="4572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27649" name="Picture 1"/>
          <p:cNvPicPr>
            <a:picLocks noChangeAspect="1" noChangeArrowheads="1"/>
          </p:cNvPicPr>
          <p:nvPr/>
        </p:nvPicPr>
        <p:blipFill>
          <a:blip r:embed="rId2" cstate="print"/>
          <a:srcRect l="49680" t="27367" r="19551" b="21320"/>
          <a:stretch>
            <a:fillRect/>
          </a:stretch>
        </p:blipFill>
        <p:spPr bwMode="auto">
          <a:xfrm>
            <a:off x="1524000" y="152400"/>
            <a:ext cx="6863080" cy="64008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1025" name="Picture 1"/>
          <p:cNvPicPr>
            <a:picLocks noChangeAspect="1" noChangeArrowheads="1"/>
          </p:cNvPicPr>
          <p:nvPr/>
        </p:nvPicPr>
        <p:blipFill>
          <a:blip r:embed="rId2" cstate="print"/>
          <a:srcRect r="34937"/>
          <a:stretch>
            <a:fillRect/>
          </a:stretch>
        </p:blipFill>
        <p:spPr bwMode="auto">
          <a:xfrm>
            <a:off x="838200" y="228600"/>
            <a:ext cx="7411452" cy="64008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32769" name="Picture 4"/>
          <p:cNvPicPr>
            <a:picLocks noChangeAspect="1" noChangeArrowheads="1"/>
          </p:cNvPicPr>
          <p:nvPr/>
        </p:nvPicPr>
        <p:blipFill>
          <a:blip r:embed="rId2" cstate="print"/>
          <a:srcRect t="30769" r="34937"/>
          <a:stretch>
            <a:fillRect/>
          </a:stretch>
        </p:blipFill>
        <p:spPr bwMode="auto">
          <a:xfrm>
            <a:off x="0" y="990600"/>
            <a:ext cx="9166578" cy="54864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effectLst>
                  <a:outerShdw blurRad="38100" dist="38100" dir="2700000" algn="tl">
                    <a:srgbClr val="000000">
                      <a:alpha val="43137"/>
                    </a:srgbClr>
                  </a:outerShdw>
                </a:effectLst>
                <a:latin typeface="Century Gothic" pitchFamily="34" charset="0"/>
              </a:rPr>
              <a:t>A Group Code is given to you.</a:t>
            </a:r>
            <a:endParaRPr lang="en-US" sz="4000" dirty="0">
              <a:effectLst>
                <a:outerShdw blurRad="38100" dist="38100" dir="2700000" algn="tl">
                  <a:srgbClr val="000000">
                    <a:alpha val="43137"/>
                  </a:srgbClr>
                </a:outerShdw>
              </a:effectLst>
              <a:latin typeface="Century Gothic" pitchFamily="34" charset="0"/>
            </a:endParaRPr>
          </a:p>
        </p:txBody>
      </p:sp>
      <p:sp>
        <p:nvSpPr>
          <p:cNvPr id="3" name="Text Placeholder 2"/>
          <p:cNvSpPr>
            <a:spLocks noGrp="1"/>
          </p:cNvSpPr>
          <p:nvPr>
            <p:ph type="body" idx="1"/>
          </p:nvPr>
        </p:nvSpPr>
        <p:spPr>
          <a:xfrm>
            <a:off x="1368426" y="2743200"/>
            <a:ext cx="6480174" cy="3505200"/>
          </a:xfrm>
        </p:spPr>
        <p:txBody>
          <a:bodyPr>
            <a:noAutofit/>
          </a:bodyPr>
          <a:lstStyle/>
          <a:p>
            <a:r>
              <a:rPr lang="en-US" sz="2400" dirty="0" smtClean="0">
                <a:effectLst>
                  <a:outerShdw blurRad="38100" dist="38100" dir="2700000" algn="tl">
                    <a:srgbClr val="000000">
                      <a:alpha val="43137"/>
                    </a:srgbClr>
                  </a:outerShdw>
                </a:effectLst>
                <a:latin typeface="Century Gothic" pitchFamily="34" charset="0"/>
              </a:rPr>
              <a:t>At this point, you promote your online </a:t>
            </a:r>
            <a:r>
              <a:rPr lang="en-US" sz="2400" dirty="0" smtClean="0">
                <a:effectLst>
                  <a:outerShdw blurRad="38100" dist="38100" dir="2700000" algn="tl">
                    <a:srgbClr val="000000">
                      <a:alpha val="43137"/>
                    </a:srgbClr>
                  </a:outerShdw>
                </a:effectLst>
                <a:latin typeface="Century Gothic" pitchFamily="34" charset="0"/>
              </a:rPr>
              <a:t>discussion!</a:t>
            </a:r>
          </a:p>
          <a:p>
            <a:pPr marL="457200" indent="-457200" algn="l">
              <a:buAutoNum type="arabicPeriod"/>
            </a:pPr>
            <a:r>
              <a:rPr lang="en-US" sz="2000" dirty="0" smtClean="0">
                <a:effectLst>
                  <a:outerShdw blurRad="38100" dist="38100" dir="2700000" algn="tl">
                    <a:srgbClr val="000000">
                      <a:alpha val="43137"/>
                    </a:srgbClr>
                  </a:outerShdw>
                </a:effectLst>
                <a:latin typeface="Century Gothic" pitchFamily="34" charset="0"/>
              </a:rPr>
              <a:t>I Sent out A promo letter district wide</a:t>
            </a:r>
          </a:p>
          <a:p>
            <a:pPr marL="457200" indent="-457200" algn="l">
              <a:buAutoNum type="arabicPeriod"/>
            </a:pPr>
            <a:r>
              <a:rPr lang="en-US" sz="2000" dirty="0" smtClean="0">
                <a:effectLst>
                  <a:outerShdw blurRad="38100" dist="38100" dir="2700000" algn="tl">
                    <a:srgbClr val="000000">
                      <a:alpha val="43137"/>
                    </a:srgbClr>
                  </a:outerShdw>
                </a:effectLst>
                <a:latin typeface="Century Gothic" pitchFamily="34" charset="0"/>
              </a:rPr>
              <a:t>When a cohort was formed, I sent out the outline and instructions for participants to join the edmodo discussion group</a:t>
            </a:r>
          </a:p>
          <a:p>
            <a:pPr marL="457200" indent="-457200" algn="l">
              <a:buAutoNum type="arabicPeriod"/>
            </a:pPr>
            <a:r>
              <a:rPr lang="en-US" sz="2000" dirty="0" smtClean="0">
                <a:effectLst>
                  <a:outerShdw blurRad="38100" dist="38100" dir="2700000" algn="tl">
                    <a:srgbClr val="000000">
                      <a:alpha val="43137"/>
                    </a:srgbClr>
                  </a:outerShdw>
                </a:effectLst>
                <a:latin typeface="Century Gothic" pitchFamily="34" charset="0"/>
              </a:rPr>
              <a:t>I Began the discussion with my initial post</a:t>
            </a:r>
          </a:p>
          <a:p>
            <a:pPr marL="457200" indent="-457200"/>
            <a:endParaRPr lang="en-US" sz="2400" dirty="0">
              <a:effectLst>
                <a:outerShdw blurRad="38100" dist="38100" dir="2700000" algn="tl">
                  <a:srgbClr val="000000">
                    <a:alpha val="43137"/>
                  </a:srgbClr>
                </a:outerShdw>
              </a:effectLst>
              <a:latin typeface="Century Gothic"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611</TotalTime>
  <Words>631</Words>
  <Application>Microsoft Office PowerPoint</Application>
  <PresentationFormat>On-screen Show (4:3)</PresentationFormat>
  <Paragraphs>157</Paragraphs>
  <Slides>25</Slides>
  <Notes>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Civic</vt:lpstr>
      <vt:lpstr>Online Professional Development Strategies that Engage Teachers MATSOL 2013</vt:lpstr>
      <vt:lpstr>Online Professional Development Strategies that Engage Teachers</vt:lpstr>
      <vt:lpstr>2012.2013 Malden Public Schools EDMODO WIDA DISCUSSION</vt:lpstr>
      <vt:lpstr>Slide 4</vt:lpstr>
      <vt:lpstr>Easy Steps to begin an edmodo online discussion</vt:lpstr>
      <vt:lpstr>Slide 6</vt:lpstr>
      <vt:lpstr>Slide 7</vt:lpstr>
      <vt:lpstr>Slide 8</vt:lpstr>
      <vt:lpstr>A Group Code is given to you.</vt:lpstr>
      <vt:lpstr>Slide 10</vt:lpstr>
      <vt:lpstr>Slide 11</vt:lpstr>
      <vt:lpstr>Slide 12</vt:lpstr>
      <vt:lpstr>See example of WIDA Online Discussion Handout at the back of handout notes</vt:lpstr>
      <vt:lpstr>Slide 14</vt:lpstr>
      <vt:lpstr>Slide 15</vt:lpstr>
      <vt:lpstr>Slide 16</vt:lpstr>
      <vt:lpstr>Slide 17</vt:lpstr>
      <vt:lpstr>Participant Examples</vt:lpstr>
      <vt:lpstr>Participant Examples</vt:lpstr>
      <vt:lpstr>Slide 20</vt:lpstr>
      <vt:lpstr>About her experience as a participant from Carley Ferren-Gardner</vt:lpstr>
      <vt:lpstr>Slide 22</vt:lpstr>
      <vt:lpstr>Other uses for edmodo</vt:lpstr>
      <vt:lpstr>Thank you for attending.</vt:lpstr>
      <vt:lpstr>malmonte@malden.mec.edu</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Mary Margaret;Carley</dc:creator>
  <cp:lastModifiedBy>Mary Margaret</cp:lastModifiedBy>
  <cp:revision>37</cp:revision>
  <dcterms:created xsi:type="dcterms:W3CDTF">2013-04-08T16:16:31Z</dcterms:created>
  <dcterms:modified xsi:type="dcterms:W3CDTF">2013-04-30T20:06:28Z</dcterms:modified>
</cp:coreProperties>
</file>