
<file path=[Content_Types].xml><?xml version="1.0" encoding="utf-8"?>
<Types xmlns="http://schemas.openxmlformats.org/package/2006/content-types"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61" r:id="rId3"/>
    <p:sldId id="271" r:id="rId4"/>
    <p:sldId id="262" r:id="rId5"/>
    <p:sldId id="263" r:id="rId6"/>
    <p:sldId id="267" r:id="rId7"/>
    <p:sldId id="268" r:id="rId8"/>
    <p:sldId id="266" r:id="rId9"/>
    <p:sldId id="269" r:id="rId10"/>
    <p:sldId id="270" r:id="rId11"/>
    <p:sldId id="281" r:id="rId12"/>
    <p:sldId id="272" r:id="rId13"/>
    <p:sldId id="273" r:id="rId14"/>
    <p:sldId id="282" r:id="rId15"/>
    <p:sldId id="284" r:id="rId16"/>
    <p:sldId id="285" r:id="rId17"/>
    <p:sldId id="274" r:id="rId18"/>
    <p:sldId id="283" r:id="rId19"/>
    <p:sldId id="276" r:id="rId20"/>
    <p:sldId id="275" r:id="rId21"/>
    <p:sldId id="277" r:id="rId22"/>
    <p:sldId id="278" r:id="rId23"/>
    <p:sldId id="279" r:id="rId2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60"/>
  </p:normalViewPr>
  <p:slideViewPr>
    <p:cSldViewPr>
      <p:cViewPr>
        <p:scale>
          <a:sx n="78" d="100"/>
          <a:sy n="78" d="100"/>
        </p:scale>
        <p:origin x="-114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7" d="100"/>
          <a:sy n="87" d="100"/>
        </p:scale>
        <p:origin x="-2160" y="-7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212A84E-7C6D-4E3E-9504-8EDF8A8AA17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FA741B6-8AFD-435C-9EC6-F4704F83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2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9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had been trying to engage my students in the learning process.  I wanted them to invest in themselves.  To become active learners and not passive.</a:t>
            </a:r>
          </a:p>
          <a:p>
            <a:endParaRPr lang="en-US" dirty="0"/>
          </a:p>
          <a:p>
            <a:r>
              <a:rPr lang="en-US" dirty="0" smtClean="0"/>
              <a:t>I thought the best thing to do would be to make them a part of the process. Ask them what they thought about both the content learning and the group experience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Raising hands a disaster.  Some students voted 2 or three times, others not at all</a:t>
            </a:r>
          </a:p>
          <a:p>
            <a:endParaRPr lang="en-US" dirty="0"/>
          </a:p>
          <a:p>
            <a:r>
              <a:rPr lang="en-US" dirty="0" smtClean="0"/>
              <a:t>This is why Action Research is so powerful – you try something out, you get the results, you reflect and then you </a:t>
            </a:r>
            <a:r>
              <a:rPr lang="en-US" dirty="0" err="1" smtClean="0"/>
              <a:t>reimplement</a:t>
            </a:r>
            <a:r>
              <a:rPr lang="en-US" dirty="0" smtClean="0"/>
              <a:t>.  The cycle is continuous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8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Went back and forth on making anonymous </a:t>
            </a:r>
            <a:r>
              <a:rPr lang="en-US" dirty="0" err="1" smtClean="0"/>
              <a:t>vs</a:t>
            </a:r>
            <a:r>
              <a:rPr lang="en-US" dirty="0" smtClean="0"/>
              <a:t> student names.  Decided to go with names to make comments more valid.   Also used a way to gather information as part of a “ticket to leave”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0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assessment area was  the subject matter – Did the students achieve their objective?</a:t>
            </a:r>
          </a:p>
          <a:p>
            <a:endParaRPr lang="en-US" dirty="0"/>
          </a:p>
          <a:p>
            <a:r>
              <a:rPr lang="en-US" dirty="0" smtClean="0"/>
              <a:t>SWBAT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6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the last area of </a:t>
            </a:r>
            <a:r>
              <a:rPr lang="en-US" dirty="0" err="1" smtClean="0"/>
              <a:t>rtriangulation</a:t>
            </a:r>
            <a:r>
              <a:rPr lang="en-US" dirty="0" smtClean="0"/>
              <a:t> – and the most important.  No body knows your students like you do.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Looked at three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91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them all </a:t>
            </a:r>
            <a:r>
              <a:rPr lang="en-US" dirty="0" err="1" smtClean="0"/>
              <a:t>togehter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92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Cooperative learning does not come about naturally.  You need to set the expectations and rules of behavior. There maybe cultural bias, gender issues, personality </a:t>
            </a:r>
            <a:r>
              <a:rPr lang="en-US" dirty="0" err="1" smtClean="0"/>
              <a:t>conflicte</a:t>
            </a:r>
            <a:r>
              <a:rPr lang="en-US" dirty="0" smtClean="0"/>
              <a:t>, </a:t>
            </a:r>
            <a:r>
              <a:rPr lang="en-US" dirty="0" smtClean="0"/>
              <a:t>language proficiency gaps or content problems,  You know your student and content the best,  Lots of upfront planning</a:t>
            </a:r>
          </a:p>
          <a:p>
            <a:endParaRPr lang="en-US" dirty="0"/>
          </a:p>
          <a:p>
            <a:r>
              <a:rPr lang="en-US" dirty="0" smtClean="0"/>
              <a:t>Students feel less stress,  Teacher takes a background role.  Have to resist the urge to jump in.  Let the group handle the process.  Defer to the group.  </a:t>
            </a:r>
            <a:r>
              <a:rPr lang="en-US" dirty="0" smtClean="0"/>
              <a:t>“is this right”  ask your partner</a:t>
            </a:r>
          </a:p>
          <a:p>
            <a:endParaRPr lang="en-US" dirty="0"/>
          </a:p>
          <a:p>
            <a:r>
              <a:rPr lang="en-US" dirty="0" smtClean="0"/>
              <a:t>Put some thought into the students you place together. Can have a major impact.  Boy-girl issues, bullying, friends, enemies, </a:t>
            </a:r>
          </a:p>
          <a:p>
            <a:endParaRPr lang="en-US" dirty="0"/>
          </a:p>
          <a:p>
            <a:r>
              <a:rPr lang="en-US" dirty="0" smtClean="0"/>
              <a:t>There is not a one size fits all approach.  Taking candy out of the bag for group assignments.  Some students took more than one piece.  Then picked the group their friends were in</a:t>
            </a:r>
          </a:p>
          <a:p>
            <a:endParaRPr lang="en-US" dirty="0"/>
          </a:p>
          <a:p>
            <a:r>
              <a:rPr lang="en-US" dirty="0" smtClean="0"/>
              <a:t>Students give low grades when you correct them.  Or as you push their comfort zones and give them more work</a:t>
            </a:r>
          </a:p>
          <a:p>
            <a:endParaRPr lang="en-US" dirty="0"/>
          </a:p>
          <a:p>
            <a:r>
              <a:rPr lang="en-US" dirty="0" smtClean="0"/>
              <a:t>Homework copying problems with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1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you begin with cooperative learning, you need to change your mindset.  Think- how does this situation lend itself to cooperative learning.  Vary the routine in your classroom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Can add in several techniques – random groups, ticket to leave, individual contribution, common goal,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Take the student rating with a  little bit of skepticism.  They rate the group part higher,  the more you push, the lower the student scale – This sucks</a:t>
            </a:r>
          </a:p>
          <a:p>
            <a:endParaRPr lang="en-US" dirty="0"/>
          </a:p>
          <a:p>
            <a:r>
              <a:rPr lang="en-US" dirty="0" smtClean="0"/>
              <a:t>One of my top students did not want to join in.  She was frustrated with her classmates.</a:t>
            </a:r>
          </a:p>
          <a:p>
            <a:endParaRPr lang="en-US" dirty="0"/>
          </a:p>
          <a:p>
            <a:r>
              <a:rPr lang="en-US" dirty="0" smtClean="0"/>
              <a:t>Students pressuring others to do the work for them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8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very easy to get into the metrics</a:t>
            </a:r>
            <a:r>
              <a:rPr lang="en-US" baseline="0" dirty="0" smtClean="0"/>
              <a:t> mode and quantify everything.  </a:t>
            </a:r>
          </a:p>
          <a:p>
            <a:r>
              <a:rPr lang="en-US" baseline="0" dirty="0" smtClean="0"/>
              <a:t>As and ex finance guy – I had to avoid this.  </a:t>
            </a:r>
          </a:p>
          <a:p>
            <a:r>
              <a:rPr lang="en-US" baseline="0" dirty="0" smtClean="0"/>
              <a:t>Just evaluating the numbers may not give us the full story and  can be misleading. </a:t>
            </a:r>
          </a:p>
          <a:p>
            <a:r>
              <a:rPr lang="en-US" baseline="0" dirty="0" smtClean="0"/>
              <a:t>We need to remember that We teach for our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2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33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Why???  Reached a new low in the classroom.  Grade 10 test – half the students failed.  Some students just put their head down on the desk.</a:t>
            </a:r>
          </a:p>
          <a:p>
            <a:r>
              <a:rPr lang="en-US" dirty="0" smtClean="0"/>
              <a:t>Same students kept raising their hand to answer question – not engaging the class</a:t>
            </a:r>
          </a:p>
          <a:p>
            <a:endParaRPr lang="en-US" dirty="0" smtClean="0"/>
          </a:p>
          <a:p>
            <a:r>
              <a:rPr lang="en-US" dirty="0" smtClean="0"/>
              <a:t>Language </a:t>
            </a:r>
            <a:r>
              <a:rPr lang="en-US" dirty="0" smtClean="0"/>
              <a:t>outcome also poor.  Some students not speaking in </a:t>
            </a:r>
            <a:r>
              <a:rPr lang="en-US" dirty="0" smtClean="0"/>
              <a:t>class.  No chance to practice English,.   Students unable to “talk” about math</a:t>
            </a:r>
          </a:p>
          <a:p>
            <a:endParaRPr lang="en-US" dirty="0"/>
          </a:p>
          <a:p>
            <a:r>
              <a:rPr lang="en-US" dirty="0" smtClean="0"/>
              <a:t>Some students, </a:t>
            </a:r>
            <a:r>
              <a:rPr lang="en-US" dirty="0" err="1" smtClean="0"/>
              <a:t>particulary</a:t>
            </a:r>
            <a:r>
              <a:rPr lang="en-US" dirty="0" smtClean="0"/>
              <a:t> those w/ low English proficiency seemed to be stressing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2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73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6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20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Fabulous!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reflected on what is working in my classroom.   My ESL students were supporting each other every day and in many ways.   </a:t>
            </a:r>
          </a:p>
          <a:p>
            <a:r>
              <a:rPr lang="en-US" dirty="0" smtClean="0"/>
              <a:t>I wanted to see if I could leverage this process into a formalized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0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 tested out small group cooperative learning in the classroom.</a:t>
            </a:r>
          </a:p>
          <a:p>
            <a:endParaRPr lang="en-US" dirty="0"/>
          </a:p>
          <a:p>
            <a:r>
              <a:rPr lang="en-US" dirty="0" smtClean="0"/>
              <a:t>You could hear the energetic interactions among the students.  They were excited when they achieved their goal and their smiles lit up the classroom.</a:t>
            </a:r>
          </a:p>
          <a:p>
            <a:r>
              <a:rPr lang="en-US" dirty="0" smtClean="0"/>
              <a:t>You could feel the focus and energy in the classroom.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5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were the days that I was glad I was not being evaluated!!</a:t>
            </a:r>
          </a:p>
          <a:p>
            <a:r>
              <a:rPr lang="en-US" dirty="0" smtClean="0"/>
              <a:t>It was a like the last day of school – just after the bell rang.  Lots of noise, chaos and aimless shouting.</a:t>
            </a:r>
          </a:p>
          <a:p>
            <a:endParaRPr lang="en-US" dirty="0"/>
          </a:p>
          <a:p>
            <a:r>
              <a:rPr lang="en-US" dirty="0" smtClean="0"/>
              <a:t>These wer</a:t>
            </a:r>
            <a:r>
              <a:rPr lang="en-US" dirty="0" smtClean="0"/>
              <a:t>e the days I said – never again!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2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this work in an ESL class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factors caused success&gt;  What factors caused failure&gt;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can in implement group instruction to improve the content and language learning of my students?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13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lot of information out there.  The hard part was selecting what data to research as part of the literature review.  I played around with some of the query parameters to look for both recent and older studies.  </a:t>
            </a:r>
          </a:p>
          <a:p>
            <a:r>
              <a:rPr lang="en-US" dirty="0" smtClean="0"/>
              <a:t>I looked at research in the US and abroad</a:t>
            </a:r>
          </a:p>
          <a:p>
            <a:r>
              <a:rPr lang="en-US" dirty="0" smtClean="0"/>
              <a:t>I narrowed things down and used only peer reviewed articles.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5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my attempt to organize the data so I could </a:t>
            </a:r>
            <a:r>
              <a:rPr lang="en-US" dirty="0" smtClean="0"/>
              <a:t>learn from it and integrate the information into my research</a:t>
            </a:r>
          </a:p>
          <a:p>
            <a:endParaRPr lang="en-US" dirty="0"/>
          </a:p>
          <a:p>
            <a:r>
              <a:rPr lang="en-US" dirty="0" smtClean="0"/>
              <a:t>I looked at the year, the country the research was conducted in, type of research’,</a:t>
            </a:r>
          </a:p>
          <a:p>
            <a:r>
              <a:rPr lang="en-US" dirty="0" smtClean="0"/>
              <a:t>Whether the study was exclusively on ESL students.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sounded great.  I was very excited  and anxious to start</a:t>
            </a:r>
          </a:p>
          <a:p>
            <a:endParaRPr lang="en-US" dirty="0"/>
          </a:p>
          <a:p>
            <a:r>
              <a:rPr lang="en-US" dirty="0" smtClean="0"/>
              <a:t>But, how would I know if  my experimental research was working?  I needed some type of metrics and standards so I could objectively evaluate this process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Thinking that the more points of reference I could use, the more objective and useful would be the assessment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41B6-8AFD-435C-9EC6-F4704F830E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DCA0F71-16DF-43EE-8FEC-F63C95EC2612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947AF00-EFF6-4BE8-A056-B7939AEFA48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Collaborative Learning in THE ESL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33800"/>
            <a:ext cx="3886200" cy="18256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Brian Conlon               May 2013</a:t>
            </a:r>
          </a:p>
          <a:p>
            <a:r>
              <a:rPr lang="en-US" dirty="0" smtClean="0"/>
              <a:t>Salem State University   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>
            <a:noAutofit/>
          </a:bodyPr>
          <a:lstStyle/>
          <a:p>
            <a:r>
              <a:rPr lang="en-US" dirty="0" smtClean="0"/>
              <a:t>Direct from the students</a:t>
            </a:r>
          </a:p>
          <a:p>
            <a:endParaRPr lang="en-US" dirty="0" smtClean="0"/>
          </a:p>
          <a:p>
            <a:r>
              <a:rPr lang="en-US" dirty="0" smtClean="0"/>
              <a:t>Quantitative and Qualitative</a:t>
            </a:r>
          </a:p>
          <a:p>
            <a:r>
              <a:rPr lang="en-US" dirty="0" smtClean="0"/>
              <a:t>Assessed students  perspective on achieving content knowledge/objective </a:t>
            </a:r>
          </a:p>
          <a:p>
            <a:r>
              <a:rPr lang="en-US" dirty="0" smtClean="0"/>
              <a:t>Evaluated Group </a:t>
            </a:r>
            <a:r>
              <a:rPr lang="en-US" dirty="0" smtClean="0"/>
              <a:t>Experience from the ESL student’s point of view</a:t>
            </a:r>
            <a:endParaRPr lang="en-US" dirty="0" smtClean="0"/>
          </a:p>
          <a:p>
            <a:pPr lvl="1"/>
            <a:r>
              <a:rPr lang="en-US" sz="2000" dirty="0" smtClean="0"/>
              <a:t>Theory – if students enjoy their lesson, they will be more motivated to work toward the learning goal</a:t>
            </a:r>
          </a:p>
          <a:p>
            <a:r>
              <a:rPr lang="en-US" dirty="0" smtClean="0"/>
              <a:t>First attempted to gather data using a show of hands - unsuccessful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3810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Assessment Survey rev Apr 13.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685800"/>
            <a:ext cx="11125200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"/>
            <a:ext cx="30480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648200"/>
            <a:ext cx="4191000" cy="17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Content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Experimenting with varying formats of assessment:</a:t>
            </a:r>
          </a:p>
          <a:p>
            <a:pPr lvl="1"/>
            <a:r>
              <a:rPr lang="en-US" sz="2000" dirty="0" smtClean="0"/>
              <a:t>Ticket to leave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Completing the assignment successfully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Grades on a test or quiz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00"/>
            <a:ext cx="1533525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64" y="4278297"/>
            <a:ext cx="2895600" cy="1970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64" y="2362200"/>
            <a:ext cx="260633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Did I feel that the group technique was effective</a:t>
            </a:r>
            <a:r>
              <a:rPr lang="en-US" sz="2200" dirty="0" smtClean="0"/>
              <a:t>?</a:t>
            </a:r>
          </a:p>
          <a:p>
            <a:pPr marL="0" indent="0"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</a:pPr>
            <a:r>
              <a:rPr lang="en-US" sz="2200" dirty="0" smtClean="0"/>
              <a:t>Were </a:t>
            </a:r>
            <a:r>
              <a:rPr lang="en-US" sz="2200" dirty="0"/>
              <a:t>all the students involved and participating? </a:t>
            </a: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spcBef>
                <a:spcPts val="0"/>
              </a:spcBef>
            </a:pPr>
            <a:endParaRPr lang="en-US" sz="2200" dirty="0" smtClean="0"/>
          </a:p>
          <a:p>
            <a:pPr marL="0" indent="0">
              <a:spcBef>
                <a:spcPts val="0"/>
              </a:spcBef>
            </a:pPr>
            <a:endParaRPr lang="en-US" sz="2200" dirty="0" smtClean="0"/>
          </a:p>
          <a:p>
            <a:pPr marL="0" indent="0">
              <a:spcBef>
                <a:spcPts val="0"/>
              </a:spcBef>
            </a:pPr>
            <a:r>
              <a:rPr lang="en-US" sz="2200" dirty="0" smtClean="0"/>
              <a:t>Did </a:t>
            </a:r>
            <a:r>
              <a:rPr lang="en-US" sz="2200" dirty="0"/>
              <a:t>the students demonstrate understanding of the lesson?</a:t>
            </a:r>
          </a:p>
          <a:p>
            <a:pPr marL="0" indent="0">
              <a:spcBef>
                <a:spcPts val="0"/>
              </a:spcBef>
            </a:pPr>
            <a:endParaRPr lang="en-US" dirty="0">
              <a:solidFill>
                <a:srgbClr val="E36C0A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71800"/>
            <a:ext cx="2137558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37" y="1143000"/>
            <a:ext cx="1871663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76800"/>
            <a:ext cx="1981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07993"/>
              </p:ext>
            </p:extLst>
          </p:nvPr>
        </p:nvGraphicFramePr>
        <p:xfrm>
          <a:off x="0" y="76199"/>
          <a:ext cx="9143998" cy="699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948"/>
                <a:gridCol w="1893489"/>
                <a:gridCol w="970269"/>
                <a:gridCol w="1398276"/>
                <a:gridCol w="1369018"/>
                <a:gridCol w="838200"/>
                <a:gridCol w="791523"/>
                <a:gridCol w="808677"/>
                <a:gridCol w="609598"/>
              </a:tblGrid>
              <a:tr h="35675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Technique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</a:tr>
              <a:tr h="259312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Did this process improve your mathematical knowledge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Did you enjoy this group activity and would you like to do it again? </a:t>
                      </a:r>
                    </a:p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Based on the assessment, was the group instruction technique successful in building understanding with the students?</a:t>
                      </a:r>
                    </a:p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Did I feel that the group technique was effective?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Were all the students involved and participating</a:t>
                      </a:r>
                      <a:r>
                        <a:rPr lang="en-US" sz="1100" dirty="0" smtClean="0">
                          <a:effectLst/>
                        </a:rPr>
                        <a:t>?</a:t>
                      </a:r>
                      <a:endParaRPr lang="en-US" sz="1100" dirty="0">
                        <a:effectLst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Did the students demonstrate understanding of the lesson?</a:t>
                      </a:r>
                    </a:p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Total </a:t>
                      </a:r>
                      <a:r>
                        <a:rPr lang="en-US" sz="1100" dirty="0">
                          <a:effectLst/>
                        </a:rPr>
                        <a:t>Number of Points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</a:tr>
              <a:tr h="35675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Indicator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</a:tr>
              <a:tr h="44012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Establish a group goal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4.5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25.5</a:t>
                      </a:r>
                      <a:endParaRPr lang="en-US" sz="1100" b="1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</a:tr>
              <a:tr h="75343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Teacher assigns students randomly to a pair group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4.3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4.5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26.8</a:t>
                      </a:r>
                      <a:endParaRPr lang="en-US" sz="1100" b="1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</a:tr>
              <a:tr h="7135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Establish that students  clear on their roles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17.5</a:t>
                      </a:r>
                      <a:endParaRPr lang="en-US" sz="1100" b="1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</a:tr>
              <a:tr h="7135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Assessing </a:t>
                      </a:r>
                      <a:r>
                        <a:rPr lang="en-US" sz="1100" dirty="0">
                          <a:effectLst/>
                        </a:rPr>
                        <a:t>student individual contribution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4.3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4.7     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27.0</a:t>
                      </a:r>
                      <a:endParaRPr lang="en-US" sz="1100" b="1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</a:tr>
              <a:tr h="107025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 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Group students </a:t>
                      </a:r>
                      <a:r>
                        <a:rPr lang="en-US" sz="1100" dirty="0" smtClean="0">
                          <a:effectLst/>
                        </a:rPr>
                        <a:t>homogeneously (math </a:t>
                      </a:r>
                      <a:r>
                        <a:rPr lang="en-US" sz="1100" dirty="0">
                          <a:effectLst/>
                        </a:rPr>
                        <a:t>proficiency). 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4.1.                    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4.1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4.5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26.7</a:t>
                      </a:r>
                      <a:endParaRPr lang="en-US" sz="1100" b="1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63" marR="292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5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You </a:t>
            </a:r>
            <a:r>
              <a:rPr lang="en-US" dirty="0"/>
              <a:t>need to teach and </a:t>
            </a:r>
            <a:r>
              <a:rPr lang="en-US" dirty="0" smtClean="0"/>
              <a:t>explain what </a:t>
            </a:r>
            <a:r>
              <a:rPr lang="en-US" dirty="0"/>
              <a:t>collaborative learning should </a:t>
            </a:r>
            <a:r>
              <a:rPr lang="en-US" dirty="0" smtClean="0"/>
              <a:t>look like in the classroom. 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cannot just </a:t>
            </a:r>
            <a:r>
              <a:rPr lang="en-US" dirty="0" smtClean="0"/>
              <a:t>group students </a:t>
            </a:r>
            <a:r>
              <a:rPr lang="en-US" dirty="0"/>
              <a:t>and let things </a:t>
            </a:r>
            <a:r>
              <a:rPr lang="en-US" dirty="0" smtClean="0"/>
              <a:t>happen.</a:t>
            </a:r>
          </a:p>
          <a:p>
            <a:r>
              <a:rPr lang="en-US" dirty="0"/>
              <a:t>Group work is a great way to make students feel more relaxed and lower their affective filter – especially in high anxiety subjects such as math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Collaborative work </a:t>
            </a:r>
            <a:r>
              <a:rPr lang="en-US" dirty="0"/>
              <a:t>can cause some relationships to be intensified –be aware of  </a:t>
            </a:r>
            <a:r>
              <a:rPr lang="en-US" dirty="0" smtClean="0"/>
              <a:t>the mix of students that are grouped </a:t>
            </a:r>
            <a:r>
              <a:rPr lang="en-US" dirty="0"/>
              <a:t>together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Collaborative techniques that work in one class, may not work in another – due to class dynamics.</a:t>
            </a:r>
          </a:p>
          <a:p>
            <a:pPr lvl="0"/>
            <a:r>
              <a:rPr lang="en-US" dirty="0"/>
              <a:t>Sometimes you have to go with your instinct and ignore the “facts” </a:t>
            </a:r>
            <a:endParaRPr lang="en-US" dirty="0" smtClean="0"/>
          </a:p>
          <a:p>
            <a:pPr lvl="1"/>
            <a:r>
              <a:rPr lang="en-US" dirty="0" smtClean="0"/>
              <a:t>Student approval ranking </a:t>
            </a:r>
          </a:p>
          <a:p>
            <a:pPr lvl="1"/>
            <a:r>
              <a:rPr lang="en-US" dirty="0" smtClean="0"/>
              <a:t>Experiment 3 – Students clear on the goals</a:t>
            </a:r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gradually with collaborative learning and “plan”</a:t>
            </a:r>
            <a:br>
              <a:rPr lang="en-US" dirty="0" smtClean="0"/>
            </a:br>
            <a:r>
              <a:rPr lang="en-US" dirty="0" smtClean="0"/>
              <a:t> how to incorporate it into the curriculum.  Cumulative effect</a:t>
            </a:r>
          </a:p>
          <a:p>
            <a:pPr lvl="0"/>
            <a:r>
              <a:rPr lang="en-US" dirty="0"/>
              <a:t>Once you have </a:t>
            </a:r>
            <a:r>
              <a:rPr lang="en-US" dirty="0" smtClean="0"/>
              <a:t>used and tested a  technique,  going forward it does not have to </a:t>
            </a:r>
            <a:r>
              <a:rPr lang="en-US" dirty="0"/>
              <a:t>be an “either/or” choice of only </a:t>
            </a:r>
            <a:r>
              <a:rPr lang="en-US" dirty="0" smtClean="0"/>
              <a:t>1 </a:t>
            </a:r>
            <a:r>
              <a:rPr lang="en-US" dirty="0" smtClean="0"/>
              <a:t>method at a time.  </a:t>
            </a:r>
            <a:r>
              <a:rPr lang="en-US" dirty="0"/>
              <a:t>Instead you can layer </a:t>
            </a:r>
            <a:r>
              <a:rPr lang="en-US" dirty="0" smtClean="0"/>
              <a:t>different techniques together for synergy.</a:t>
            </a:r>
          </a:p>
          <a:p>
            <a:pPr lvl="0"/>
            <a:r>
              <a:rPr lang="en-US" dirty="0"/>
              <a:t>Students always rated the group process higher than they did the content </a:t>
            </a:r>
            <a:r>
              <a:rPr lang="en-US" dirty="0" smtClean="0"/>
              <a:t>portion.</a:t>
            </a:r>
          </a:p>
          <a:p>
            <a:pPr lvl="0"/>
            <a:r>
              <a:rPr lang="en-US" dirty="0"/>
              <a:t>You don’t have to grade </a:t>
            </a:r>
            <a:r>
              <a:rPr lang="en-US" dirty="0" smtClean="0"/>
              <a:t>and </a:t>
            </a:r>
            <a:r>
              <a:rPr lang="en-US" dirty="0"/>
              <a:t>assess </a:t>
            </a:r>
            <a:r>
              <a:rPr lang="en-US" dirty="0" smtClean="0"/>
              <a:t>every group activity.</a:t>
            </a:r>
          </a:p>
          <a:p>
            <a:pPr lvl="0"/>
            <a:r>
              <a:rPr lang="en-US" dirty="0"/>
              <a:t>Some students do not like </a:t>
            </a:r>
            <a:r>
              <a:rPr lang="en-US" dirty="0" smtClean="0"/>
              <a:t>collaborative learning. Be sensitive to cultural values.</a:t>
            </a:r>
          </a:p>
          <a:p>
            <a:pPr lvl="0"/>
            <a:r>
              <a:rPr lang="en-US" dirty="0" smtClean="0"/>
              <a:t>Potential downside –?? increase in “sharing” of homework &amp; tests??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Experimental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Evaluating teaching techniques requires more than just quantitative scores and assessments</a:t>
            </a:r>
          </a:p>
          <a:p>
            <a:r>
              <a:rPr lang="en-US" sz="3200" dirty="0" smtClean="0"/>
              <a:t>Qualitative </a:t>
            </a:r>
            <a:r>
              <a:rPr lang="en-US" sz="3200" dirty="0" smtClean="0"/>
              <a:t>data is also needed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5600"/>
            <a:ext cx="21717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5092296" cy="26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38"/>
            <a:ext cx="4572000" cy="3321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473"/>
            <a:ext cx="4191000" cy="3562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733800"/>
            <a:ext cx="3962400" cy="2387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3800"/>
            <a:ext cx="4244874" cy="25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07" y="1295400"/>
            <a:ext cx="4163786" cy="4991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/>
          <a:lstStyle/>
          <a:p>
            <a:r>
              <a:rPr lang="en-US" dirty="0" smtClean="0"/>
              <a:t>Lower Proficiency ESL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2" y="4343401"/>
            <a:ext cx="43972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Research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Will introducing small group learning bring about better content and language outcomes for my ESL students?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43" y="3733800"/>
            <a:ext cx="5410200" cy="27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365760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22238"/>
            <a:ext cx="36576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6945"/>
            <a:ext cx="3657600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5" y="3854607"/>
            <a:ext cx="4421945" cy="291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4114800" cy="282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Higher Proficiency ESL Students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114800" cy="4937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114800" cy="4937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9600"/>
            <a:ext cx="3308148" cy="2042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724400"/>
            <a:ext cx="3657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07" y="228600"/>
            <a:ext cx="5303520" cy="6217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97" y="4122733"/>
            <a:ext cx="4724400" cy="2735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38" y="4360978"/>
            <a:ext cx="4425462" cy="25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" b="19741"/>
          <a:stretch/>
        </p:blipFill>
        <p:spPr>
          <a:xfrm>
            <a:off x="2057400" y="533400"/>
            <a:ext cx="4520293" cy="5657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00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ESL students  and  Group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40" y="2209800"/>
            <a:ext cx="7772400" cy="3733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appears to be a </a:t>
            </a:r>
            <a:r>
              <a:rPr lang="en-US" dirty="0"/>
              <a:t>n</a:t>
            </a:r>
            <a:r>
              <a:rPr lang="en-US" dirty="0" smtClean="0"/>
              <a:t>atural cohesiveness among ESL students at LVTI</a:t>
            </a:r>
          </a:p>
          <a:p>
            <a:r>
              <a:rPr lang="en-US" dirty="0" smtClean="0"/>
              <a:t>They look out for each other</a:t>
            </a:r>
          </a:p>
          <a:p>
            <a:r>
              <a:rPr lang="en-US" dirty="0" smtClean="0"/>
              <a:t>Students share a core group of courses with small class sizes – develop relationships and bonds</a:t>
            </a:r>
          </a:p>
          <a:p>
            <a:r>
              <a:rPr lang="en-US" dirty="0" smtClean="0"/>
              <a:t>Students were already doing “group work” on their own initiative</a:t>
            </a:r>
          </a:p>
          <a:p>
            <a:pPr lvl="1"/>
            <a:r>
              <a:rPr lang="en-US" sz="2000" dirty="0" smtClean="0"/>
              <a:t>Explaining concepts and vocabulary</a:t>
            </a:r>
          </a:p>
          <a:p>
            <a:pPr lvl="1"/>
            <a:r>
              <a:rPr lang="en-US" sz="2000" dirty="0" smtClean="0"/>
              <a:t>Translating teacher instruction to lower English proficiency students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838200"/>
            <a:ext cx="2438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391400" cy="11049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did I pick this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560990"/>
            <a:ext cx="7772400" cy="4876800"/>
          </a:xfrm>
        </p:spPr>
        <p:txBody>
          <a:bodyPr/>
          <a:lstStyle/>
          <a:p>
            <a:r>
              <a:rPr lang="en-US" sz="2800" dirty="0" smtClean="0"/>
              <a:t>Sometimes I had great success with group lessons</a:t>
            </a:r>
          </a:p>
          <a:p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Students were engaged and on track.  Learning goals and objectives were met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3686175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24400"/>
            <a:ext cx="4025496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times, my efforts were less than successful!!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2562225" cy="17811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7" y="3578348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3810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raised a lot of 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79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000" dirty="0" smtClean="0"/>
              <a:t>Was group instruction an effective </a:t>
            </a:r>
            <a:r>
              <a:rPr lang="en-US" sz="3000" dirty="0" smtClean="0"/>
              <a:t>method to improve content and language learning </a:t>
            </a:r>
            <a:r>
              <a:rPr lang="en-US" sz="3000" dirty="0" smtClean="0"/>
              <a:t>for ESL students?</a:t>
            </a:r>
          </a:p>
          <a:p>
            <a:r>
              <a:rPr lang="en-US" sz="3000" dirty="0" smtClean="0"/>
              <a:t>If </a:t>
            </a:r>
            <a:r>
              <a:rPr lang="en-US" sz="3000" dirty="0"/>
              <a:t> </a:t>
            </a:r>
            <a:r>
              <a:rPr lang="en-US" sz="3000" dirty="0" smtClean="0"/>
              <a:t>collaborative instruction works:</a:t>
            </a:r>
          </a:p>
          <a:p>
            <a:pPr lvl="1"/>
            <a:r>
              <a:rPr lang="en-US" sz="3000" dirty="0" smtClean="0"/>
              <a:t>Why were some of my group instructional attempts successful?</a:t>
            </a:r>
          </a:p>
          <a:p>
            <a:pPr lvl="1"/>
            <a:r>
              <a:rPr lang="en-US" sz="3000" dirty="0" smtClean="0"/>
              <a:t>Why were some failures?</a:t>
            </a:r>
          </a:p>
          <a:p>
            <a:r>
              <a:rPr lang="en-US" sz="3000" dirty="0" smtClean="0"/>
              <a:t>What techniques should a teacher use to make collaborative learning a success?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250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Started with a review of Available research and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3733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There was a lot of it!!!!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I did not know where to begin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I tried to organize the data using some </a:t>
            </a:r>
          </a:p>
          <a:p>
            <a:pPr marL="68580" indent="0">
              <a:buNone/>
            </a:pPr>
            <a:r>
              <a:rPr lang="en-US" sz="2400" dirty="0" smtClean="0"/>
              <a:t>of the techniques we learned  from Teacher Action</a:t>
            </a:r>
          </a:p>
          <a:p>
            <a:pPr marL="68580" indent="0">
              <a:buNone/>
            </a:pPr>
            <a:r>
              <a:rPr lang="en-US" sz="2400" dirty="0" smtClean="0"/>
              <a:t>Research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36829"/>
            <a:ext cx="2143125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76400"/>
            <a:ext cx="2514600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19403"/>
            <a:ext cx="232909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944562"/>
          </a:xfrm>
        </p:spPr>
        <p:txBody>
          <a:bodyPr/>
          <a:lstStyle/>
          <a:p>
            <a:r>
              <a:rPr lang="en-US" dirty="0" smtClean="0"/>
              <a:t>Literature Review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578736"/>
              </p:ext>
            </p:extLst>
          </p:nvPr>
        </p:nvGraphicFramePr>
        <p:xfrm>
          <a:off x="152400" y="1066800"/>
          <a:ext cx="8991601" cy="5212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371959"/>
                <a:gridCol w="832565"/>
                <a:gridCol w="1050385"/>
                <a:gridCol w="599011"/>
                <a:gridCol w="762377"/>
                <a:gridCol w="707921"/>
                <a:gridCol w="707921"/>
                <a:gridCol w="871287"/>
                <a:gridCol w="2173775"/>
              </a:tblGrid>
              <a:tr h="7620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Author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Location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Method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Sample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Size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Focus on 2</a:t>
                      </a:r>
                      <a:r>
                        <a:rPr lang="en-US" sz="1100" baseline="30000" dirty="0">
                          <a:effectLst/>
                        </a:rPr>
                        <a:t>nd</a:t>
                      </a:r>
                      <a:r>
                        <a:rPr lang="en-US" sz="1100" dirty="0">
                          <a:effectLst/>
                        </a:rPr>
                        <a:t> Language Learners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Benefits of Group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Teacher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Role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 of Different Group Methods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Allison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2007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Florida, US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Quantitative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Minority sample group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Teachers were used as subjects of study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</a:tr>
              <a:tr h="66762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Lavasani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2011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Iran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Experimental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Quantitative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Control group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Girls only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</a:tr>
              <a:tr h="3760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Morgan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2010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USA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Qualitative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Hispanic students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</a:tr>
              <a:tr h="55648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Nair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2012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Malaysia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Exploratory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Quantitative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Qualitative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70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Student self-evaluation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Özsoy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Turkey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Experimental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Quantitative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Control group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70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Math based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Phuong-Mai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2009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Vietnam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Quantitative reversed treatment with posttest &amp; control group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181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Incorporate cultural norms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</a:tr>
              <a:tr h="56413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Schumacher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2011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Rhode Island, US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Experimental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Quantitative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49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Math – student centered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929" marR="259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6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0489"/>
            <a:ext cx="7772400" cy="417351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I got a lot of good ideas and suggestions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600" dirty="0" smtClean="0"/>
              <a:t>But how could I measure the success of these techniques?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600" dirty="0" smtClean="0"/>
              <a:t>Focused on 3 areas – triangulation of data:</a:t>
            </a:r>
          </a:p>
          <a:p>
            <a:pPr lvl="1"/>
            <a:r>
              <a:rPr lang="en-US" sz="2600" dirty="0" smtClean="0"/>
              <a:t>Student Input</a:t>
            </a:r>
          </a:p>
          <a:p>
            <a:pPr lvl="1"/>
            <a:r>
              <a:rPr lang="en-US" sz="2600" dirty="0" smtClean="0"/>
              <a:t>Actual Content Proficiency</a:t>
            </a:r>
          </a:p>
          <a:p>
            <a:pPr lvl="1"/>
            <a:r>
              <a:rPr lang="en-US" sz="2600" dirty="0" smtClean="0"/>
              <a:t>Teacher Evaluations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17" y="474689"/>
            <a:ext cx="109537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80" y="3048000"/>
            <a:ext cx="15430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1510</TotalTime>
  <Words>1801</Words>
  <Application>Microsoft Office PowerPoint</Application>
  <PresentationFormat>On-screen Show (4:3)</PresentationFormat>
  <Paragraphs>366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 Pop</vt:lpstr>
      <vt:lpstr>Collaborative Learning in THE ESL Classroom</vt:lpstr>
      <vt:lpstr>Experimental Research Study</vt:lpstr>
      <vt:lpstr>ESL students  and  Group instruction</vt:lpstr>
      <vt:lpstr>Why did I pick this Topic?</vt:lpstr>
      <vt:lpstr>Other times, my efforts were less than successful!!</vt:lpstr>
      <vt:lpstr>This raised a lot of ??????</vt:lpstr>
      <vt:lpstr>I Started with a review of Available research and literature</vt:lpstr>
      <vt:lpstr>Literature Review matrix</vt:lpstr>
      <vt:lpstr>Ideas</vt:lpstr>
      <vt:lpstr>Student Perspective</vt:lpstr>
      <vt:lpstr>PowerPoint Presentation</vt:lpstr>
      <vt:lpstr>Assessing Content Knowledge</vt:lpstr>
      <vt:lpstr>Teacher Assessment</vt:lpstr>
      <vt:lpstr>PowerPoint Presentation</vt:lpstr>
      <vt:lpstr>What I Learned</vt:lpstr>
      <vt:lpstr>PowerPoint Presentation</vt:lpstr>
      <vt:lpstr>Evaluating Experimental research</vt:lpstr>
      <vt:lpstr>PowerPoint Presentation</vt:lpstr>
      <vt:lpstr>Lower Proficiency ESL</vt:lpstr>
      <vt:lpstr>PowerPoint Presentation</vt:lpstr>
      <vt:lpstr>Higher Proficiency ESL Students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Conlon, Brian</dc:creator>
  <cp:lastModifiedBy>Brian laptop</cp:lastModifiedBy>
  <cp:revision>88</cp:revision>
  <cp:lastPrinted>2013-05-03T03:25:36Z</cp:lastPrinted>
  <dcterms:created xsi:type="dcterms:W3CDTF">2012-12-06T20:06:09Z</dcterms:created>
  <dcterms:modified xsi:type="dcterms:W3CDTF">2013-05-03T04:03:51Z</dcterms:modified>
</cp:coreProperties>
</file>