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62" r:id="rId5"/>
    <p:sldId id="265" r:id="rId6"/>
    <p:sldId id="258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012"/>
    <a:srgbClr val="333333"/>
    <a:srgbClr val="F4BC33"/>
    <a:srgbClr val="569E51"/>
    <a:srgbClr val="44829D"/>
    <a:srgbClr val="1D41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AC627-6907-4470-97D0-F428C38AB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C0877-3400-4C31-9C0C-61F5F3D41A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2B189-8019-47B1-985C-6F31E1306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A24056-0559-43C5-8713-3B060636FE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CF234-3F11-46BE-9CCD-B51B84AFB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E46C4-609E-4C7C-822B-C05FB6725C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818C4-987B-48FF-A798-45B43BA4C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BDD35-9219-446D-A919-EE34E69A40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ECADA-44F6-4D00-931D-D9D68EDB6F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101C9-8F09-4F4D-B242-19B888D83C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23347-B09F-4201-9A00-813E484BD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2243AE-1061-4DE6-8DEE-1DB8A69CA3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191000"/>
            <a:ext cx="7772400" cy="1470025"/>
          </a:xfrm>
        </p:spPr>
        <p:txBody>
          <a:bodyPr/>
          <a:lstStyle/>
          <a:p>
            <a:r>
              <a:rPr lang="en-US" sz="1800"/>
              <a:t>GEO Learning Conference </a:t>
            </a:r>
            <a:br>
              <a:rPr lang="en-US" sz="1800"/>
            </a:br>
            <a:r>
              <a:rPr lang="en-US" sz="1800"/>
              <a:t>June 7, 2011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3581400"/>
            <a:ext cx="76200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i="1"/>
              <a:t>Dan Moore, </a:t>
            </a:r>
            <a:r>
              <a:rPr lang="en-US" sz="2000"/>
              <a:t>Vice President, DonorEdge, GuideStar</a:t>
            </a:r>
          </a:p>
          <a:p>
            <a:pPr>
              <a:lnSpc>
                <a:spcPct val="80000"/>
              </a:lnSpc>
            </a:pPr>
            <a:r>
              <a:rPr lang="en-US" sz="2000" b="1" i="1"/>
              <a:t>Mikaela Seligman</a:t>
            </a:r>
            <a:r>
              <a:rPr lang="en-US" sz="2000"/>
              <a:t>, Vice President, Nonprofit and Philanthropic Leadership and Practice, Independent Sector</a:t>
            </a:r>
          </a:p>
        </p:txBody>
      </p:sp>
      <p:pic>
        <p:nvPicPr>
          <p:cNvPr id="2052" name="Picture 4" descr="ChartingImpact-Logo-03302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458200" cy="1911350"/>
          </a:xfrm>
          <a:prstGeom prst="rect">
            <a:avLst/>
          </a:prstGeom>
          <a:noFill/>
        </p:spPr>
      </p:pic>
      <p:pic>
        <p:nvPicPr>
          <p:cNvPr id="2053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943600"/>
            <a:ext cx="3676650" cy="619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943600"/>
            <a:ext cx="3676650" cy="619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81000" y="2667000"/>
            <a:ext cx="83058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333333"/>
                </a:solidFill>
              </a:rPr>
              <a:t>A framework for </a:t>
            </a:r>
            <a:r>
              <a:rPr lang="en-US" sz="2800">
                <a:solidFill>
                  <a:srgbClr val="ED8012"/>
                </a:solidFill>
              </a:rPr>
              <a:t>advancing strategic thinking</a:t>
            </a:r>
            <a:r>
              <a:rPr lang="en-US" sz="2800">
                <a:solidFill>
                  <a:srgbClr val="333333"/>
                </a:solidFill>
              </a:rPr>
              <a:t> about how organizations achieve their intended impact.</a:t>
            </a:r>
          </a:p>
          <a:p>
            <a:pPr algn="ctr">
              <a:spcBef>
                <a:spcPct val="100000"/>
              </a:spcBef>
            </a:pPr>
            <a:r>
              <a:rPr lang="en-US" sz="2800">
                <a:solidFill>
                  <a:srgbClr val="333333"/>
                </a:solidFill>
              </a:rPr>
              <a:t>A standardized method for </a:t>
            </a:r>
            <a:r>
              <a:rPr lang="en-US" sz="2800">
                <a:solidFill>
                  <a:srgbClr val="ED8012"/>
                </a:solidFill>
              </a:rPr>
              <a:t>sharing concise information</a:t>
            </a:r>
            <a:r>
              <a:rPr lang="en-US" sz="2800">
                <a:solidFill>
                  <a:srgbClr val="333333"/>
                </a:solidFill>
              </a:rPr>
              <a:t> about plans and progress with key stakeholders and the public.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sz="2800">
              <a:solidFill>
                <a:srgbClr val="333333"/>
              </a:solidFill>
            </a:endParaRPr>
          </a:p>
        </p:txBody>
      </p:sp>
      <p:pic>
        <p:nvPicPr>
          <p:cNvPr id="8198" name="Picture 6" descr="ChartingImpact-Logo-03302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57200"/>
            <a:ext cx="70866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943600"/>
            <a:ext cx="3676650" cy="619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8305800" cy="366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>
                <a:solidFill>
                  <a:srgbClr val="333333"/>
                </a:solidFill>
              </a:rPr>
              <a:t>What is your organization aiming to accomplish?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>
                <a:solidFill>
                  <a:srgbClr val="333333"/>
                </a:solidFill>
              </a:rPr>
              <a:t>What are your strategies for making this happen?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>
                <a:solidFill>
                  <a:srgbClr val="333333"/>
                </a:solidFill>
              </a:rPr>
              <a:t>What are your organization’s capabilities for doing this?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>
                <a:solidFill>
                  <a:srgbClr val="333333"/>
                </a:solidFill>
              </a:rPr>
              <a:t>How will your organization know if you are making progress?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600">
                <a:solidFill>
                  <a:srgbClr val="333333"/>
                </a:solidFill>
              </a:rPr>
              <a:t>What have and haven’t you accomplished so far?</a:t>
            </a:r>
          </a:p>
        </p:txBody>
      </p:sp>
      <p:pic>
        <p:nvPicPr>
          <p:cNvPr id="14341" name="Picture 5" descr="ChartingImpact-Logo-033020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57200"/>
            <a:ext cx="7086600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rgbClr val="ED8012"/>
                </a:solidFill>
              </a:rPr>
              <a:t>Charting Impact’s Goals</a:t>
            </a:r>
          </a:p>
        </p:txBody>
      </p:sp>
      <p:pic>
        <p:nvPicPr>
          <p:cNvPr id="9219" name="Picture 3" descr="ChartingImpact-Logo-03302011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04800"/>
            <a:ext cx="3276600" cy="741363"/>
          </a:xfrm>
          <a:noFill/>
          <a:ln/>
        </p:spPr>
      </p:pic>
      <p:pic>
        <p:nvPicPr>
          <p:cNvPr id="9220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943600"/>
            <a:ext cx="3676650" cy="619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1828800"/>
            <a:ext cx="8153400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rgbClr val="333333"/>
                </a:solidFill>
              </a:rPr>
              <a:t>Organizations </a:t>
            </a:r>
            <a:r>
              <a:rPr lang="en-US" sz="2000" b="1">
                <a:solidFill>
                  <a:srgbClr val="333333"/>
                </a:solidFill>
              </a:rPr>
              <a:t>embrace a common vehicle</a:t>
            </a:r>
            <a:r>
              <a:rPr lang="en-US" sz="2000">
                <a:solidFill>
                  <a:srgbClr val="333333"/>
                </a:solidFill>
              </a:rPr>
              <a:t> to share their plans and progress toward impact. 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rgbClr val="333333"/>
                </a:solidFill>
              </a:rPr>
              <a:t>Organizations are more intentional about </a:t>
            </a:r>
            <a:r>
              <a:rPr lang="en-US" sz="2000" b="1">
                <a:solidFill>
                  <a:srgbClr val="333333"/>
                </a:solidFill>
              </a:rPr>
              <a:t>planning for impact and assessing their progress.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000">
                <a:solidFill>
                  <a:srgbClr val="333333"/>
                </a:solidFill>
              </a:rPr>
              <a:t>Lay the groundwork for changes in the </a:t>
            </a:r>
            <a:r>
              <a:rPr lang="en-US" sz="2000" b="1">
                <a:solidFill>
                  <a:srgbClr val="333333"/>
                </a:solidFill>
              </a:rPr>
              <a:t>dynamics of the information and funding marketplace</a:t>
            </a:r>
            <a:r>
              <a:rPr lang="en-US" sz="2000">
                <a:solidFill>
                  <a:srgbClr val="333333"/>
                </a:solidFill>
              </a:rPr>
              <a:t> that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333333"/>
                </a:solidFill>
              </a:rPr>
              <a:t> Reinforce organizational effectiveness practices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333333"/>
                </a:solidFill>
              </a:rPr>
              <a:t> Increase shared understanding of social impact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333333"/>
                </a:solidFill>
              </a:rPr>
              <a:t> Promote coordinated efforts toward similar goals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333333"/>
                </a:solidFill>
              </a:rPr>
              <a:t> Help donors direct their contributions to high-impact organizations.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/>
          <a:lstStyle/>
          <a:p>
            <a:r>
              <a:rPr lang="en-US" sz="3800" b="1">
                <a:solidFill>
                  <a:srgbClr val="ED8012"/>
                </a:solidFill>
              </a:rPr>
              <a:t>Why Answer These Five Questions?</a:t>
            </a:r>
          </a:p>
        </p:txBody>
      </p:sp>
      <p:pic>
        <p:nvPicPr>
          <p:cNvPr id="12291" name="Picture 3" descr="ChartingImpact-Logo-03302011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04800"/>
            <a:ext cx="3276600" cy="741363"/>
          </a:xfrm>
          <a:noFill/>
          <a:ln/>
        </p:spPr>
      </p:pic>
      <p:pic>
        <p:nvPicPr>
          <p:cNvPr id="12292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943600"/>
            <a:ext cx="3676650" cy="619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/>
          </p:cNvSpPr>
          <p:nvPr/>
        </p:nvSpPr>
        <p:spPr bwMode="auto">
          <a:xfrm>
            <a:off x="533400" y="1981200"/>
            <a:ext cx="8153400" cy="37798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en-US" sz="2400">
                <a:solidFill>
                  <a:srgbClr val="333333"/>
                </a:solidFill>
                <a:ea typeface="ヒラギノ角ゴ Pro W3" charset="-128"/>
                <a:sym typeface="Gill Sans" charset="0"/>
              </a:rPr>
              <a:t>Charting Impact encourages people to invest their money, time, and attention in effective organizations.</a:t>
            </a: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en-US" sz="2400">
                <a:solidFill>
                  <a:srgbClr val="333333"/>
                </a:solidFill>
                <a:ea typeface="ヒラギノ角ゴ Pro W3" charset="-128"/>
                <a:sym typeface="Gill Sans" charset="0"/>
              </a:rPr>
              <a:t>Charting Impact helps organizations highlight the difference they make. </a:t>
            </a: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en-US" sz="2400">
                <a:solidFill>
                  <a:srgbClr val="333333"/>
                </a:solidFill>
                <a:ea typeface="ヒラギノ角ゴ Pro W3" charset="-128"/>
                <a:sym typeface="Gill Sans" charset="0"/>
              </a:rPr>
              <a:t>Charting Impact helps organizations sharpen their approaches to making a greater difference. </a:t>
            </a:r>
          </a:p>
          <a:p>
            <a:pPr marL="342900" indent="-342900">
              <a:spcBef>
                <a:spcPct val="70000"/>
              </a:spcBef>
              <a:buFontTx/>
              <a:buChar char="•"/>
            </a:pPr>
            <a:r>
              <a:rPr lang="en-US" sz="2400">
                <a:solidFill>
                  <a:srgbClr val="333333"/>
                </a:solidFill>
                <a:ea typeface="ヒラギノ角ゴ Pro W3" charset="-128"/>
                <a:sym typeface="Gill Sans" charset="0"/>
              </a:rPr>
              <a:t>Charting Impact positions organizations work with and learn from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rgbClr val="ED8012"/>
                </a:solidFill>
              </a:rPr>
              <a:t>Table Discussions</a:t>
            </a:r>
          </a:p>
        </p:txBody>
      </p:sp>
      <p:pic>
        <p:nvPicPr>
          <p:cNvPr id="5123" name="Picture 3" descr="ChartingImpact-Logo-03302011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04800"/>
            <a:ext cx="3276600" cy="741363"/>
          </a:xfrm>
          <a:noFill/>
          <a:ln/>
        </p:spPr>
      </p:pic>
      <p:pic>
        <p:nvPicPr>
          <p:cNvPr id="5124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943600"/>
            <a:ext cx="3676650" cy="6191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90600" y="1828800"/>
            <a:ext cx="73914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333333"/>
                </a:solidFill>
              </a:rPr>
              <a:t>Each group will discuss Charting Impact’s questions from one of these perspectives: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333333"/>
                </a:solidFill>
              </a:rPr>
              <a:t> Institutional Funder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333333"/>
                </a:solidFill>
              </a:rPr>
              <a:t> Individual Donors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333333"/>
                </a:solidFill>
              </a:rPr>
              <a:t> Policy Maker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rgbClr val="333333"/>
                </a:solidFill>
              </a:rPr>
              <a:t> Grantee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262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ヒラギノ角ゴ Pro W3</vt:lpstr>
      <vt:lpstr>Gill Sans</vt:lpstr>
      <vt:lpstr>Default Design</vt:lpstr>
      <vt:lpstr>GEO Learning Conference  June 7, 2011</vt:lpstr>
      <vt:lpstr>Slide 2</vt:lpstr>
      <vt:lpstr>Slide 3</vt:lpstr>
      <vt:lpstr>Charting Impact’s Goals</vt:lpstr>
      <vt:lpstr>Why Answer These Five Questions?</vt:lpstr>
      <vt:lpstr>Table Discussions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Andrea Affeltranger</dc:creator>
  <cp:lastModifiedBy>mmartin</cp:lastModifiedBy>
  <cp:revision>7</cp:revision>
  <dcterms:created xsi:type="dcterms:W3CDTF">2011-05-06T16:26:13Z</dcterms:created>
  <dcterms:modified xsi:type="dcterms:W3CDTF">2011-06-07T14:02:32Z</dcterms:modified>
</cp:coreProperties>
</file>