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331" r:id="rId3"/>
    <p:sldId id="333" r:id="rId4"/>
    <p:sldId id="315" r:id="rId5"/>
    <p:sldId id="313" r:id="rId6"/>
    <p:sldId id="324" r:id="rId7"/>
    <p:sldId id="334" r:id="rId8"/>
    <p:sldId id="289"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323" r:id="rId24"/>
    <p:sldId id="340" r:id="rId25"/>
    <p:sldId id="341" r:id="rId26"/>
    <p:sldId id="339" r:id="rId27"/>
    <p:sldId id="337" r:id="rId28"/>
    <p:sldId id="338" r:id="rId29"/>
    <p:sldId id="345" r:id="rId30"/>
    <p:sldId id="335" r:id="rId31"/>
    <p:sldId id="336" r:id="rId32"/>
    <p:sldId id="342" r:id="rId33"/>
    <p:sldId id="343" r:id="rId34"/>
    <p:sldId id="344" r:id="rId35"/>
    <p:sldId id="318" r:id="rId36"/>
    <p:sldId id="31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errmann" initials=""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p:scale>
          <a:sx n="72" d="100"/>
          <a:sy n="72" d="100"/>
        </p:scale>
        <p:origin x="-1248"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299EE-19AB-433A-B351-EEAC4FB22A22}" type="datetimeFigureOut">
              <a:rPr lang="en-US" smtClean="0"/>
              <a:t>5/2/2013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A46D3A-9D79-4298-9EA6-997A0688E2BB}" type="slidenum">
              <a:rPr lang="en-US" smtClean="0"/>
              <a:t>‹#›</a:t>
            </a:fld>
            <a:endParaRPr lang="en-US"/>
          </a:p>
        </p:txBody>
      </p:sp>
    </p:spTree>
    <p:extLst>
      <p:ext uri="{BB962C8B-B14F-4D97-AF65-F5344CB8AC3E}">
        <p14:creationId xmlns:p14="http://schemas.microsoft.com/office/powerpoint/2010/main" val="2765269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Stephanie:</a:t>
            </a:r>
            <a:endParaRPr lang="en-US" b="1" dirty="0"/>
          </a:p>
        </p:txBody>
      </p:sp>
      <p:sp>
        <p:nvSpPr>
          <p:cNvPr id="4" name="Slide Number Placeholder 3"/>
          <p:cNvSpPr>
            <a:spLocks noGrp="1"/>
          </p:cNvSpPr>
          <p:nvPr>
            <p:ph type="sldNum" sz="quarter" idx="10"/>
          </p:nvPr>
        </p:nvSpPr>
        <p:spPr/>
        <p:txBody>
          <a:bodyPr/>
          <a:lstStyle/>
          <a:p>
            <a:fld id="{A7A46D3A-9D79-4298-9EA6-997A0688E2BB}" type="slidenum">
              <a:rPr lang="en-US" smtClean="0"/>
              <a:t>1</a:t>
            </a:fld>
            <a:endParaRPr lang="en-US"/>
          </a:p>
        </p:txBody>
      </p:sp>
    </p:spTree>
    <p:extLst>
      <p:ext uri="{BB962C8B-B14F-4D97-AF65-F5344CB8AC3E}">
        <p14:creationId xmlns:p14="http://schemas.microsoft.com/office/powerpoint/2010/main" val="2476644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BRIAN Very</a:t>
            </a:r>
            <a:r>
              <a:rPr lang="en-US" b="0" baseline="0" dirty="0" smtClean="0"/>
              <a:t> small sampling of linguistic features – make choices of what to focus on</a:t>
            </a:r>
          </a:p>
          <a:p>
            <a:r>
              <a:rPr lang="en-US" b="0" baseline="0" dirty="0" smtClean="0"/>
              <a:t>Why participants?</a:t>
            </a:r>
            <a:endParaRPr lang="en-US" b="0" dirty="0"/>
          </a:p>
        </p:txBody>
      </p:sp>
      <p:sp>
        <p:nvSpPr>
          <p:cNvPr id="4" name="Slide Number Placeholder 3"/>
          <p:cNvSpPr>
            <a:spLocks noGrp="1"/>
          </p:cNvSpPr>
          <p:nvPr>
            <p:ph type="sldNum" sz="quarter" idx="10"/>
          </p:nvPr>
        </p:nvSpPr>
        <p:spPr/>
        <p:txBody>
          <a:bodyPr/>
          <a:lstStyle/>
          <a:p>
            <a:fld id="{A7A46D3A-9D79-4298-9EA6-997A0688E2BB}" type="slidenum">
              <a:rPr lang="en-US" smtClean="0"/>
              <a:t>23</a:t>
            </a:fld>
            <a:endParaRPr lang="en-US"/>
          </a:p>
        </p:txBody>
      </p:sp>
    </p:spTree>
    <p:extLst>
      <p:ext uri="{BB962C8B-B14F-4D97-AF65-F5344CB8AC3E}">
        <p14:creationId xmlns:p14="http://schemas.microsoft.com/office/powerpoint/2010/main" val="524129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BRIAN</a:t>
            </a:r>
            <a:r>
              <a:rPr lang="en-US" baseline="0" dirty="0" smtClean="0"/>
              <a:t> </a:t>
            </a:r>
          </a:p>
          <a:p>
            <a:r>
              <a:rPr lang="en-US" dirty="0" smtClean="0"/>
              <a:t>Genres – some</a:t>
            </a:r>
            <a:r>
              <a:rPr lang="en-US" baseline="0" dirty="0" smtClean="0"/>
              <a:t> linguistic features more salient</a:t>
            </a:r>
            <a:endParaRPr lang="en-US" dirty="0"/>
          </a:p>
        </p:txBody>
      </p:sp>
      <p:sp>
        <p:nvSpPr>
          <p:cNvPr id="4" name="Slide Number Placeholder 3"/>
          <p:cNvSpPr>
            <a:spLocks noGrp="1"/>
          </p:cNvSpPr>
          <p:nvPr>
            <p:ph type="sldNum" sz="quarter" idx="10"/>
          </p:nvPr>
        </p:nvSpPr>
        <p:spPr/>
        <p:txBody>
          <a:bodyPr/>
          <a:lstStyle/>
          <a:p>
            <a:pPr>
              <a:defRPr/>
            </a:pPr>
            <a:fld id="{2A07BB3A-E8C6-4CB6-B8D5-24AA772B37B3}" type="slidenum">
              <a:rPr lang="en-US" smtClean="0"/>
              <a:pPr>
                <a:defRPr/>
              </a:pPr>
              <a:t>24</a:t>
            </a:fld>
            <a:endParaRPr lang="en-US"/>
          </a:p>
        </p:txBody>
      </p:sp>
    </p:spTree>
    <p:extLst>
      <p:ext uri="{BB962C8B-B14F-4D97-AF65-F5344CB8AC3E}">
        <p14:creationId xmlns:p14="http://schemas.microsoft.com/office/powerpoint/2010/main" val="242833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Traditional grammar – only</a:t>
            </a:r>
            <a:r>
              <a:rPr lang="en-US" baseline="0" dirty="0" smtClean="0"/>
              <a:t> people do things, broadening what participant can be allows students to see how main idea can be about participant who is not a person</a:t>
            </a:r>
            <a:endParaRPr lang="en-US" dirty="0"/>
          </a:p>
        </p:txBody>
      </p:sp>
      <p:sp>
        <p:nvSpPr>
          <p:cNvPr id="4" name="Slide Number Placeholder 3"/>
          <p:cNvSpPr>
            <a:spLocks noGrp="1"/>
          </p:cNvSpPr>
          <p:nvPr>
            <p:ph type="sldNum" sz="quarter" idx="10"/>
          </p:nvPr>
        </p:nvSpPr>
        <p:spPr/>
        <p:txBody>
          <a:bodyPr/>
          <a:lstStyle/>
          <a:p>
            <a:fld id="{A7A46D3A-9D79-4298-9EA6-997A0688E2BB}" type="slidenum">
              <a:rPr lang="en-US" smtClean="0"/>
              <a:t>26</a:t>
            </a:fld>
            <a:endParaRPr lang="en-US"/>
          </a:p>
        </p:txBody>
      </p:sp>
    </p:spTree>
    <p:extLst>
      <p:ext uri="{BB962C8B-B14F-4D97-AF65-F5344CB8AC3E}">
        <p14:creationId xmlns:p14="http://schemas.microsoft.com/office/powerpoint/2010/main" val="747755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BUT we’re going to stick with participants and show one way to use them in getting meaning from text</a:t>
            </a:r>
          </a:p>
          <a:p>
            <a:endParaRPr lang="en-US" dirty="0"/>
          </a:p>
        </p:txBody>
      </p:sp>
      <p:sp>
        <p:nvSpPr>
          <p:cNvPr id="4" name="Slide Number Placeholder 3"/>
          <p:cNvSpPr>
            <a:spLocks noGrp="1"/>
          </p:cNvSpPr>
          <p:nvPr>
            <p:ph type="sldNum" sz="quarter" idx="10"/>
          </p:nvPr>
        </p:nvSpPr>
        <p:spPr/>
        <p:txBody>
          <a:bodyPr/>
          <a:lstStyle/>
          <a:p>
            <a:fld id="{A7A46D3A-9D79-4298-9EA6-997A0688E2BB}" type="slidenum">
              <a:rPr lang="en-US" smtClean="0"/>
              <a:t>27</a:t>
            </a:fld>
            <a:endParaRPr lang="en-US"/>
          </a:p>
        </p:txBody>
      </p:sp>
    </p:spTree>
    <p:extLst>
      <p:ext uri="{BB962C8B-B14F-4D97-AF65-F5344CB8AC3E}">
        <p14:creationId xmlns:p14="http://schemas.microsoft.com/office/powerpoint/2010/main" val="3752033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dirty="0"/>
          </a:p>
        </p:txBody>
      </p:sp>
      <p:sp>
        <p:nvSpPr>
          <p:cNvPr id="4" name="Slide Number Placeholder 3"/>
          <p:cNvSpPr>
            <a:spLocks noGrp="1"/>
          </p:cNvSpPr>
          <p:nvPr>
            <p:ph type="sldNum" sz="quarter" idx="10"/>
          </p:nvPr>
        </p:nvSpPr>
        <p:spPr/>
        <p:txBody>
          <a:bodyPr/>
          <a:lstStyle/>
          <a:p>
            <a:fld id="{A7A46D3A-9D79-4298-9EA6-997A0688E2BB}" type="slidenum">
              <a:rPr lang="en-US" smtClean="0"/>
              <a:t>28</a:t>
            </a:fld>
            <a:endParaRPr lang="en-US"/>
          </a:p>
        </p:txBody>
      </p:sp>
    </p:spTree>
    <p:extLst>
      <p:ext uri="{BB962C8B-B14F-4D97-AF65-F5344CB8AC3E}">
        <p14:creationId xmlns:p14="http://schemas.microsoft.com/office/powerpoint/2010/main" val="1688649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dirty="0"/>
          </a:p>
        </p:txBody>
      </p:sp>
      <p:sp>
        <p:nvSpPr>
          <p:cNvPr id="4" name="Slide Number Placeholder 3"/>
          <p:cNvSpPr>
            <a:spLocks noGrp="1"/>
          </p:cNvSpPr>
          <p:nvPr>
            <p:ph type="sldNum" sz="quarter" idx="10"/>
          </p:nvPr>
        </p:nvSpPr>
        <p:spPr/>
        <p:txBody>
          <a:bodyPr/>
          <a:lstStyle/>
          <a:p>
            <a:fld id="{A7A46D3A-9D79-4298-9EA6-997A0688E2BB}" type="slidenum">
              <a:rPr lang="en-US" smtClean="0"/>
              <a:t>29</a:t>
            </a:fld>
            <a:endParaRPr lang="en-US"/>
          </a:p>
        </p:txBody>
      </p:sp>
    </p:spTree>
    <p:extLst>
      <p:ext uri="{BB962C8B-B14F-4D97-AF65-F5344CB8AC3E}">
        <p14:creationId xmlns:p14="http://schemas.microsoft.com/office/powerpoint/2010/main" val="7522046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dirty="0"/>
          </a:p>
        </p:txBody>
      </p:sp>
      <p:sp>
        <p:nvSpPr>
          <p:cNvPr id="4" name="Slide Number Placeholder 3"/>
          <p:cNvSpPr>
            <a:spLocks noGrp="1"/>
          </p:cNvSpPr>
          <p:nvPr>
            <p:ph type="sldNum" sz="quarter" idx="10"/>
          </p:nvPr>
        </p:nvSpPr>
        <p:spPr/>
        <p:txBody>
          <a:bodyPr/>
          <a:lstStyle/>
          <a:p>
            <a:fld id="{5AB6AB92-8DD7-5444-8635-A464B02F37D7}" type="slidenum">
              <a:rPr lang="en-US" smtClean="0"/>
              <a:t>30</a:t>
            </a:fld>
            <a:endParaRPr lang="en-US" dirty="0"/>
          </a:p>
        </p:txBody>
      </p:sp>
    </p:spTree>
    <p:extLst>
      <p:ext uri="{BB962C8B-B14F-4D97-AF65-F5344CB8AC3E}">
        <p14:creationId xmlns:p14="http://schemas.microsoft.com/office/powerpoint/2010/main" val="32675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B6E66C4-076E-4843-8B8F-73C3AB97F916}" type="slidenum">
              <a:rPr lang="en-US" smtClean="0"/>
              <a:t>31</a:t>
            </a:fld>
            <a:endParaRPr lang="en-US"/>
          </a:p>
        </p:txBody>
      </p:sp>
    </p:spTree>
    <p:extLst>
      <p:ext uri="{BB962C8B-B14F-4D97-AF65-F5344CB8AC3E}">
        <p14:creationId xmlns:p14="http://schemas.microsoft.com/office/powerpoint/2010/main" val="40504681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dirty="0"/>
          </a:p>
        </p:txBody>
      </p:sp>
      <p:sp>
        <p:nvSpPr>
          <p:cNvPr id="4" name="Slide Number Placeholder 3"/>
          <p:cNvSpPr>
            <a:spLocks noGrp="1"/>
          </p:cNvSpPr>
          <p:nvPr>
            <p:ph type="sldNum" sz="quarter" idx="10"/>
          </p:nvPr>
        </p:nvSpPr>
        <p:spPr/>
        <p:txBody>
          <a:bodyPr/>
          <a:lstStyle/>
          <a:p>
            <a:fld id="{A7A46D3A-9D79-4298-9EA6-997A0688E2BB}" type="slidenum">
              <a:rPr lang="en-US" smtClean="0"/>
              <a:t>32</a:t>
            </a:fld>
            <a:endParaRPr lang="en-US"/>
          </a:p>
        </p:txBody>
      </p:sp>
    </p:spTree>
    <p:extLst>
      <p:ext uri="{BB962C8B-B14F-4D97-AF65-F5344CB8AC3E}">
        <p14:creationId xmlns:p14="http://schemas.microsoft.com/office/powerpoint/2010/main" val="809732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BRIAN</a:t>
            </a:r>
            <a:endParaRPr lang="en-US" dirty="0"/>
          </a:p>
        </p:txBody>
      </p:sp>
      <p:sp>
        <p:nvSpPr>
          <p:cNvPr id="4" name="Slide Number Placeholder 3"/>
          <p:cNvSpPr>
            <a:spLocks noGrp="1"/>
          </p:cNvSpPr>
          <p:nvPr>
            <p:ph type="sldNum" sz="quarter" idx="10"/>
          </p:nvPr>
        </p:nvSpPr>
        <p:spPr/>
        <p:txBody>
          <a:bodyPr/>
          <a:lstStyle/>
          <a:p>
            <a:fld id="{A7A46D3A-9D79-4298-9EA6-997A0688E2BB}" type="slidenum">
              <a:rPr lang="en-US" smtClean="0"/>
              <a:t>33</a:t>
            </a:fld>
            <a:endParaRPr lang="en-US"/>
          </a:p>
        </p:txBody>
      </p:sp>
    </p:spTree>
    <p:extLst>
      <p:ext uri="{BB962C8B-B14F-4D97-AF65-F5344CB8AC3E}">
        <p14:creationId xmlns:p14="http://schemas.microsoft.com/office/powerpoint/2010/main" val="4003035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Stephanie: </a:t>
            </a:r>
            <a:endParaRPr lang="en-US" b="1" dirty="0"/>
          </a:p>
        </p:txBody>
      </p:sp>
      <p:sp>
        <p:nvSpPr>
          <p:cNvPr id="4" name="Slide Number Placeholder 3"/>
          <p:cNvSpPr>
            <a:spLocks noGrp="1"/>
          </p:cNvSpPr>
          <p:nvPr>
            <p:ph type="sldNum" sz="quarter" idx="10"/>
          </p:nvPr>
        </p:nvSpPr>
        <p:spPr/>
        <p:txBody>
          <a:bodyPr/>
          <a:lstStyle/>
          <a:p>
            <a:fld id="{A7A46D3A-9D79-4298-9EA6-997A0688E2BB}" type="slidenum">
              <a:rPr lang="en-US" smtClean="0"/>
              <a:t>2</a:t>
            </a:fld>
            <a:endParaRPr lang="en-US"/>
          </a:p>
        </p:txBody>
      </p:sp>
    </p:spTree>
    <p:extLst>
      <p:ext uri="{BB962C8B-B14F-4D97-AF65-F5344CB8AC3E}">
        <p14:creationId xmlns:p14="http://schemas.microsoft.com/office/powerpoint/2010/main" val="17530649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BRIAN</a:t>
            </a:r>
            <a:endParaRPr lang="en-US" dirty="0"/>
          </a:p>
        </p:txBody>
      </p:sp>
      <p:sp>
        <p:nvSpPr>
          <p:cNvPr id="4" name="Slide Number Placeholder 3"/>
          <p:cNvSpPr>
            <a:spLocks noGrp="1"/>
          </p:cNvSpPr>
          <p:nvPr>
            <p:ph type="sldNum" sz="quarter" idx="10"/>
          </p:nvPr>
        </p:nvSpPr>
        <p:spPr/>
        <p:txBody>
          <a:bodyPr/>
          <a:lstStyle/>
          <a:p>
            <a:fld id="{A7A46D3A-9D79-4298-9EA6-997A0688E2BB}" type="slidenum">
              <a:rPr lang="en-US" smtClean="0"/>
              <a:t>34</a:t>
            </a:fld>
            <a:endParaRPr lang="en-US"/>
          </a:p>
        </p:txBody>
      </p:sp>
    </p:spTree>
    <p:extLst>
      <p:ext uri="{BB962C8B-B14F-4D97-AF65-F5344CB8AC3E}">
        <p14:creationId xmlns:p14="http://schemas.microsoft.com/office/powerpoint/2010/main" val="4253930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Brian: Lets return to this</a:t>
            </a:r>
            <a:r>
              <a:rPr lang="en-US" b="1" baseline="0" dirty="0" smtClean="0"/>
              <a:t> slide.  So, the teacher education program has been trying to build this holistic plan for preparing linguistically responsive teachers.  How are we doing.  Research conducted by a number of our teacher educators has helped us answer that question.  Some of you may have heard Dr. Homza speak this morning and maybe others heard Kevin O'Conner this afternoon.  Well they are two of the researchers that have helped us here.  According to this research, we have found that the BC program has made progress in meeting the first four  benchmarks.  However, even given our efforts to focus on linguistically responsive teaching through coursework, by </a:t>
            </a:r>
            <a:r>
              <a:rPr lang="en-US" b="1" baseline="0" dirty="0" err="1" smtClean="0"/>
              <a:t>infussing</a:t>
            </a:r>
            <a:r>
              <a:rPr lang="en-US" b="1" baseline="0" dirty="0" smtClean="0"/>
              <a:t> instruction into methods courses, and by incorporating training as part of the pre-practicum program, we are not adequately helping our pre-practicum students achieve the final three benchmarks.  </a:t>
            </a:r>
            <a:endParaRPr lang="en-US" b="1" dirty="0"/>
          </a:p>
        </p:txBody>
      </p:sp>
      <p:sp>
        <p:nvSpPr>
          <p:cNvPr id="4" name="Slide Number Placeholder 3"/>
          <p:cNvSpPr>
            <a:spLocks noGrp="1"/>
          </p:cNvSpPr>
          <p:nvPr>
            <p:ph type="sldNum" sz="quarter" idx="10"/>
          </p:nvPr>
        </p:nvSpPr>
        <p:spPr/>
        <p:txBody>
          <a:bodyPr/>
          <a:lstStyle/>
          <a:p>
            <a:fld id="{A7A46D3A-9D79-4298-9EA6-997A0688E2BB}" type="slidenum">
              <a:rPr lang="en-US" smtClean="0"/>
              <a:t>3</a:t>
            </a:fld>
            <a:endParaRPr lang="en-US"/>
          </a:p>
        </p:txBody>
      </p:sp>
    </p:spTree>
    <p:extLst>
      <p:ext uri="{BB962C8B-B14F-4D97-AF65-F5344CB8AC3E}">
        <p14:creationId xmlns:p14="http://schemas.microsoft.com/office/powerpoint/2010/main" val="4146597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Brian: Make All Complete</a:t>
            </a:r>
            <a:r>
              <a:rPr lang="en-US" b="1" baseline="0" dirty="0" smtClean="0"/>
              <a:t> Sentences</a:t>
            </a:r>
          </a:p>
          <a:p>
            <a:endParaRPr lang="en-US" b="1" dirty="0"/>
          </a:p>
        </p:txBody>
      </p:sp>
      <p:sp>
        <p:nvSpPr>
          <p:cNvPr id="4" name="Slide Number Placeholder 3"/>
          <p:cNvSpPr>
            <a:spLocks noGrp="1"/>
          </p:cNvSpPr>
          <p:nvPr>
            <p:ph type="sldNum" sz="quarter" idx="10"/>
          </p:nvPr>
        </p:nvSpPr>
        <p:spPr/>
        <p:txBody>
          <a:bodyPr/>
          <a:lstStyle/>
          <a:p>
            <a:fld id="{A7A46D3A-9D79-4298-9EA6-997A0688E2BB}" type="slidenum">
              <a:rPr lang="en-US" smtClean="0"/>
              <a:t>4</a:t>
            </a:fld>
            <a:endParaRPr lang="en-US"/>
          </a:p>
        </p:txBody>
      </p:sp>
    </p:spTree>
    <p:extLst>
      <p:ext uri="{BB962C8B-B14F-4D97-AF65-F5344CB8AC3E}">
        <p14:creationId xmlns:p14="http://schemas.microsoft.com/office/powerpoint/2010/main" val="1306243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Brian:</a:t>
            </a:r>
            <a:endParaRPr lang="en-US" b="1" dirty="0"/>
          </a:p>
        </p:txBody>
      </p:sp>
      <p:sp>
        <p:nvSpPr>
          <p:cNvPr id="4" name="Slide Number Placeholder 3"/>
          <p:cNvSpPr>
            <a:spLocks noGrp="1"/>
          </p:cNvSpPr>
          <p:nvPr>
            <p:ph type="sldNum" sz="quarter" idx="10"/>
          </p:nvPr>
        </p:nvSpPr>
        <p:spPr/>
        <p:txBody>
          <a:bodyPr/>
          <a:lstStyle/>
          <a:p>
            <a:fld id="{A7A46D3A-9D79-4298-9EA6-997A0688E2BB}" type="slidenum">
              <a:rPr lang="en-US" smtClean="0"/>
              <a:t>5</a:t>
            </a:fld>
            <a:endParaRPr lang="en-US"/>
          </a:p>
        </p:txBody>
      </p:sp>
    </p:spTree>
    <p:extLst>
      <p:ext uri="{BB962C8B-B14F-4D97-AF65-F5344CB8AC3E}">
        <p14:creationId xmlns:p14="http://schemas.microsoft.com/office/powerpoint/2010/main" val="176979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Brian:</a:t>
            </a:r>
            <a:endParaRPr lang="en-US" b="1" dirty="0"/>
          </a:p>
        </p:txBody>
      </p:sp>
      <p:sp>
        <p:nvSpPr>
          <p:cNvPr id="4" name="Slide Number Placeholder 3"/>
          <p:cNvSpPr>
            <a:spLocks noGrp="1"/>
          </p:cNvSpPr>
          <p:nvPr>
            <p:ph type="sldNum" sz="quarter" idx="10"/>
          </p:nvPr>
        </p:nvSpPr>
        <p:spPr/>
        <p:txBody>
          <a:bodyPr/>
          <a:lstStyle/>
          <a:p>
            <a:fld id="{A7A46D3A-9D79-4298-9EA6-997A0688E2BB}" type="slidenum">
              <a:rPr lang="en-US" smtClean="0"/>
              <a:t>6</a:t>
            </a:fld>
            <a:endParaRPr lang="en-US"/>
          </a:p>
        </p:txBody>
      </p:sp>
    </p:spTree>
    <p:extLst>
      <p:ext uri="{BB962C8B-B14F-4D97-AF65-F5344CB8AC3E}">
        <p14:creationId xmlns:p14="http://schemas.microsoft.com/office/powerpoint/2010/main" val="848415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Stephanie:</a:t>
            </a:r>
            <a:r>
              <a:rPr lang="en-US" b="1" baseline="0" dirty="0" smtClean="0"/>
              <a:t> </a:t>
            </a:r>
            <a:r>
              <a:rPr lang="en-US" dirty="0" smtClean="0"/>
              <a:t>Now We Ask Everyone to Quickly</a:t>
            </a:r>
            <a:r>
              <a:rPr lang="en-US" baseline="0" dirty="0" smtClean="0"/>
              <a:t> Read Through the </a:t>
            </a:r>
            <a:r>
              <a:rPr lang="en-US" baseline="0" dirty="0" err="1" smtClean="0"/>
              <a:t>Muckrackers</a:t>
            </a:r>
            <a:r>
              <a:rPr lang="en-US" baseline="0" dirty="0" smtClean="0"/>
              <a:t> Paper.  Maybe just ask them to read the first sentence.  Instead of asking for their reactions, we can share Chris’s answer from last month’s training.  </a:t>
            </a:r>
            <a:endParaRPr lang="en-US" dirty="0"/>
          </a:p>
        </p:txBody>
      </p:sp>
      <p:sp>
        <p:nvSpPr>
          <p:cNvPr id="4" name="Slide Number Placeholder 3"/>
          <p:cNvSpPr>
            <a:spLocks noGrp="1"/>
          </p:cNvSpPr>
          <p:nvPr>
            <p:ph type="sldNum" sz="quarter" idx="10"/>
          </p:nvPr>
        </p:nvSpPr>
        <p:spPr/>
        <p:txBody>
          <a:bodyPr/>
          <a:lstStyle/>
          <a:p>
            <a:fld id="{A7A46D3A-9D79-4298-9EA6-997A0688E2BB}" type="slidenum">
              <a:rPr lang="en-US" smtClean="0"/>
              <a:t>7</a:t>
            </a:fld>
            <a:endParaRPr lang="en-US"/>
          </a:p>
        </p:txBody>
      </p:sp>
    </p:spTree>
    <p:extLst>
      <p:ext uri="{BB962C8B-B14F-4D97-AF65-F5344CB8AC3E}">
        <p14:creationId xmlns:p14="http://schemas.microsoft.com/office/powerpoint/2010/main" val="2955915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t>Stephanie: </a:t>
            </a:r>
            <a:r>
              <a:rPr lang="en-US" sz="1200" dirty="0" smtClean="0"/>
              <a:t>(e.g., pronouns, nominalization)</a:t>
            </a:r>
          </a:p>
          <a:p>
            <a:endParaRPr lang="en-US" dirty="0"/>
          </a:p>
        </p:txBody>
      </p:sp>
      <p:sp>
        <p:nvSpPr>
          <p:cNvPr id="4" name="Slide Number Placeholder 3"/>
          <p:cNvSpPr>
            <a:spLocks noGrp="1"/>
          </p:cNvSpPr>
          <p:nvPr>
            <p:ph type="sldNum" sz="quarter" idx="10"/>
          </p:nvPr>
        </p:nvSpPr>
        <p:spPr/>
        <p:txBody>
          <a:bodyPr/>
          <a:lstStyle/>
          <a:p>
            <a:fld id="{3FCA444B-B00D-0C40-8F69-8AE181D28D74}" type="slidenum">
              <a:rPr lang="en-US" smtClean="0"/>
              <a:t>8</a:t>
            </a:fld>
            <a:endParaRPr lang="en-US"/>
          </a:p>
        </p:txBody>
      </p:sp>
    </p:spTree>
    <p:extLst>
      <p:ext uri="{BB962C8B-B14F-4D97-AF65-F5344CB8AC3E}">
        <p14:creationId xmlns:p14="http://schemas.microsoft.com/office/powerpoint/2010/main" val="560971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Stephanie</a:t>
            </a:r>
            <a:endParaRPr lang="en-US" dirty="0"/>
          </a:p>
        </p:txBody>
      </p:sp>
      <p:sp>
        <p:nvSpPr>
          <p:cNvPr id="4" name="Slide Number Placeholder 3"/>
          <p:cNvSpPr>
            <a:spLocks noGrp="1"/>
          </p:cNvSpPr>
          <p:nvPr>
            <p:ph type="sldNum" sz="quarter" idx="10"/>
          </p:nvPr>
        </p:nvSpPr>
        <p:spPr/>
        <p:txBody>
          <a:bodyPr/>
          <a:lstStyle/>
          <a:p>
            <a:fld id="{A7A46D3A-9D79-4298-9EA6-997A0688E2BB}" type="slidenum">
              <a:rPr lang="en-US" smtClean="0"/>
              <a:t>9</a:t>
            </a:fld>
            <a:endParaRPr lang="en-US"/>
          </a:p>
        </p:txBody>
      </p:sp>
    </p:spTree>
    <p:extLst>
      <p:ext uri="{BB962C8B-B14F-4D97-AF65-F5344CB8AC3E}">
        <p14:creationId xmlns:p14="http://schemas.microsoft.com/office/powerpoint/2010/main" val="2171190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0A04F4-1AD2-4210-BCA2-56550A799FE1}" type="datetimeFigureOut">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251BB3-303E-46E0-99EF-D08BCCA48570}"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0A04F4-1AD2-4210-BCA2-56550A799FE1}" type="datetimeFigureOut">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251BB3-303E-46E0-99EF-D08BCCA485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0A04F4-1AD2-4210-BCA2-56550A799FE1}" type="datetimeFigureOut">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251BB3-303E-46E0-99EF-D08BCCA485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0A04F4-1AD2-4210-BCA2-56550A799FE1}" type="datetimeFigureOut">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251BB3-303E-46E0-99EF-D08BCCA4857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0A04F4-1AD2-4210-BCA2-56550A799FE1}" type="datetimeFigureOut">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251BB3-303E-46E0-99EF-D08BCCA48570}"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0A04F4-1AD2-4210-BCA2-56550A799FE1}" type="datetimeFigureOut">
              <a:rPr lang="en-US" smtClean="0"/>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251BB3-303E-46E0-99EF-D08BCCA4857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0A04F4-1AD2-4210-BCA2-56550A799FE1}" type="datetimeFigureOut">
              <a:rPr lang="en-US" smtClean="0"/>
              <a:t>5/2/2013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251BB3-303E-46E0-99EF-D08BCCA48570}"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0A04F4-1AD2-4210-BCA2-56550A799FE1}" type="datetimeFigureOut">
              <a:rPr lang="en-US" smtClean="0"/>
              <a:t>5/2/2013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251BB3-303E-46E0-99EF-D08BCCA4857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A04F4-1AD2-4210-BCA2-56550A799FE1}" type="datetimeFigureOut">
              <a:rPr lang="en-US" smtClean="0"/>
              <a:t>5/2/2013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251BB3-303E-46E0-99EF-D08BCCA485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0A04F4-1AD2-4210-BCA2-56550A799FE1}" type="datetimeFigureOut">
              <a:rPr lang="en-US" smtClean="0"/>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251BB3-303E-46E0-99EF-D08BCCA48570}"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0A04F4-1AD2-4210-BCA2-56550A799FE1}" type="datetimeFigureOut">
              <a:rPr lang="en-US" smtClean="0"/>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251BB3-303E-46E0-99EF-D08BCCA4857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70A04F4-1AD2-4210-BCA2-56550A799FE1}" type="datetimeFigureOut">
              <a:rPr lang="en-US" smtClean="0"/>
              <a:t>5/2/2013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4251BB3-303E-46E0-99EF-D08BCCA485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848600" cy="2917825"/>
          </a:xfrm>
        </p:spPr>
        <p:txBody>
          <a:bodyPr/>
          <a:lstStyle/>
          <a:p>
            <a:pPr algn="ctr"/>
            <a:r>
              <a:rPr lang="en-US" sz="4000" dirty="0" smtClean="0"/>
              <a:t>Infusing Linguistic </a:t>
            </a:r>
            <a:r>
              <a:rPr lang="en-US" sz="4000" dirty="0"/>
              <a:t>Analysis into a Preservice </a:t>
            </a:r>
            <a:r>
              <a:rPr lang="en-US" sz="4000" dirty="0" smtClean="0"/>
              <a:t>Teacher Education </a:t>
            </a:r>
            <a:r>
              <a:rPr lang="en-US" sz="4000" dirty="0"/>
              <a:t>Model </a:t>
            </a:r>
            <a:r>
              <a:rPr lang="en-US" dirty="0"/>
              <a:t/>
            </a:r>
            <a:br>
              <a:rPr lang="en-US" dirty="0"/>
            </a:br>
            <a:endParaRPr lang="en-US" dirty="0"/>
          </a:p>
        </p:txBody>
      </p:sp>
      <p:sp>
        <p:nvSpPr>
          <p:cNvPr id="3" name="Subtitle 2"/>
          <p:cNvSpPr>
            <a:spLocks noGrp="1"/>
          </p:cNvSpPr>
          <p:nvPr>
            <p:ph type="subTitle" idx="1"/>
          </p:nvPr>
        </p:nvSpPr>
        <p:spPr>
          <a:xfrm>
            <a:off x="685800" y="3505200"/>
            <a:ext cx="7315200" cy="2286000"/>
          </a:xfrm>
        </p:spPr>
        <p:txBody>
          <a:bodyPr>
            <a:normAutofit/>
          </a:bodyPr>
          <a:lstStyle/>
          <a:p>
            <a:r>
              <a:rPr lang="en-US" dirty="0" smtClean="0"/>
              <a:t>Stephanie </a:t>
            </a:r>
            <a:r>
              <a:rPr lang="en-US" dirty="0" err="1" smtClean="0"/>
              <a:t>Garrone-Shufran</a:t>
            </a:r>
            <a:endParaRPr lang="en-US" dirty="0" smtClean="0"/>
          </a:p>
          <a:p>
            <a:r>
              <a:rPr lang="en-US" dirty="0" smtClean="0"/>
              <a:t>Brian Herrmann</a:t>
            </a:r>
          </a:p>
          <a:p>
            <a:endParaRPr lang="en-US" dirty="0"/>
          </a:p>
          <a:p>
            <a:r>
              <a:rPr lang="en-US" dirty="0" smtClean="0"/>
              <a:t>Doctoral Students</a:t>
            </a:r>
          </a:p>
          <a:p>
            <a:r>
              <a:rPr lang="en-US" dirty="0" smtClean="0"/>
              <a:t>Lynch School of </a:t>
            </a:r>
            <a:r>
              <a:rPr lang="en-US" dirty="0" smtClean="0"/>
              <a:t>Education, Boston </a:t>
            </a:r>
            <a:r>
              <a:rPr lang="en-US" dirty="0" smtClean="0"/>
              <a:t>College</a:t>
            </a:r>
            <a:endParaRPr lang="en-US"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1800" y="4411661"/>
            <a:ext cx="2117725" cy="2117725"/>
          </a:xfrm>
          <a:prstGeom prst="rect">
            <a:avLst/>
          </a:prstGeom>
        </p:spPr>
      </p:pic>
    </p:spTree>
    <p:extLst>
      <p:ext uri="{BB962C8B-B14F-4D97-AF65-F5344CB8AC3E}">
        <p14:creationId xmlns:p14="http://schemas.microsoft.com/office/powerpoint/2010/main" val="226995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57200" y="744760"/>
            <a:ext cx="8229600" cy="5381403"/>
          </a:xfrm>
          <a:prstGeom prst="rect">
            <a:avLst/>
          </a:prstGeom>
        </p:spPr>
        <p:txBody>
          <a:bodyPr vert="horz" lIns="91440" tIns="45720" rIns="91440" bIns="45720" rtlCol="0" anchor="t">
            <a:normAutofit fontScale="77500" lnSpcReduction="20000"/>
          </a:bodyPr>
          <a:lstStyle/>
          <a:p>
            <a:pPr marL="342900" indent="-342900">
              <a:spcBef>
                <a:spcPct val="20000"/>
              </a:spcBef>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en-US" sz="2800" b="1" dirty="0"/>
              <a:t>Muckrakers reveal the need for reform</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FF0000"/>
                </a:solidFill>
                <a:effectLst/>
                <a:uLnTx/>
                <a:uFillTx/>
                <a:latin typeface="+mn-lt"/>
                <a:ea typeface="+mn-ea"/>
                <a:cs typeface="+mn-cs"/>
              </a:rPr>
              <a:t>	Socially conscious journalists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and other writers dramatized the need for reform. Their sensational investigative reports uncovered a wide range of ills afflicting America in the early 1900s. Even though Theodore Roosevelt agreed with much of what they said, he called these writers muckrakers because he thought them too fascinated with the ugliest side of things. (A muckrake is a tool used to clean manure and hay out of animals’ stables.) The writers were angry at first but in time took up Roosevelt’s taunting name as a badge of honor. The muckrakers’ articles appeared in magazines and newspapers that entered millions of Americans homes. People across the nation were horrified by the conditions that were revealed to them.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191501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744760"/>
            <a:ext cx="8229600" cy="5381403"/>
          </a:xfrm>
        </p:spPr>
        <p:txBody>
          <a:bodyPr anchor="t">
            <a:normAutofit lnSpcReduction="10000"/>
          </a:bodyPr>
          <a:lstStyle/>
          <a:p>
            <a:pPr>
              <a:buNone/>
            </a:pPr>
            <a:r>
              <a:rPr lang="en-US" dirty="0" smtClean="0"/>
              <a:t>	</a:t>
            </a:r>
            <a:r>
              <a:rPr lang="en-US" b="1" dirty="0" smtClean="0"/>
              <a:t>Muckrakers reveal the need for reform</a:t>
            </a:r>
          </a:p>
          <a:p>
            <a:pPr>
              <a:buNone/>
            </a:pPr>
            <a:r>
              <a:rPr lang="en-US" dirty="0" smtClean="0">
                <a:solidFill>
                  <a:srgbClr val="FF0000"/>
                </a:solidFill>
              </a:rPr>
              <a:t>	Socially </a:t>
            </a:r>
            <a:r>
              <a:rPr lang="en-US" dirty="0">
                <a:solidFill>
                  <a:srgbClr val="FF0000"/>
                </a:solidFill>
              </a:rPr>
              <a:t>conscious journalists </a:t>
            </a:r>
            <a:r>
              <a:rPr lang="en-US" dirty="0"/>
              <a:t>and other </a:t>
            </a:r>
            <a:r>
              <a:rPr lang="en-US" dirty="0">
                <a:solidFill>
                  <a:srgbClr val="FF0000"/>
                </a:solidFill>
              </a:rPr>
              <a:t>writers </a:t>
            </a:r>
            <a:r>
              <a:rPr lang="en-US" dirty="0"/>
              <a:t>dramatized the need for reform. Their sensational investigative reports uncovered a wide range of ills afflicting America in the early 1900s. Even though Theodore Roosevelt agreed with much of what they said, he called these writers muckrakers because he thought them too fascinated with the ugliest side of things. (A muckrake is a tool used to clean manure and hay out of animals’ stables.) The writers were angry at first but in time took up Roosevelt’s taunting name as a badge of honor. The muckrakers’ articles appeared in magazines and newspapers that entered millions of Americans homes. People across the nation were horrified by the conditions that were revealed to them. </a:t>
            </a:r>
          </a:p>
          <a:p>
            <a:endParaRPr lang="en-US" dirty="0"/>
          </a:p>
        </p:txBody>
      </p:sp>
    </p:spTree>
    <p:extLst>
      <p:ext uri="{BB962C8B-B14F-4D97-AF65-F5344CB8AC3E}">
        <p14:creationId xmlns:p14="http://schemas.microsoft.com/office/powerpoint/2010/main" val="2856671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744760"/>
            <a:ext cx="8229600" cy="5381403"/>
          </a:xfrm>
        </p:spPr>
        <p:txBody>
          <a:bodyPr anchor="t">
            <a:normAutofit lnSpcReduction="10000"/>
          </a:bodyPr>
          <a:lstStyle/>
          <a:p>
            <a:pPr>
              <a:buNone/>
            </a:pPr>
            <a:r>
              <a:rPr lang="en-US" dirty="0" smtClean="0"/>
              <a:t>	</a:t>
            </a:r>
            <a:r>
              <a:rPr lang="en-US" b="1" dirty="0" smtClean="0"/>
              <a:t>Muckrakers reveal the need for reform</a:t>
            </a:r>
          </a:p>
          <a:p>
            <a:pPr>
              <a:buNone/>
            </a:pPr>
            <a:r>
              <a:rPr lang="en-US" dirty="0" smtClean="0">
                <a:solidFill>
                  <a:srgbClr val="FF0000"/>
                </a:solidFill>
              </a:rPr>
              <a:t>	Socially </a:t>
            </a:r>
            <a:r>
              <a:rPr lang="en-US" dirty="0">
                <a:solidFill>
                  <a:srgbClr val="FF0000"/>
                </a:solidFill>
              </a:rPr>
              <a:t>conscious journalists </a:t>
            </a:r>
            <a:r>
              <a:rPr lang="en-US" dirty="0"/>
              <a:t>and other </a:t>
            </a:r>
            <a:r>
              <a:rPr lang="en-US" dirty="0">
                <a:solidFill>
                  <a:srgbClr val="FF0000"/>
                </a:solidFill>
              </a:rPr>
              <a:t>writers </a:t>
            </a:r>
            <a:r>
              <a:rPr lang="en-US" dirty="0"/>
              <a:t>dramatized the need for reform. Their sensational investigative reports uncovered a wide range of ills afflicting America in the early 1900s. Even though Theodore Roosevelt agreed with much of what </a:t>
            </a:r>
            <a:r>
              <a:rPr lang="en-US" dirty="0">
                <a:solidFill>
                  <a:srgbClr val="FF0000"/>
                </a:solidFill>
              </a:rPr>
              <a:t>they</a:t>
            </a:r>
            <a:r>
              <a:rPr lang="en-US" dirty="0"/>
              <a:t> said, he called these writers muckrakers because he thought them too fascinated with the ugliest side of things. (A muckrake is a tool used to clean manure and hay out of animals’ stables.) The writers were angry at first but in time took up Roosevelt’s taunting name as a badge of honor. The muckrakers’ articles appeared in magazines and newspapers that entered millions of Americans homes. People across the nation were horrified by the conditions that were revealed to them. </a:t>
            </a:r>
          </a:p>
          <a:p>
            <a:endParaRPr lang="en-US" dirty="0"/>
          </a:p>
        </p:txBody>
      </p:sp>
    </p:spTree>
    <p:extLst>
      <p:ext uri="{BB962C8B-B14F-4D97-AF65-F5344CB8AC3E}">
        <p14:creationId xmlns:p14="http://schemas.microsoft.com/office/powerpoint/2010/main" val="3987832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744760"/>
            <a:ext cx="8229600" cy="5381403"/>
          </a:xfrm>
        </p:spPr>
        <p:txBody>
          <a:bodyPr anchor="t">
            <a:normAutofit lnSpcReduction="10000"/>
          </a:bodyPr>
          <a:lstStyle/>
          <a:p>
            <a:pPr>
              <a:buNone/>
            </a:pPr>
            <a:r>
              <a:rPr lang="en-US" dirty="0" smtClean="0"/>
              <a:t>	</a:t>
            </a:r>
            <a:r>
              <a:rPr lang="en-US" b="1" dirty="0" smtClean="0"/>
              <a:t>Muckrakers reveal the need for reform</a:t>
            </a:r>
          </a:p>
          <a:p>
            <a:pPr>
              <a:buNone/>
            </a:pPr>
            <a:r>
              <a:rPr lang="en-US" dirty="0" smtClean="0">
                <a:solidFill>
                  <a:srgbClr val="FF0000"/>
                </a:solidFill>
              </a:rPr>
              <a:t>	Socially </a:t>
            </a:r>
            <a:r>
              <a:rPr lang="en-US" dirty="0">
                <a:solidFill>
                  <a:srgbClr val="FF0000"/>
                </a:solidFill>
              </a:rPr>
              <a:t>conscious journalists </a:t>
            </a:r>
            <a:r>
              <a:rPr lang="en-US" dirty="0"/>
              <a:t>and other </a:t>
            </a:r>
            <a:r>
              <a:rPr lang="en-US" dirty="0">
                <a:solidFill>
                  <a:srgbClr val="FF0000"/>
                </a:solidFill>
              </a:rPr>
              <a:t>writers</a:t>
            </a:r>
            <a:r>
              <a:rPr lang="en-US" dirty="0"/>
              <a:t> dramatized the need for reform. Their sensational investigative reports uncovered a wide range of ills afflicting America in the early 1900s. Even though Theodore Roosevelt agreed with much of what </a:t>
            </a:r>
            <a:r>
              <a:rPr lang="en-US" dirty="0">
                <a:solidFill>
                  <a:srgbClr val="FF0000"/>
                </a:solidFill>
              </a:rPr>
              <a:t>they</a:t>
            </a:r>
            <a:r>
              <a:rPr lang="en-US" dirty="0"/>
              <a:t> said, he called </a:t>
            </a:r>
            <a:r>
              <a:rPr lang="en-US" dirty="0">
                <a:solidFill>
                  <a:srgbClr val="FF0000"/>
                </a:solidFill>
              </a:rPr>
              <a:t>these writers </a:t>
            </a:r>
            <a:r>
              <a:rPr lang="en-US" dirty="0"/>
              <a:t>muckrakers because he thought them too fascinated with the ugliest side of things. (A muckrake is a tool used to clean manure and hay out of animals’ stables.) The writers were angry at first but in time took up Roosevelt’s taunting name as a badge of honor. The muckrakers’ articles appeared in magazines and newspapers that entered millions of Americans homes. People across the nation were horrified by the conditions that were revealed to them. </a:t>
            </a:r>
          </a:p>
          <a:p>
            <a:endParaRPr lang="en-US" dirty="0"/>
          </a:p>
        </p:txBody>
      </p:sp>
    </p:spTree>
    <p:extLst>
      <p:ext uri="{BB962C8B-B14F-4D97-AF65-F5344CB8AC3E}">
        <p14:creationId xmlns:p14="http://schemas.microsoft.com/office/powerpoint/2010/main" val="2447726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744760"/>
            <a:ext cx="8229600" cy="5381403"/>
          </a:xfrm>
        </p:spPr>
        <p:txBody>
          <a:bodyPr anchor="t">
            <a:normAutofit lnSpcReduction="10000"/>
          </a:bodyPr>
          <a:lstStyle/>
          <a:p>
            <a:pPr>
              <a:buNone/>
            </a:pPr>
            <a:r>
              <a:rPr lang="en-US" dirty="0" smtClean="0"/>
              <a:t>	</a:t>
            </a:r>
            <a:r>
              <a:rPr lang="en-US" b="1" dirty="0" smtClean="0"/>
              <a:t>Muckrakers reveal the need for reform</a:t>
            </a:r>
          </a:p>
          <a:p>
            <a:pPr>
              <a:buNone/>
            </a:pPr>
            <a:r>
              <a:rPr lang="en-US" dirty="0" smtClean="0">
                <a:solidFill>
                  <a:srgbClr val="FF0000"/>
                </a:solidFill>
              </a:rPr>
              <a:t>	Socially </a:t>
            </a:r>
            <a:r>
              <a:rPr lang="en-US" dirty="0">
                <a:solidFill>
                  <a:srgbClr val="FF0000"/>
                </a:solidFill>
              </a:rPr>
              <a:t>conscious journalists </a:t>
            </a:r>
            <a:r>
              <a:rPr lang="en-US" dirty="0"/>
              <a:t>and other </a:t>
            </a:r>
            <a:r>
              <a:rPr lang="en-US" dirty="0">
                <a:solidFill>
                  <a:srgbClr val="FF0000"/>
                </a:solidFill>
              </a:rPr>
              <a:t>writers</a:t>
            </a:r>
            <a:r>
              <a:rPr lang="en-US" dirty="0"/>
              <a:t> dramatized the need for reform. Their sensational investigative reports uncovered a wide range of ills afflicting America in the early 1900s. Even though Theodore Roosevelt agreed with much of what </a:t>
            </a:r>
            <a:r>
              <a:rPr lang="en-US" dirty="0">
                <a:solidFill>
                  <a:srgbClr val="FF0000"/>
                </a:solidFill>
              </a:rPr>
              <a:t>they</a:t>
            </a:r>
            <a:r>
              <a:rPr lang="en-US" dirty="0"/>
              <a:t> said, he called </a:t>
            </a:r>
            <a:r>
              <a:rPr lang="en-US" dirty="0">
                <a:solidFill>
                  <a:srgbClr val="FF0000"/>
                </a:solidFill>
              </a:rPr>
              <a:t>these writers muckrakers</a:t>
            </a:r>
            <a:r>
              <a:rPr lang="en-US" dirty="0"/>
              <a:t> because he thought them too fascinated with the ugliest side of things. (A muckrake is a tool used to clean manure and hay out of animals’ stables.) The writers were angry at first but in time took up Roosevelt’s taunting name as a badge of honor. The muckrakers’ articles appeared in magazines and newspapers that entered millions of Americans homes. People across the nation were horrified by the conditions that were revealed to them. </a:t>
            </a:r>
          </a:p>
          <a:p>
            <a:endParaRPr lang="en-US" dirty="0"/>
          </a:p>
        </p:txBody>
      </p:sp>
    </p:spTree>
    <p:extLst>
      <p:ext uri="{BB962C8B-B14F-4D97-AF65-F5344CB8AC3E}">
        <p14:creationId xmlns:p14="http://schemas.microsoft.com/office/powerpoint/2010/main" val="3701263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744760"/>
            <a:ext cx="8229600" cy="5381403"/>
          </a:xfrm>
        </p:spPr>
        <p:txBody>
          <a:bodyPr anchor="t">
            <a:normAutofit lnSpcReduction="10000"/>
          </a:bodyPr>
          <a:lstStyle/>
          <a:p>
            <a:pPr>
              <a:buNone/>
            </a:pPr>
            <a:r>
              <a:rPr lang="en-US" dirty="0" smtClean="0"/>
              <a:t>	</a:t>
            </a:r>
            <a:r>
              <a:rPr lang="en-US" b="1" dirty="0" smtClean="0"/>
              <a:t>Muckrakers reveal the need for reform</a:t>
            </a:r>
          </a:p>
          <a:p>
            <a:pPr>
              <a:buNone/>
            </a:pPr>
            <a:r>
              <a:rPr lang="en-US" dirty="0" smtClean="0">
                <a:solidFill>
                  <a:srgbClr val="FF0000"/>
                </a:solidFill>
              </a:rPr>
              <a:t>	Socially </a:t>
            </a:r>
            <a:r>
              <a:rPr lang="en-US" dirty="0">
                <a:solidFill>
                  <a:srgbClr val="FF0000"/>
                </a:solidFill>
              </a:rPr>
              <a:t>conscious journalists </a:t>
            </a:r>
            <a:r>
              <a:rPr lang="en-US" dirty="0"/>
              <a:t>and other </a:t>
            </a:r>
            <a:r>
              <a:rPr lang="en-US" dirty="0">
                <a:solidFill>
                  <a:srgbClr val="FF0000"/>
                </a:solidFill>
              </a:rPr>
              <a:t>writers </a:t>
            </a:r>
            <a:r>
              <a:rPr lang="en-US" dirty="0"/>
              <a:t>dramatized the need for reform. Their sensational investigative reports uncovered a wide range of ills afflicting America in the early 1900s. Even though Theodore Roosevelt agreed with much of what </a:t>
            </a:r>
            <a:r>
              <a:rPr lang="en-US" dirty="0">
                <a:solidFill>
                  <a:srgbClr val="FF0000"/>
                </a:solidFill>
              </a:rPr>
              <a:t>they</a:t>
            </a:r>
            <a:r>
              <a:rPr lang="en-US" dirty="0"/>
              <a:t> said, he called </a:t>
            </a:r>
            <a:r>
              <a:rPr lang="en-US" dirty="0">
                <a:solidFill>
                  <a:srgbClr val="FF0000"/>
                </a:solidFill>
              </a:rPr>
              <a:t>these writers muckrakers </a:t>
            </a:r>
            <a:r>
              <a:rPr lang="en-US" dirty="0"/>
              <a:t>because he thought </a:t>
            </a:r>
            <a:r>
              <a:rPr lang="en-US" dirty="0">
                <a:solidFill>
                  <a:srgbClr val="FF0000"/>
                </a:solidFill>
              </a:rPr>
              <a:t>them</a:t>
            </a:r>
            <a:r>
              <a:rPr lang="en-US" dirty="0"/>
              <a:t> too fascinated with the ugliest side of things. (A muckrake is a tool used to clean manure and hay out of animals’ stables.) The writers were angry at first but in time took up Roosevelt’s taunting name as a badge of honor. The muckrakers’ articles appeared in magazines and newspapers that entered millions of Americans homes. People across the nation were horrified by the conditions that were revealed to them. </a:t>
            </a:r>
          </a:p>
          <a:p>
            <a:endParaRPr lang="en-US" dirty="0"/>
          </a:p>
        </p:txBody>
      </p:sp>
    </p:spTree>
    <p:extLst>
      <p:ext uri="{BB962C8B-B14F-4D97-AF65-F5344CB8AC3E}">
        <p14:creationId xmlns:p14="http://schemas.microsoft.com/office/powerpoint/2010/main" val="42029916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744760"/>
            <a:ext cx="8229600" cy="5381403"/>
          </a:xfrm>
        </p:spPr>
        <p:txBody>
          <a:bodyPr anchor="t">
            <a:normAutofit lnSpcReduction="10000"/>
          </a:bodyPr>
          <a:lstStyle/>
          <a:p>
            <a:pPr>
              <a:buNone/>
            </a:pPr>
            <a:r>
              <a:rPr lang="en-US" dirty="0" smtClean="0"/>
              <a:t>	</a:t>
            </a:r>
            <a:r>
              <a:rPr lang="en-US" b="1" dirty="0" smtClean="0"/>
              <a:t>Muckrakers reveal the need for reform</a:t>
            </a:r>
          </a:p>
          <a:p>
            <a:pPr>
              <a:buNone/>
            </a:pPr>
            <a:r>
              <a:rPr lang="en-US" dirty="0" smtClean="0">
                <a:solidFill>
                  <a:srgbClr val="FF0000"/>
                </a:solidFill>
              </a:rPr>
              <a:t>	Socially </a:t>
            </a:r>
            <a:r>
              <a:rPr lang="en-US" dirty="0">
                <a:solidFill>
                  <a:srgbClr val="FF0000"/>
                </a:solidFill>
              </a:rPr>
              <a:t>conscious journalists </a:t>
            </a:r>
            <a:r>
              <a:rPr lang="en-US" dirty="0"/>
              <a:t>and other </a:t>
            </a:r>
            <a:r>
              <a:rPr lang="en-US" dirty="0">
                <a:solidFill>
                  <a:srgbClr val="FF0000"/>
                </a:solidFill>
              </a:rPr>
              <a:t>writers </a:t>
            </a:r>
            <a:r>
              <a:rPr lang="en-US" dirty="0"/>
              <a:t>dramatized the need for reform. Their sensational investigative reports uncovered a wide range of ills afflicting America in the early 1900s. Even though Theodore Roosevelt agreed with much of what </a:t>
            </a:r>
            <a:r>
              <a:rPr lang="en-US" dirty="0">
                <a:solidFill>
                  <a:srgbClr val="FF0000"/>
                </a:solidFill>
              </a:rPr>
              <a:t>they</a:t>
            </a:r>
            <a:r>
              <a:rPr lang="en-US" dirty="0"/>
              <a:t> said, he called </a:t>
            </a:r>
            <a:r>
              <a:rPr lang="en-US" dirty="0">
                <a:solidFill>
                  <a:srgbClr val="FF0000"/>
                </a:solidFill>
              </a:rPr>
              <a:t>these writers muckrakers</a:t>
            </a:r>
            <a:r>
              <a:rPr lang="en-US" dirty="0"/>
              <a:t> because he thought </a:t>
            </a:r>
            <a:r>
              <a:rPr lang="en-US" dirty="0">
                <a:solidFill>
                  <a:srgbClr val="FF0000"/>
                </a:solidFill>
              </a:rPr>
              <a:t>them</a:t>
            </a:r>
            <a:r>
              <a:rPr lang="en-US" dirty="0"/>
              <a:t> too fascinated with the ugliest side of things. (A muckrake is a tool used to clean manure and hay out of animals’ stables.) The </a:t>
            </a:r>
            <a:r>
              <a:rPr lang="en-US" dirty="0">
                <a:solidFill>
                  <a:srgbClr val="FF0000"/>
                </a:solidFill>
              </a:rPr>
              <a:t>writers </a:t>
            </a:r>
            <a:r>
              <a:rPr lang="en-US" dirty="0"/>
              <a:t>were angry at first but in time took up Roosevelt’s taunting name as a badge of honor. The muckrakers’ articles appeared in magazines and newspapers that entered millions of Americans homes. People across the nation were horrified by the conditions that were revealed to them. </a:t>
            </a:r>
          </a:p>
          <a:p>
            <a:endParaRPr lang="en-US" dirty="0"/>
          </a:p>
        </p:txBody>
      </p:sp>
    </p:spTree>
    <p:extLst>
      <p:ext uri="{BB962C8B-B14F-4D97-AF65-F5344CB8AC3E}">
        <p14:creationId xmlns:p14="http://schemas.microsoft.com/office/powerpoint/2010/main" val="2170161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743420"/>
            <a:ext cx="8229600" cy="4525963"/>
          </a:xfrm>
        </p:spPr>
        <p:txBody>
          <a:bodyPr anchor="t"/>
          <a:lstStyle/>
          <a:p>
            <a:pPr algn="ctr">
              <a:buNone/>
            </a:pPr>
            <a:r>
              <a:rPr lang="en-US" sz="4000" b="1" dirty="0" smtClean="0"/>
              <a:t>Second “participant”</a:t>
            </a:r>
          </a:p>
          <a:p>
            <a:pPr algn="ctr">
              <a:buNone/>
            </a:pPr>
            <a:r>
              <a:rPr lang="en-US" sz="5400" b="1" dirty="0" smtClean="0">
                <a:solidFill>
                  <a:srgbClr val="3366FF"/>
                </a:solidFill>
              </a:rPr>
              <a:t>One leading muckraker</a:t>
            </a:r>
            <a:endParaRPr lang="en-US" dirty="0"/>
          </a:p>
        </p:txBody>
      </p:sp>
    </p:spTree>
    <p:extLst>
      <p:ext uri="{BB962C8B-B14F-4D97-AF65-F5344CB8AC3E}">
        <p14:creationId xmlns:p14="http://schemas.microsoft.com/office/powerpoint/2010/main" val="1794495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57200" y="744760"/>
            <a:ext cx="8229600" cy="5381403"/>
          </a:xfrm>
          <a:prstGeom prst="rect">
            <a:avLst/>
          </a:prstGeom>
        </p:spPr>
        <p:txBody>
          <a:bodyPr vert="horz" lIns="91440" tIns="45720" rIns="91440" bIns="45720" rtlCol="0" anchor="t">
            <a:normAutofit lnSpcReduction="10000"/>
          </a:bodyPr>
          <a:lstStyle/>
          <a:p>
            <a:pPr marL="342900" indent="-342900">
              <a:spcBef>
                <a:spcPct val="20000"/>
              </a:spcBef>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en-US" sz="2800" b="1" dirty="0" smtClean="0"/>
              <a:t>Journalists uncover injustices</a:t>
            </a:r>
          </a:p>
          <a:p>
            <a:pPr marL="342900" indent="-342900">
              <a:spcBef>
                <a:spcPct val="20000"/>
              </a:spcBef>
            </a:pPr>
            <a:r>
              <a:rPr lang="en-US" sz="2800" dirty="0" smtClean="0"/>
              <a:t>	</a:t>
            </a:r>
            <a:r>
              <a:rPr lang="en-US" sz="2800" dirty="0" smtClean="0">
                <a:solidFill>
                  <a:srgbClr val="0070C0"/>
                </a:solidFill>
              </a:rPr>
              <a:t>One </a:t>
            </a:r>
            <a:r>
              <a:rPr lang="en-US" sz="2800" dirty="0">
                <a:solidFill>
                  <a:srgbClr val="0070C0"/>
                </a:solidFill>
              </a:rPr>
              <a:t>leading muckraker </a:t>
            </a:r>
            <a:r>
              <a:rPr lang="en-US" sz="2800" dirty="0"/>
              <a:t>was Lincoln Steffens, managing editor at </a:t>
            </a:r>
            <a:r>
              <a:rPr lang="en-US" sz="2800" i="1" dirty="0"/>
              <a:t>McClure’s, </a:t>
            </a:r>
            <a:r>
              <a:rPr lang="en-US" sz="2800" dirty="0"/>
              <a:t>a magazine known for uncovering social problems. In 1903, Steffens published </a:t>
            </a:r>
            <a:r>
              <a:rPr lang="en-US" sz="2800" i="1" dirty="0"/>
              <a:t>The Shame of the Cities</a:t>
            </a:r>
            <a:r>
              <a:rPr lang="en-US" sz="2800" dirty="0"/>
              <a:t>, a collection of articles on political corruption. His reports exposed how the government of Philadelphia let utility companies charge their customers excessively high fees. He showed how corrupt politicians won elections by bribing and threatening voters, and revealed how political corruption affected all aspects of life in a city.</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138685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57200" y="744760"/>
            <a:ext cx="8229600" cy="5381403"/>
          </a:xfrm>
          <a:prstGeom prst="rect">
            <a:avLst/>
          </a:prstGeom>
        </p:spPr>
        <p:txBody>
          <a:bodyPr vert="horz" lIns="91440" tIns="45720" rIns="91440" bIns="45720" rtlCol="0" anchor="t">
            <a:normAutofit lnSpcReduction="10000"/>
          </a:bodyPr>
          <a:lstStyle/>
          <a:p>
            <a:pPr marL="342900" indent="-342900">
              <a:spcBef>
                <a:spcPct val="20000"/>
              </a:spcBef>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en-US" sz="2800" b="1" dirty="0" smtClean="0"/>
              <a:t>Journalists uncover injustices</a:t>
            </a:r>
          </a:p>
          <a:p>
            <a:pPr marL="342900" indent="-342900">
              <a:spcBef>
                <a:spcPct val="20000"/>
              </a:spcBef>
            </a:pPr>
            <a:r>
              <a:rPr lang="en-US" sz="2800" dirty="0" smtClean="0"/>
              <a:t>	</a:t>
            </a:r>
            <a:r>
              <a:rPr lang="en-US" sz="2800" dirty="0" smtClean="0">
                <a:solidFill>
                  <a:srgbClr val="0070C0"/>
                </a:solidFill>
              </a:rPr>
              <a:t>One </a:t>
            </a:r>
            <a:r>
              <a:rPr lang="en-US" sz="2800" dirty="0">
                <a:solidFill>
                  <a:srgbClr val="0070C0"/>
                </a:solidFill>
              </a:rPr>
              <a:t>leading muckraker </a:t>
            </a:r>
            <a:r>
              <a:rPr lang="en-US" sz="2800" dirty="0"/>
              <a:t>was </a:t>
            </a:r>
            <a:r>
              <a:rPr lang="en-US" sz="2800" dirty="0">
                <a:solidFill>
                  <a:srgbClr val="3366FF"/>
                </a:solidFill>
              </a:rPr>
              <a:t>Lincoln Steffens</a:t>
            </a:r>
            <a:r>
              <a:rPr lang="en-US" sz="2800" dirty="0"/>
              <a:t>, managing editor at </a:t>
            </a:r>
            <a:r>
              <a:rPr lang="en-US" sz="2800" i="1" dirty="0"/>
              <a:t>McClure’s, </a:t>
            </a:r>
            <a:r>
              <a:rPr lang="en-US" sz="2800" dirty="0"/>
              <a:t>a magazine known for uncovering social problems. In 1903, Steffens published </a:t>
            </a:r>
            <a:r>
              <a:rPr lang="en-US" sz="2800" i="1" dirty="0"/>
              <a:t>The Shame of the Cities</a:t>
            </a:r>
            <a:r>
              <a:rPr lang="en-US" sz="2800" dirty="0"/>
              <a:t>, a collection of articles on political corruption. His reports exposed how the government of Philadelphia let utility companies charge their customers excessively high fees. He showed how corrupt politicians won elections by bribing and threatening voters, and revealed how political corruption affected all aspects of life in a city.</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185917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Presentation Outline</a:t>
            </a:r>
            <a:endParaRPr lang="en-US" dirty="0"/>
          </a:p>
        </p:txBody>
      </p:sp>
      <p:sp>
        <p:nvSpPr>
          <p:cNvPr id="3" name="Content Placeholder 2"/>
          <p:cNvSpPr>
            <a:spLocks noGrp="1"/>
          </p:cNvSpPr>
          <p:nvPr>
            <p:ph idx="1"/>
          </p:nvPr>
        </p:nvSpPr>
        <p:spPr>
          <a:xfrm>
            <a:off x="457200" y="1295400"/>
            <a:ext cx="8229600" cy="4876800"/>
          </a:xfrm>
        </p:spPr>
        <p:txBody>
          <a:bodyPr>
            <a:normAutofit/>
          </a:bodyPr>
          <a:lstStyle/>
          <a:p>
            <a:pPr marL="457200" indent="-457200">
              <a:buAutoNum type="arabicParenR"/>
            </a:pPr>
            <a:endParaRPr lang="en-US" dirty="0"/>
          </a:p>
          <a:p>
            <a:pPr marL="457200" indent="-457200">
              <a:buAutoNum type="arabicParenR"/>
            </a:pPr>
            <a:r>
              <a:rPr lang="en-US" dirty="0" smtClean="0"/>
              <a:t>Discuss our experience working with pre-service and in-service teachers on linguistic analysis of text </a:t>
            </a:r>
            <a:endParaRPr lang="en-US" dirty="0"/>
          </a:p>
          <a:p>
            <a:pPr marL="457200" indent="-457200">
              <a:buAutoNum type="arabicParenR"/>
            </a:pPr>
            <a:endParaRPr lang="en-US" dirty="0"/>
          </a:p>
          <a:p>
            <a:pPr marL="457200" indent="-457200">
              <a:buAutoNum type="arabicParenR"/>
            </a:pPr>
            <a:r>
              <a:rPr lang="en-US" dirty="0" smtClean="0"/>
              <a:t>Model and practice tracking participants in history texts</a:t>
            </a:r>
          </a:p>
          <a:p>
            <a:pPr marL="457200" indent="-457200">
              <a:buAutoNum type="arabicParenR"/>
            </a:pPr>
            <a:endParaRPr lang="en-US" dirty="0" smtClean="0"/>
          </a:p>
          <a:p>
            <a:pPr marL="457200" indent="-457200">
              <a:buAutoNum type="arabicParenR"/>
            </a:pPr>
            <a:r>
              <a:rPr lang="en-US" dirty="0" smtClean="0"/>
              <a:t>Model one strategy for using participants to determine the main idea of a text</a:t>
            </a:r>
          </a:p>
          <a:p>
            <a:pPr marL="457200" indent="-457200">
              <a:buAutoNum type="arabicParenR"/>
            </a:pPr>
            <a:endParaRPr lang="en-US" dirty="0" smtClean="0"/>
          </a:p>
          <a:p>
            <a:pPr marL="457200" indent="-457200">
              <a:buAutoNum type="arabicParenR"/>
            </a:pPr>
            <a:r>
              <a:rPr lang="en-US" dirty="0" smtClean="0"/>
              <a:t>Model one strategy for using participants to critically analyze text</a:t>
            </a:r>
          </a:p>
          <a:p>
            <a:pPr marL="457200" indent="-457200">
              <a:buAutoNum type="arabicParenR"/>
            </a:pPr>
            <a:endParaRPr lang="en-US" dirty="0"/>
          </a:p>
          <a:p>
            <a:pPr marL="457200" indent="-457200">
              <a:buAutoNum type="arabicParenR"/>
            </a:pPr>
            <a:endParaRPr lang="en-US" dirty="0"/>
          </a:p>
          <a:p>
            <a:pPr marL="457200" indent="-457200">
              <a:buAutoNum type="arabicParenR"/>
            </a:pPr>
            <a:endParaRPr lang="en-US" dirty="0"/>
          </a:p>
        </p:txBody>
      </p:sp>
    </p:spTree>
    <p:extLst>
      <p:ext uri="{BB962C8B-B14F-4D97-AF65-F5344CB8AC3E}">
        <p14:creationId xmlns:p14="http://schemas.microsoft.com/office/powerpoint/2010/main" val="25892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744760"/>
            <a:ext cx="8229600" cy="5381403"/>
          </a:xfrm>
          <a:prstGeom prst="rect">
            <a:avLst/>
          </a:prstGeom>
        </p:spPr>
        <p:txBody>
          <a:bodyPr vert="horz" lIns="91440" tIns="45720" rIns="91440" bIns="45720" rtlCol="0" anchor="t">
            <a:normAutofit lnSpcReduction="10000"/>
          </a:bodyPr>
          <a:lstStyle/>
          <a:p>
            <a:pPr marL="342900" indent="-342900">
              <a:spcBef>
                <a:spcPct val="20000"/>
              </a:spcBef>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en-US" sz="2800" b="1" dirty="0" smtClean="0"/>
              <a:t>Journalists uncover injustices</a:t>
            </a:r>
          </a:p>
          <a:p>
            <a:pPr marL="342900" indent="-342900">
              <a:spcBef>
                <a:spcPct val="20000"/>
              </a:spcBef>
            </a:pPr>
            <a:r>
              <a:rPr lang="en-US" sz="2800" dirty="0" smtClean="0"/>
              <a:t>	</a:t>
            </a:r>
            <a:r>
              <a:rPr lang="en-US" sz="2800" dirty="0" smtClean="0">
                <a:solidFill>
                  <a:srgbClr val="0070C0"/>
                </a:solidFill>
              </a:rPr>
              <a:t>One </a:t>
            </a:r>
            <a:r>
              <a:rPr lang="en-US" sz="2800" dirty="0">
                <a:solidFill>
                  <a:srgbClr val="0070C0"/>
                </a:solidFill>
              </a:rPr>
              <a:t>leading muckraker </a:t>
            </a:r>
            <a:r>
              <a:rPr lang="en-US" sz="2800" dirty="0"/>
              <a:t>was </a:t>
            </a:r>
            <a:r>
              <a:rPr lang="en-US" sz="2800" dirty="0">
                <a:solidFill>
                  <a:srgbClr val="3366FF"/>
                </a:solidFill>
              </a:rPr>
              <a:t>Lincoln Steffens, managing editor</a:t>
            </a:r>
            <a:r>
              <a:rPr lang="en-US" sz="2800" dirty="0">
                <a:solidFill>
                  <a:srgbClr val="FF0000"/>
                </a:solidFill>
              </a:rPr>
              <a:t> </a:t>
            </a:r>
            <a:r>
              <a:rPr lang="en-US" sz="2800" dirty="0"/>
              <a:t>at </a:t>
            </a:r>
            <a:r>
              <a:rPr lang="en-US" sz="2800" i="1" dirty="0"/>
              <a:t>McClure’s, </a:t>
            </a:r>
            <a:r>
              <a:rPr lang="en-US" sz="2800" dirty="0"/>
              <a:t>a magazine known for uncovering social problems. In 1903, Steffens published </a:t>
            </a:r>
            <a:r>
              <a:rPr lang="en-US" sz="2800" i="1" dirty="0"/>
              <a:t>The Shame of the Cities</a:t>
            </a:r>
            <a:r>
              <a:rPr lang="en-US" sz="2800" dirty="0"/>
              <a:t>, a collection of articles on political corruption. His reports exposed how the government of Philadelphia let utility companies charge their customers excessively high fees. He showed how corrupt politicians won elections by bribing and threatening voters, and revealed how political corruption affected all aspects of life in a city.</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1365284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744760"/>
            <a:ext cx="8229600" cy="5381403"/>
          </a:xfrm>
          <a:prstGeom prst="rect">
            <a:avLst/>
          </a:prstGeom>
        </p:spPr>
        <p:txBody>
          <a:bodyPr vert="horz" lIns="91440" tIns="45720" rIns="91440" bIns="45720" rtlCol="0" anchor="t">
            <a:normAutofit lnSpcReduction="10000"/>
          </a:bodyPr>
          <a:lstStyle/>
          <a:p>
            <a:pPr marL="342900" indent="-342900">
              <a:spcBef>
                <a:spcPct val="20000"/>
              </a:spcBef>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en-US" sz="2800" b="1" dirty="0" smtClean="0"/>
              <a:t>Journalists uncover injustices</a:t>
            </a:r>
          </a:p>
          <a:p>
            <a:pPr marL="342900" indent="-342900">
              <a:spcBef>
                <a:spcPct val="20000"/>
              </a:spcBef>
            </a:pPr>
            <a:r>
              <a:rPr lang="en-US" sz="2800" dirty="0" smtClean="0"/>
              <a:t>	</a:t>
            </a:r>
            <a:r>
              <a:rPr lang="en-US" sz="2800" dirty="0" smtClean="0">
                <a:solidFill>
                  <a:srgbClr val="0070C0"/>
                </a:solidFill>
              </a:rPr>
              <a:t>One </a:t>
            </a:r>
            <a:r>
              <a:rPr lang="en-US" sz="2800" dirty="0">
                <a:solidFill>
                  <a:srgbClr val="0070C0"/>
                </a:solidFill>
              </a:rPr>
              <a:t>leading muckraker </a:t>
            </a:r>
            <a:r>
              <a:rPr lang="en-US" sz="2800" dirty="0"/>
              <a:t>was </a:t>
            </a:r>
            <a:r>
              <a:rPr lang="en-US" sz="2800" dirty="0">
                <a:solidFill>
                  <a:srgbClr val="3366FF"/>
                </a:solidFill>
              </a:rPr>
              <a:t>Lincoln Steffens, managing editor</a:t>
            </a:r>
            <a:r>
              <a:rPr lang="en-US" sz="2800" dirty="0"/>
              <a:t> at </a:t>
            </a:r>
            <a:r>
              <a:rPr lang="en-US" sz="2800" i="1" dirty="0"/>
              <a:t>McClure’s, </a:t>
            </a:r>
            <a:r>
              <a:rPr lang="en-US" sz="2800" dirty="0"/>
              <a:t>a magazine known for uncovering social problems. In 1903, </a:t>
            </a:r>
            <a:r>
              <a:rPr lang="en-US" sz="2800" dirty="0">
                <a:solidFill>
                  <a:srgbClr val="3366FF"/>
                </a:solidFill>
              </a:rPr>
              <a:t>Steffens </a:t>
            </a:r>
            <a:r>
              <a:rPr lang="en-US" sz="2800" dirty="0"/>
              <a:t>published </a:t>
            </a:r>
            <a:r>
              <a:rPr lang="en-US" sz="2800" i="1" dirty="0"/>
              <a:t>The Shame of the Cities</a:t>
            </a:r>
            <a:r>
              <a:rPr lang="en-US" sz="2800" dirty="0"/>
              <a:t>, a collection of articles on political corruption. His reports exposed how the government of Philadelphia let utility companies charge their customers excessively high fees. He showed how corrupt politicians won elections by bribing and threatening voters, and revealed how political corruption affected all aspects of life in a city.</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0913860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744760"/>
            <a:ext cx="8229600" cy="5381403"/>
          </a:xfrm>
          <a:prstGeom prst="rect">
            <a:avLst/>
          </a:prstGeom>
        </p:spPr>
        <p:txBody>
          <a:bodyPr vert="horz" lIns="91440" tIns="45720" rIns="91440" bIns="45720" rtlCol="0" anchor="t">
            <a:normAutofit lnSpcReduction="10000"/>
          </a:bodyPr>
          <a:lstStyle/>
          <a:p>
            <a:pPr marL="342900" indent="-342900">
              <a:spcBef>
                <a:spcPct val="20000"/>
              </a:spcBef>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en-US" sz="2800" b="1" dirty="0" smtClean="0"/>
              <a:t>Journalists uncover injustices</a:t>
            </a:r>
          </a:p>
          <a:p>
            <a:pPr marL="342900" indent="-342900">
              <a:spcBef>
                <a:spcPct val="20000"/>
              </a:spcBef>
            </a:pPr>
            <a:r>
              <a:rPr lang="en-US" sz="2800" dirty="0" smtClean="0"/>
              <a:t>	</a:t>
            </a:r>
            <a:r>
              <a:rPr lang="en-US" sz="2800" dirty="0" smtClean="0">
                <a:solidFill>
                  <a:srgbClr val="0070C0"/>
                </a:solidFill>
              </a:rPr>
              <a:t>One </a:t>
            </a:r>
            <a:r>
              <a:rPr lang="en-US" sz="2800" dirty="0">
                <a:solidFill>
                  <a:srgbClr val="0070C0"/>
                </a:solidFill>
              </a:rPr>
              <a:t>leading muckraker </a:t>
            </a:r>
            <a:r>
              <a:rPr lang="en-US" sz="2800" dirty="0"/>
              <a:t>was </a:t>
            </a:r>
            <a:r>
              <a:rPr lang="en-US" sz="2800" dirty="0">
                <a:solidFill>
                  <a:srgbClr val="3366FF"/>
                </a:solidFill>
              </a:rPr>
              <a:t>Lincoln Steffens, managing editor</a:t>
            </a:r>
            <a:r>
              <a:rPr lang="en-US" sz="2800" dirty="0">
                <a:solidFill>
                  <a:srgbClr val="FF0000"/>
                </a:solidFill>
              </a:rPr>
              <a:t> </a:t>
            </a:r>
            <a:r>
              <a:rPr lang="en-US" sz="2800" dirty="0"/>
              <a:t>at </a:t>
            </a:r>
            <a:r>
              <a:rPr lang="en-US" sz="2800" i="1" dirty="0"/>
              <a:t>McClure’s, </a:t>
            </a:r>
            <a:r>
              <a:rPr lang="en-US" sz="2800" dirty="0"/>
              <a:t>a magazine known for uncovering social problems. In 1903, </a:t>
            </a:r>
            <a:r>
              <a:rPr lang="en-US" sz="2800" dirty="0">
                <a:solidFill>
                  <a:srgbClr val="3366FF"/>
                </a:solidFill>
              </a:rPr>
              <a:t>Steffens</a:t>
            </a:r>
            <a:r>
              <a:rPr lang="en-US" sz="2800" dirty="0">
                <a:solidFill>
                  <a:srgbClr val="FF0000"/>
                </a:solidFill>
              </a:rPr>
              <a:t> </a:t>
            </a:r>
            <a:r>
              <a:rPr lang="en-US" sz="2800" dirty="0"/>
              <a:t>published </a:t>
            </a:r>
            <a:r>
              <a:rPr lang="en-US" sz="2800" i="1" dirty="0"/>
              <a:t>The Shame of the Cities</a:t>
            </a:r>
            <a:r>
              <a:rPr lang="en-US" sz="2800" dirty="0"/>
              <a:t>, a collection of articles on political corruption. His reports exposed how the government of Philadelphia let utility companies charge their customers excessively high fees. </a:t>
            </a:r>
            <a:r>
              <a:rPr lang="en-US" sz="2800" dirty="0">
                <a:solidFill>
                  <a:srgbClr val="3366FF"/>
                </a:solidFill>
              </a:rPr>
              <a:t>He</a:t>
            </a:r>
            <a:r>
              <a:rPr lang="en-US" sz="2800" dirty="0"/>
              <a:t> showed how corrupt politicians won elections by bribing and threatening voters, and revealed how political corruption affected all aspects of life in a city.</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848697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990600"/>
          </a:xfrm>
        </p:spPr>
        <p:txBody>
          <a:bodyPr/>
          <a:lstStyle/>
          <a:p>
            <a:r>
              <a:rPr lang="en-US" dirty="0" smtClean="0"/>
              <a:t>Multiple Linguistic Demands!</a:t>
            </a:r>
            <a:endParaRPr lang="en-US" dirty="0"/>
          </a:p>
        </p:txBody>
      </p:sp>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371600"/>
            <a:ext cx="8229600" cy="4267200"/>
          </a:xfrm>
        </p:spPr>
      </p:pic>
    </p:spTree>
    <p:extLst>
      <p:ext uri="{BB962C8B-B14F-4D97-AF65-F5344CB8AC3E}">
        <p14:creationId xmlns:p14="http://schemas.microsoft.com/office/powerpoint/2010/main" val="19178850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772400" cy="1143000"/>
          </a:xfrm>
        </p:spPr>
        <p:txBody>
          <a:bodyPr/>
          <a:lstStyle/>
          <a:p>
            <a:r>
              <a:rPr lang="en-US" dirty="0" smtClean="0"/>
              <a:t>Genre/Purpose</a:t>
            </a:r>
            <a:endParaRPr lang="en-US" dirty="0"/>
          </a:p>
        </p:txBody>
      </p:sp>
      <p:sp>
        <p:nvSpPr>
          <p:cNvPr id="3" name="Content Placeholder 2"/>
          <p:cNvSpPr>
            <a:spLocks noGrp="1"/>
          </p:cNvSpPr>
          <p:nvPr>
            <p:ph sz="quarter" idx="1"/>
          </p:nvPr>
        </p:nvSpPr>
        <p:spPr>
          <a:xfrm>
            <a:off x="304800" y="1219200"/>
            <a:ext cx="8610600" cy="5638800"/>
          </a:xfrm>
        </p:spPr>
        <p:txBody>
          <a:bodyPr>
            <a:normAutofit fontScale="70000" lnSpcReduction="20000"/>
          </a:bodyPr>
          <a:lstStyle/>
          <a:p>
            <a:pPr>
              <a:buNone/>
            </a:pPr>
            <a:r>
              <a:rPr lang="en-US" dirty="0" smtClean="0"/>
              <a:t>Purpose of the text shapes the language.  </a:t>
            </a:r>
          </a:p>
          <a:p>
            <a:pPr marL="398463" lvl="1" indent="-234950"/>
            <a:r>
              <a:rPr lang="en-US" sz="2800" dirty="0" smtClean="0"/>
              <a:t>Recount- to tell what happened (personal, factual, imaginative)</a:t>
            </a:r>
          </a:p>
          <a:p>
            <a:pPr lvl="2"/>
            <a:r>
              <a:rPr lang="en-US" sz="2600" dirty="0" smtClean="0"/>
              <a:t>Personal pronouns</a:t>
            </a:r>
          </a:p>
          <a:p>
            <a:pPr lvl="2"/>
            <a:r>
              <a:rPr lang="en-US" sz="2600" dirty="0" smtClean="0"/>
              <a:t>Past tense verbs</a:t>
            </a:r>
          </a:p>
          <a:p>
            <a:pPr lvl="2"/>
            <a:r>
              <a:rPr lang="en-US" sz="2600" dirty="0" smtClean="0"/>
              <a:t>Adverbs of time and place</a:t>
            </a:r>
          </a:p>
          <a:p>
            <a:pPr marL="398463" lvl="1" indent="-234950"/>
            <a:endParaRPr lang="en-US" sz="2800" dirty="0" smtClean="0"/>
          </a:p>
          <a:p>
            <a:pPr marL="398463" lvl="1" indent="-234950"/>
            <a:r>
              <a:rPr lang="en-US" sz="2800" dirty="0" smtClean="0"/>
              <a:t>Narrative-to entertain (to embody the writer’s reflections on experience)</a:t>
            </a:r>
          </a:p>
          <a:p>
            <a:pPr lvl="2"/>
            <a:r>
              <a:rPr lang="en-US" sz="2600" dirty="0" smtClean="0"/>
              <a:t>Variety of verb tenses</a:t>
            </a:r>
          </a:p>
          <a:p>
            <a:pPr lvl="2"/>
            <a:r>
              <a:rPr lang="en-US" sz="2600" dirty="0" smtClean="0"/>
              <a:t>May include dialogue</a:t>
            </a:r>
          </a:p>
          <a:p>
            <a:pPr lvl="2"/>
            <a:r>
              <a:rPr lang="en-US" sz="2600" dirty="0" smtClean="0"/>
              <a:t>More complex noun phrases w/ adjectives</a:t>
            </a:r>
          </a:p>
          <a:p>
            <a:pPr marL="398463" lvl="1" indent="-234950"/>
            <a:endParaRPr lang="en-US" sz="2800" dirty="0" smtClean="0"/>
          </a:p>
          <a:p>
            <a:pPr marL="398463" lvl="1" indent="-234950"/>
            <a:r>
              <a:rPr lang="en-US" sz="2800" dirty="0" smtClean="0"/>
              <a:t>Report-to document, organize and store factual information; classify and describe the phenomena of the world</a:t>
            </a:r>
          </a:p>
          <a:p>
            <a:pPr lvl="2"/>
            <a:r>
              <a:rPr lang="en-US" sz="2600" dirty="0" smtClean="0"/>
              <a:t>Passive voice, no personal pronouns</a:t>
            </a:r>
          </a:p>
          <a:p>
            <a:pPr lvl="2"/>
            <a:r>
              <a:rPr lang="en-US" sz="2600" dirty="0" smtClean="0"/>
              <a:t>Technical terms</a:t>
            </a:r>
          </a:p>
          <a:p>
            <a:pPr lvl="2"/>
            <a:r>
              <a:rPr lang="en-US" sz="2600" dirty="0" smtClean="0"/>
              <a:t>Conjunctions for purpose, not time</a:t>
            </a:r>
          </a:p>
          <a:p>
            <a:pPr lvl="2"/>
            <a:r>
              <a:rPr lang="en-US" sz="2600" dirty="0" smtClean="0"/>
              <a:t>Language for comparison, contrast</a:t>
            </a:r>
          </a:p>
          <a:p>
            <a:pPr lvl="6">
              <a:buNone/>
            </a:pPr>
            <a:r>
              <a:rPr lang="en-US" sz="2600" dirty="0" smtClean="0"/>
              <a:t>					</a:t>
            </a:r>
            <a:endParaRPr lang="en-US" sz="2600" i="1" dirty="0" smtClean="0"/>
          </a:p>
        </p:txBody>
      </p:sp>
    </p:spTree>
    <p:extLst>
      <p:ext uri="{BB962C8B-B14F-4D97-AF65-F5344CB8AC3E}">
        <p14:creationId xmlns:p14="http://schemas.microsoft.com/office/powerpoint/2010/main" val="15908165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772400" cy="1143000"/>
          </a:xfrm>
        </p:spPr>
        <p:txBody>
          <a:bodyPr/>
          <a:lstStyle/>
          <a:p>
            <a:r>
              <a:rPr lang="en-US" dirty="0" smtClean="0"/>
              <a:t>Genre/Purpose (continued)</a:t>
            </a:r>
            <a:endParaRPr lang="en-US" dirty="0"/>
          </a:p>
        </p:txBody>
      </p:sp>
      <p:sp>
        <p:nvSpPr>
          <p:cNvPr id="3" name="Content Placeholder 2"/>
          <p:cNvSpPr>
            <a:spLocks noGrp="1"/>
          </p:cNvSpPr>
          <p:nvPr>
            <p:ph sz="quarter" idx="1"/>
          </p:nvPr>
        </p:nvSpPr>
        <p:spPr>
          <a:xfrm>
            <a:off x="304800" y="1219200"/>
            <a:ext cx="7924800" cy="5410200"/>
          </a:xfrm>
        </p:spPr>
        <p:txBody>
          <a:bodyPr>
            <a:normAutofit lnSpcReduction="10000"/>
          </a:bodyPr>
          <a:lstStyle/>
          <a:p>
            <a:pPr lvl="1"/>
            <a:r>
              <a:rPr lang="en-US" dirty="0" smtClean="0"/>
              <a:t>Instructions- </a:t>
            </a:r>
            <a:r>
              <a:rPr lang="en-US" dirty="0"/>
              <a:t>to tell someone how to do or make something</a:t>
            </a:r>
            <a:endParaRPr lang="en-US" dirty="0" smtClean="0"/>
          </a:p>
          <a:p>
            <a:pPr lvl="2"/>
            <a:r>
              <a:rPr lang="en-US" dirty="0" smtClean="0"/>
              <a:t>Simple present tense</a:t>
            </a:r>
          </a:p>
          <a:p>
            <a:pPr lvl="2"/>
            <a:r>
              <a:rPr lang="en-US" dirty="0" smtClean="0"/>
              <a:t>Detailed information on how, where, when</a:t>
            </a:r>
          </a:p>
          <a:p>
            <a:pPr lvl="2"/>
            <a:r>
              <a:rPr lang="en-US" dirty="0" smtClean="0"/>
              <a:t>Linking words to do with time</a:t>
            </a:r>
          </a:p>
          <a:p>
            <a:pPr lvl="1"/>
            <a:endParaRPr lang="en-US" dirty="0" smtClean="0"/>
          </a:p>
          <a:p>
            <a:pPr lvl="1"/>
            <a:r>
              <a:rPr lang="en-US" dirty="0" smtClean="0"/>
              <a:t>Explanation-to </a:t>
            </a:r>
            <a:r>
              <a:rPr lang="en-US" dirty="0"/>
              <a:t>give an account of how something works or reasons for some phenomenon by explaining how or why</a:t>
            </a:r>
            <a:endParaRPr lang="en-US" dirty="0" smtClean="0"/>
          </a:p>
          <a:p>
            <a:pPr lvl="2"/>
            <a:r>
              <a:rPr lang="en-US" dirty="0" smtClean="0"/>
              <a:t>Generalized, non-human participants</a:t>
            </a:r>
          </a:p>
          <a:p>
            <a:pPr lvl="2"/>
            <a:r>
              <a:rPr lang="en-US" dirty="0" smtClean="0"/>
              <a:t>Timeless present tense</a:t>
            </a:r>
          </a:p>
          <a:p>
            <a:pPr lvl="2"/>
            <a:r>
              <a:rPr lang="en-US" dirty="0" smtClean="0"/>
              <a:t>Mainly action verbs</a:t>
            </a:r>
          </a:p>
          <a:p>
            <a:pPr lvl="1"/>
            <a:endParaRPr lang="en-US" dirty="0" smtClean="0"/>
          </a:p>
          <a:p>
            <a:pPr lvl="1"/>
            <a:r>
              <a:rPr lang="en-US" dirty="0" smtClean="0"/>
              <a:t>Argument-to </a:t>
            </a:r>
            <a:r>
              <a:rPr lang="en-US" dirty="0"/>
              <a:t>take a position on some issue and justify it</a:t>
            </a:r>
            <a:endParaRPr lang="en-US" dirty="0" smtClean="0"/>
          </a:p>
          <a:p>
            <a:pPr lvl="2"/>
            <a:r>
              <a:rPr lang="en-US" dirty="0" smtClean="0"/>
              <a:t>Passive voice</a:t>
            </a:r>
          </a:p>
          <a:p>
            <a:pPr lvl="2"/>
            <a:r>
              <a:rPr lang="en-US" dirty="0" smtClean="0"/>
              <a:t>Connectives associated with reasoning (</a:t>
            </a:r>
            <a:r>
              <a:rPr lang="en-US" i="1" dirty="0" smtClean="0"/>
              <a:t>therefore</a:t>
            </a:r>
            <a:r>
              <a:rPr lang="en-US" dirty="0" smtClean="0"/>
              <a:t>, </a:t>
            </a:r>
            <a:r>
              <a:rPr lang="en-US" i="1" dirty="0" smtClean="0"/>
              <a:t>so</a:t>
            </a:r>
            <a:r>
              <a:rPr lang="en-US" dirty="0" smtClean="0"/>
              <a:t>, etc.)</a:t>
            </a:r>
          </a:p>
          <a:p>
            <a:pPr lvl="2"/>
            <a:r>
              <a:rPr lang="en-US" dirty="0" smtClean="0"/>
              <a:t>Nominalization of verbs</a:t>
            </a:r>
          </a:p>
          <a:p>
            <a:pPr lvl="2">
              <a:buNone/>
            </a:pPr>
            <a:r>
              <a:rPr lang="en-US" dirty="0" smtClean="0"/>
              <a:t>						</a:t>
            </a:r>
          </a:p>
          <a:p>
            <a:pPr lvl="2">
              <a:buNone/>
            </a:pPr>
            <a:r>
              <a:rPr lang="en-US" dirty="0"/>
              <a:t>	</a:t>
            </a:r>
            <a:r>
              <a:rPr lang="en-US" dirty="0" smtClean="0"/>
              <a:t>						(</a:t>
            </a:r>
            <a:r>
              <a:rPr lang="en-US" i="1" dirty="0" smtClean="0"/>
              <a:t>Schleppegrell, 2003)</a:t>
            </a:r>
            <a:endParaRPr lang="en-US" dirty="0" smtClean="0"/>
          </a:p>
        </p:txBody>
      </p:sp>
    </p:spTree>
    <p:extLst>
      <p:ext uri="{BB962C8B-B14F-4D97-AF65-F5344CB8AC3E}">
        <p14:creationId xmlns:p14="http://schemas.microsoft.com/office/powerpoint/2010/main" val="1029817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Linguistic Demand Varies by Genre</a:t>
            </a:r>
            <a:endParaRPr lang="en-US" dirty="0"/>
          </a:p>
        </p:txBody>
      </p:sp>
      <p:sp>
        <p:nvSpPr>
          <p:cNvPr id="3" name="Content Placeholder 2"/>
          <p:cNvSpPr>
            <a:spLocks noGrp="1"/>
          </p:cNvSpPr>
          <p:nvPr>
            <p:ph idx="1"/>
          </p:nvPr>
        </p:nvSpPr>
        <p:spPr/>
        <p:txBody>
          <a:bodyPr/>
          <a:lstStyle/>
          <a:p>
            <a:pPr marL="4763" lvl="1" indent="0">
              <a:buNone/>
            </a:pPr>
            <a:r>
              <a:rPr lang="en-US" sz="2400" dirty="0"/>
              <a:t>Recount- to tell what happened (personal, factual, imaginative)</a:t>
            </a:r>
          </a:p>
          <a:p>
            <a:pPr lvl="2"/>
            <a:r>
              <a:rPr lang="en-US" sz="2400" dirty="0"/>
              <a:t>Personal pronouns</a:t>
            </a:r>
          </a:p>
          <a:p>
            <a:pPr lvl="2"/>
            <a:r>
              <a:rPr lang="en-US" sz="2400" dirty="0"/>
              <a:t>Past tense </a:t>
            </a:r>
            <a:r>
              <a:rPr lang="en-US" sz="2400" dirty="0" smtClean="0"/>
              <a:t>verbs (“doing” processes)</a:t>
            </a:r>
            <a:endParaRPr lang="en-US" sz="2400" dirty="0"/>
          </a:p>
          <a:p>
            <a:pPr lvl="2"/>
            <a:r>
              <a:rPr lang="en-US" sz="2400" dirty="0"/>
              <a:t>Adverbs of time and place</a:t>
            </a:r>
          </a:p>
          <a:p>
            <a:endParaRPr lang="en-US" dirty="0" smtClean="0"/>
          </a:p>
          <a:p>
            <a:pPr marL="0" indent="0">
              <a:buNone/>
            </a:pPr>
            <a:r>
              <a:rPr lang="en-US" dirty="0" smtClean="0"/>
              <a:t>Participants are important in a recount</a:t>
            </a:r>
          </a:p>
          <a:p>
            <a:pPr lvl="1"/>
            <a:r>
              <a:rPr lang="en-US" dirty="0" smtClean="0"/>
              <a:t>“</a:t>
            </a:r>
            <a:r>
              <a:rPr lang="en-US" sz="2400" dirty="0" smtClean="0"/>
              <a:t>Doing” processes need actors</a:t>
            </a:r>
          </a:p>
          <a:p>
            <a:pPr lvl="1"/>
            <a:endParaRPr lang="en-US" dirty="0"/>
          </a:p>
          <a:p>
            <a:pPr marL="274320" lvl="1" indent="0" algn="ctr">
              <a:buNone/>
            </a:pPr>
            <a:r>
              <a:rPr lang="en-US" sz="2400" dirty="0" smtClean="0"/>
              <a:t>Therefore, tracking participants can help determine who or what acts in the text</a:t>
            </a:r>
            <a:endParaRPr lang="en-US" sz="2400" dirty="0"/>
          </a:p>
        </p:txBody>
      </p:sp>
    </p:spTree>
    <p:extLst>
      <p:ext uri="{BB962C8B-B14F-4D97-AF65-F5344CB8AC3E}">
        <p14:creationId xmlns:p14="http://schemas.microsoft.com/office/powerpoint/2010/main" val="38706487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Tracking Participants in a Recount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Purpose</a:t>
            </a:r>
            <a:r>
              <a:rPr lang="en-US" dirty="0"/>
              <a:t>: Find </a:t>
            </a:r>
            <a:r>
              <a:rPr lang="en-US" dirty="0" smtClean="0"/>
              <a:t>main </a:t>
            </a:r>
            <a:r>
              <a:rPr lang="en-US" dirty="0"/>
              <a:t>i</a:t>
            </a:r>
            <a:r>
              <a:rPr lang="en-US" dirty="0" smtClean="0"/>
              <a:t>dea </a:t>
            </a:r>
            <a:r>
              <a:rPr lang="en-US" dirty="0"/>
              <a:t>in a recount  </a:t>
            </a:r>
          </a:p>
          <a:p>
            <a:pPr marL="0" indent="0">
              <a:buNone/>
            </a:pPr>
            <a:endParaRPr lang="en-US" b="1" dirty="0" smtClean="0"/>
          </a:p>
          <a:p>
            <a:pPr marL="0" indent="0">
              <a:buNone/>
            </a:pPr>
            <a:r>
              <a:rPr lang="en-US" b="1" dirty="0" smtClean="0"/>
              <a:t>Content Objective:</a:t>
            </a:r>
          </a:p>
          <a:p>
            <a:r>
              <a:rPr lang="en-US" b="1" dirty="0" smtClean="0"/>
              <a:t>SWBAT</a:t>
            </a:r>
            <a:r>
              <a:rPr lang="en-US" dirty="0" smtClean="0"/>
              <a:t> demonstrate understanding of the events of the paragraph from the textbook.</a:t>
            </a:r>
          </a:p>
          <a:p>
            <a:pPr marL="0" indent="0">
              <a:buNone/>
            </a:pPr>
            <a:r>
              <a:rPr lang="en-US" b="1" dirty="0" smtClean="0"/>
              <a:t>Language Objective:</a:t>
            </a:r>
          </a:p>
          <a:p>
            <a:r>
              <a:rPr lang="en-US" b="1" dirty="0"/>
              <a:t>SWBAT </a:t>
            </a:r>
            <a:r>
              <a:rPr lang="en-US" dirty="0"/>
              <a:t>identify all references to major participants in the paragraph by circling and numbering the referents of the participants “war” and “critics</a:t>
            </a:r>
            <a:r>
              <a:rPr lang="en-US" dirty="0" smtClean="0"/>
              <a:t>”.</a:t>
            </a:r>
          </a:p>
          <a:p>
            <a:r>
              <a:rPr lang="en-US" b="1" dirty="0" smtClean="0"/>
              <a:t>SWBAT</a:t>
            </a:r>
            <a:r>
              <a:rPr lang="en-US" dirty="0" smtClean="0"/>
              <a:t> state the main idea of the paragraph by writing a complex sentence about the participants “war” and “critics”.</a:t>
            </a:r>
            <a:endParaRPr lang="en-US" dirty="0"/>
          </a:p>
          <a:p>
            <a:pPr marL="0" indent="0">
              <a:buNone/>
            </a:pPr>
            <a:endParaRPr lang="en-US" dirty="0"/>
          </a:p>
        </p:txBody>
      </p:sp>
    </p:spTree>
    <p:extLst>
      <p:ext uri="{BB962C8B-B14F-4D97-AF65-F5344CB8AC3E}">
        <p14:creationId xmlns:p14="http://schemas.microsoft.com/office/powerpoint/2010/main" val="19855493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990600"/>
          </a:xfrm>
        </p:spPr>
        <p:txBody>
          <a:bodyPr>
            <a:normAutofit/>
          </a:bodyPr>
          <a:lstStyle/>
          <a:p>
            <a:pPr marL="457200" indent="-457200"/>
            <a:r>
              <a:rPr lang="en-US" sz="3400" dirty="0" smtClean="0"/>
              <a:t>Use </a:t>
            </a:r>
            <a:r>
              <a:rPr lang="en-US" sz="3400" dirty="0"/>
              <a:t>P</a:t>
            </a:r>
            <a:r>
              <a:rPr lang="en-US" sz="3400" dirty="0" smtClean="0"/>
              <a:t>articipants </a:t>
            </a:r>
            <a:r>
              <a:rPr lang="en-US" sz="3400" dirty="0"/>
              <a:t>to </a:t>
            </a:r>
            <a:r>
              <a:rPr lang="en-US" sz="3400" dirty="0" smtClean="0"/>
              <a:t>Determine </a:t>
            </a:r>
            <a:r>
              <a:rPr lang="en-US" sz="3400" dirty="0"/>
              <a:t>the </a:t>
            </a:r>
            <a:r>
              <a:rPr lang="en-US" sz="3400" dirty="0" smtClean="0"/>
              <a:t>Main Idea:</a:t>
            </a:r>
            <a:endParaRPr lang="en-US" sz="3400" dirty="0"/>
          </a:p>
        </p:txBody>
      </p:sp>
      <p:sp>
        <p:nvSpPr>
          <p:cNvPr id="3" name="Content Placeholder 2"/>
          <p:cNvSpPr>
            <a:spLocks noGrp="1"/>
          </p:cNvSpPr>
          <p:nvPr>
            <p:ph idx="1"/>
          </p:nvPr>
        </p:nvSpPr>
        <p:spPr/>
        <p:txBody>
          <a:bodyPr/>
          <a:lstStyle/>
          <a:p>
            <a:pPr marL="457200" lvl="0" indent="-457200">
              <a:buFont typeface="+mj-lt"/>
              <a:buAutoNum type="arabicPeriod"/>
            </a:pPr>
            <a:r>
              <a:rPr lang="en-US" dirty="0" smtClean="0"/>
              <a:t>Teacher locates </a:t>
            </a:r>
            <a:r>
              <a:rPr lang="en-US" dirty="0"/>
              <a:t>important participants (2 or 3</a:t>
            </a:r>
            <a:r>
              <a:rPr lang="en-US" dirty="0" smtClean="0"/>
              <a:t>) and tracks the referents for each.</a:t>
            </a:r>
            <a:endParaRPr lang="en-US" dirty="0"/>
          </a:p>
          <a:p>
            <a:pPr marL="457200" lvl="0" indent="-457200">
              <a:buFont typeface="+mj-lt"/>
              <a:buAutoNum type="arabicPeriod"/>
            </a:pPr>
            <a:r>
              <a:rPr lang="en-US" dirty="0"/>
              <a:t>Students </a:t>
            </a:r>
            <a:r>
              <a:rPr lang="en-US" dirty="0" smtClean="0"/>
              <a:t>track </a:t>
            </a:r>
            <a:r>
              <a:rPr lang="en-US" dirty="0"/>
              <a:t>each participant and its referents</a:t>
            </a:r>
          </a:p>
          <a:p>
            <a:pPr marL="457200" lvl="0" indent="-457200">
              <a:buFont typeface="+mj-lt"/>
              <a:buAutoNum type="arabicPeriod"/>
            </a:pPr>
            <a:r>
              <a:rPr lang="en-US" dirty="0" smtClean="0"/>
              <a:t>Students identify </a:t>
            </a:r>
            <a:r>
              <a:rPr lang="en-US" dirty="0"/>
              <a:t>the information that tells/describes each </a:t>
            </a:r>
            <a:r>
              <a:rPr lang="en-US" dirty="0" smtClean="0"/>
              <a:t>participant in the text.</a:t>
            </a:r>
            <a:endParaRPr lang="en-US" dirty="0"/>
          </a:p>
          <a:p>
            <a:pPr marL="457200" lvl="0" indent="-457200">
              <a:buFont typeface="+mj-lt"/>
              <a:buAutoNum type="arabicPeriod"/>
            </a:pPr>
            <a:r>
              <a:rPr lang="en-US" dirty="0" smtClean="0"/>
              <a:t>Students write one sentence summarizing </a:t>
            </a:r>
            <a:r>
              <a:rPr lang="en-US" dirty="0"/>
              <a:t>the </a:t>
            </a:r>
            <a:r>
              <a:rPr lang="en-US" dirty="0" smtClean="0"/>
              <a:t>information gathered about </a:t>
            </a:r>
            <a:r>
              <a:rPr lang="en-US" dirty="0"/>
              <a:t>each </a:t>
            </a:r>
            <a:r>
              <a:rPr lang="en-US" dirty="0" smtClean="0"/>
              <a:t>participant (participant remains subject of the sentence).</a:t>
            </a:r>
            <a:endParaRPr lang="en-US" dirty="0"/>
          </a:p>
          <a:p>
            <a:pPr marL="457200" lvl="0" indent="-457200">
              <a:buFont typeface="+mj-lt"/>
              <a:buAutoNum type="arabicPeriod"/>
            </a:pPr>
            <a:r>
              <a:rPr lang="en-US" dirty="0" smtClean="0"/>
              <a:t>Students combine the information </a:t>
            </a:r>
            <a:r>
              <a:rPr lang="en-US" dirty="0"/>
              <a:t>about </a:t>
            </a:r>
            <a:r>
              <a:rPr lang="en-US" dirty="0" smtClean="0"/>
              <a:t>the participants into a more complex sentence that shows the relationship between the participants(main </a:t>
            </a:r>
            <a:r>
              <a:rPr lang="en-US" dirty="0"/>
              <a:t>idea of </a:t>
            </a:r>
            <a:r>
              <a:rPr lang="en-US" dirty="0" smtClean="0"/>
              <a:t>paragraph) </a:t>
            </a:r>
          </a:p>
          <a:p>
            <a:endParaRPr lang="en-US" dirty="0"/>
          </a:p>
        </p:txBody>
      </p:sp>
    </p:spTree>
    <p:extLst>
      <p:ext uri="{BB962C8B-B14F-4D97-AF65-F5344CB8AC3E}">
        <p14:creationId xmlns:p14="http://schemas.microsoft.com/office/powerpoint/2010/main" val="36594073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 Organizer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17574921"/>
              </p:ext>
            </p:extLst>
          </p:nvPr>
        </p:nvGraphicFramePr>
        <p:xfrm>
          <a:off x="457200" y="1600200"/>
          <a:ext cx="8229600" cy="2108200"/>
        </p:xfrm>
        <a:graphic>
          <a:graphicData uri="http://schemas.openxmlformats.org/drawingml/2006/table">
            <a:tbl>
              <a:tblPr firstRow="1" bandRow="1">
                <a:tableStyleId>{5C22544A-7EE6-4342-B048-85BDC9FD1C3A}</a:tableStyleId>
              </a:tblPr>
              <a:tblGrid>
                <a:gridCol w="1981200"/>
                <a:gridCol w="2057400"/>
                <a:gridCol w="228600"/>
                <a:gridCol w="1981200"/>
                <a:gridCol w="1981200"/>
              </a:tblGrid>
              <a:tr h="370840">
                <a:tc>
                  <a:txBody>
                    <a:bodyPr/>
                    <a:lstStyle/>
                    <a:p>
                      <a:r>
                        <a:rPr lang="en-US" dirty="0" smtClean="0"/>
                        <a:t>Participant</a:t>
                      </a:r>
                      <a:endParaRPr lang="en-US" dirty="0"/>
                    </a:p>
                  </a:txBody>
                  <a:tcPr/>
                </a:tc>
                <a:tc>
                  <a:txBody>
                    <a:bodyPr/>
                    <a:lstStyle/>
                    <a:p>
                      <a:r>
                        <a:rPr lang="en-US" dirty="0" smtClean="0"/>
                        <a:t>Information</a:t>
                      </a:r>
                      <a:endParaRPr lang="en-US" dirty="0"/>
                    </a:p>
                  </a:txBody>
                  <a:tcPr/>
                </a:tc>
                <a:tc>
                  <a:txBody>
                    <a:bodyPr/>
                    <a:lstStyle/>
                    <a:p>
                      <a:endParaRPr lang="en-US" dirty="0"/>
                    </a:p>
                  </a:txBody>
                  <a:tcPr>
                    <a:noFill/>
                  </a:tcPr>
                </a:tc>
                <a:tc>
                  <a:txBody>
                    <a:bodyPr/>
                    <a:lstStyle/>
                    <a:p>
                      <a:r>
                        <a:rPr lang="en-US" dirty="0" smtClean="0"/>
                        <a:t>Participant</a:t>
                      </a:r>
                      <a:endParaRPr lang="en-US" dirty="0"/>
                    </a:p>
                  </a:txBody>
                  <a:tcPr/>
                </a:tc>
                <a:tc>
                  <a:txBody>
                    <a:bodyPr/>
                    <a:lstStyle/>
                    <a:p>
                      <a:r>
                        <a:rPr lang="en-US" dirty="0" smtClean="0"/>
                        <a:t>Information</a:t>
                      </a:r>
                      <a:endParaRPr lang="en-US" dirty="0"/>
                    </a:p>
                  </a:txBody>
                  <a:tcPr/>
                </a:tc>
              </a:tr>
              <a:tr h="370840">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a:p>
                  </a:txBody>
                  <a:tcPr/>
                </a:tc>
                <a:tc>
                  <a:txBody>
                    <a:bodyPr/>
                    <a:lstStyle/>
                    <a:p>
                      <a:endParaRPr lang="en-US"/>
                    </a:p>
                  </a:txBody>
                  <a:tcPr/>
                </a:tc>
                <a:tc>
                  <a:txBody>
                    <a:bodyPr/>
                    <a:lstStyle/>
                    <a:p>
                      <a:endParaRPr lang="en-US" dirty="0"/>
                    </a:p>
                  </a:txBody>
                  <a:tcPr>
                    <a:noFill/>
                  </a:tcPr>
                </a:tc>
                <a:tc>
                  <a:txBody>
                    <a:bodyPr/>
                    <a:lstStyle/>
                    <a:p>
                      <a:endParaRPr lang="en-US"/>
                    </a:p>
                  </a:txBody>
                  <a:tcPr/>
                </a:tc>
                <a:tc>
                  <a:txBody>
                    <a:bodyPr/>
                    <a:lstStyle/>
                    <a:p>
                      <a:endParaRPr lang="en-US" dirty="0"/>
                    </a:p>
                  </a:txBody>
                  <a:tcPr/>
                </a:tc>
              </a:tr>
            </a:tbl>
          </a:graphicData>
        </a:graphic>
      </p:graphicFrame>
      <p:sp>
        <p:nvSpPr>
          <p:cNvPr id="6" name="Down Arrow 5"/>
          <p:cNvSpPr/>
          <p:nvPr/>
        </p:nvSpPr>
        <p:spPr>
          <a:xfrm>
            <a:off x="2256183" y="3733800"/>
            <a:ext cx="4572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6477000" y="3727174"/>
            <a:ext cx="4572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13183" y="4383156"/>
            <a:ext cx="2743200" cy="9972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410200" y="4383156"/>
            <a:ext cx="2743200" cy="9972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590800" y="5652052"/>
            <a:ext cx="3992217"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371600" y="4572000"/>
            <a:ext cx="2286000" cy="646331"/>
          </a:xfrm>
          <a:prstGeom prst="rect">
            <a:avLst/>
          </a:prstGeom>
          <a:noFill/>
        </p:spPr>
        <p:txBody>
          <a:bodyPr wrap="square" rtlCol="0">
            <a:spAutoFit/>
          </a:bodyPr>
          <a:lstStyle/>
          <a:p>
            <a:pPr algn="ctr"/>
            <a:r>
              <a:rPr lang="en-US" dirty="0" smtClean="0"/>
              <a:t>Sentence about Participant 1</a:t>
            </a:r>
            <a:endParaRPr lang="en-US" dirty="0"/>
          </a:p>
        </p:txBody>
      </p:sp>
      <p:sp>
        <p:nvSpPr>
          <p:cNvPr id="12" name="TextBox 11"/>
          <p:cNvSpPr txBox="1"/>
          <p:nvPr/>
        </p:nvSpPr>
        <p:spPr>
          <a:xfrm>
            <a:off x="5638800" y="4558603"/>
            <a:ext cx="2286000" cy="646331"/>
          </a:xfrm>
          <a:prstGeom prst="rect">
            <a:avLst/>
          </a:prstGeom>
          <a:noFill/>
        </p:spPr>
        <p:txBody>
          <a:bodyPr wrap="square" rtlCol="0">
            <a:spAutoFit/>
          </a:bodyPr>
          <a:lstStyle/>
          <a:p>
            <a:pPr algn="ctr"/>
            <a:r>
              <a:rPr lang="en-US" dirty="0" smtClean="0"/>
              <a:t>Sentence about Participant 2</a:t>
            </a:r>
            <a:endParaRPr lang="en-US" dirty="0"/>
          </a:p>
        </p:txBody>
      </p:sp>
      <p:sp>
        <p:nvSpPr>
          <p:cNvPr id="13" name="TextBox 12"/>
          <p:cNvSpPr txBox="1"/>
          <p:nvPr/>
        </p:nvSpPr>
        <p:spPr>
          <a:xfrm>
            <a:off x="3443908" y="5723787"/>
            <a:ext cx="2286000" cy="923330"/>
          </a:xfrm>
          <a:prstGeom prst="rect">
            <a:avLst/>
          </a:prstGeom>
          <a:noFill/>
        </p:spPr>
        <p:txBody>
          <a:bodyPr wrap="square" rtlCol="0">
            <a:spAutoFit/>
          </a:bodyPr>
          <a:lstStyle/>
          <a:p>
            <a:pPr algn="ctr"/>
            <a:r>
              <a:rPr lang="en-US" dirty="0" smtClean="0"/>
              <a:t>Sentence showing relationship between participants </a:t>
            </a:r>
            <a:endParaRPr lang="en-US" dirty="0"/>
          </a:p>
        </p:txBody>
      </p:sp>
      <p:cxnSp>
        <p:nvCxnSpPr>
          <p:cNvPr id="15" name="Straight Arrow Connector 14"/>
          <p:cNvCxnSpPr/>
          <p:nvPr/>
        </p:nvCxnSpPr>
        <p:spPr>
          <a:xfrm>
            <a:off x="6705600" y="6185452"/>
            <a:ext cx="457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277100" y="6000786"/>
            <a:ext cx="1295400" cy="369332"/>
          </a:xfrm>
          <a:prstGeom prst="rect">
            <a:avLst/>
          </a:prstGeom>
          <a:noFill/>
        </p:spPr>
        <p:txBody>
          <a:bodyPr wrap="square" rtlCol="0">
            <a:spAutoFit/>
          </a:bodyPr>
          <a:lstStyle/>
          <a:p>
            <a:r>
              <a:rPr lang="en-US" dirty="0" smtClean="0"/>
              <a:t>Main Idea</a:t>
            </a:r>
            <a:endParaRPr lang="en-US" dirty="0"/>
          </a:p>
        </p:txBody>
      </p:sp>
    </p:spTree>
    <p:extLst>
      <p:ext uri="{BB962C8B-B14F-4D97-AF65-F5344CB8AC3E}">
        <p14:creationId xmlns:p14="http://schemas.microsoft.com/office/powerpoint/2010/main" val="4113153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Elements of Linguistically Responsive Pedagogy </a:t>
            </a:r>
            <a:r>
              <a:rPr lang="en-US" sz="3100" i="1" dirty="0"/>
              <a:t>(Lucas and Villegas, 2011)</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1. Sociolinguistic Consciousness </a:t>
            </a:r>
            <a:r>
              <a:rPr lang="en-US" dirty="0" smtClean="0">
                <a:solidFill>
                  <a:srgbClr val="FF0000"/>
                </a:solidFill>
                <a:latin typeface="Zapf Dingbats"/>
                <a:ea typeface="Zapf Dingbats"/>
                <a:cs typeface="Zapf Dingbats"/>
                <a:sym typeface="Zapf Dingbats"/>
              </a:rPr>
              <a:t>✔</a:t>
            </a:r>
            <a:endParaRPr lang="en-US" dirty="0" smtClean="0">
              <a:solidFill>
                <a:srgbClr val="FF0000"/>
              </a:solidFill>
            </a:endParaRPr>
          </a:p>
          <a:p>
            <a:pPr marL="0" indent="0">
              <a:buNone/>
            </a:pPr>
            <a:r>
              <a:rPr lang="en-US" dirty="0" smtClean="0"/>
              <a:t>2. Value for Linguistic Diversity </a:t>
            </a:r>
            <a:r>
              <a:rPr lang="en-US" dirty="0" smtClean="0">
                <a:solidFill>
                  <a:srgbClr val="FF0000"/>
                </a:solidFill>
                <a:latin typeface="Zapf Dingbats"/>
                <a:ea typeface="Zapf Dingbats"/>
                <a:cs typeface="Zapf Dingbats"/>
                <a:sym typeface="Zapf Dingbats"/>
              </a:rPr>
              <a:t>✔</a:t>
            </a:r>
            <a:endParaRPr lang="en-US" dirty="0" smtClean="0">
              <a:solidFill>
                <a:srgbClr val="FF0000"/>
              </a:solidFill>
            </a:endParaRPr>
          </a:p>
          <a:p>
            <a:pPr marL="0" indent="0">
              <a:buNone/>
            </a:pPr>
            <a:r>
              <a:rPr lang="en-US" dirty="0" smtClean="0"/>
              <a:t>3. Inclination to Advocate for ELL Students </a:t>
            </a:r>
            <a:r>
              <a:rPr lang="en-US" dirty="0" smtClean="0">
                <a:solidFill>
                  <a:srgbClr val="FF0000"/>
                </a:solidFill>
                <a:latin typeface="Zapf Dingbats"/>
                <a:ea typeface="Zapf Dingbats"/>
                <a:cs typeface="Zapf Dingbats"/>
                <a:sym typeface="Zapf Dingbats"/>
              </a:rPr>
              <a:t>✔</a:t>
            </a:r>
            <a:endParaRPr lang="en-US" dirty="0" smtClean="0">
              <a:solidFill>
                <a:srgbClr val="FF0000"/>
              </a:solidFill>
            </a:endParaRPr>
          </a:p>
          <a:p>
            <a:pPr marL="344488" indent="-344488">
              <a:buNone/>
            </a:pPr>
            <a:r>
              <a:rPr lang="en-US" dirty="0" smtClean="0"/>
              <a:t>4. Learning about ELL Students’ Language Backgrounds,                Experiences, and Proficiencies </a:t>
            </a:r>
            <a:r>
              <a:rPr lang="en-US" dirty="0" smtClean="0">
                <a:solidFill>
                  <a:srgbClr val="FF0000"/>
                </a:solidFill>
                <a:latin typeface="Zapf Dingbats"/>
                <a:ea typeface="Zapf Dingbats"/>
                <a:cs typeface="Zapf Dingbats"/>
                <a:sym typeface="Zapf Dingbats"/>
              </a:rPr>
              <a:t>✔</a:t>
            </a:r>
            <a:endParaRPr lang="en-US" dirty="0" smtClean="0">
              <a:solidFill>
                <a:srgbClr val="FF0000"/>
              </a:solidFill>
            </a:endParaRPr>
          </a:p>
          <a:p>
            <a:pPr marL="344488" indent="-344488">
              <a:buNone/>
            </a:pPr>
            <a:r>
              <a:rPr lang="en-US" dirty="0" smtClean="0"/>
              <a:t>5. Identifying the Language Demands of Classroom         Discourse and Tasks</a:t>
            </a:r>
          </a:p>
          <a:p>
            <a:pPr marL="344488" indent="-344488">
              <a:buNone/>
            </a:pPr>
            <a:r>
              <a:rPr lang="en-US" dirty="0" smtClean="0"/>
              <a:t>6. Knowing and Applying Key Principals of Second Language Learning</a:t>
            </a:r>
          </a:p>
          <a:p>
            <a:pPr marL="0" indent="0">
              <a:buNone/>
            </a:pPr>
            <a:r>
              <a:rPr lang="en-US" dirty="0" smtClean="0"/>
              <a:t>7. Scaffolding Instruction to Promote ELL Student Learning</a:t>
            </a:r>
          </a:p>
          <a:p>
            <a:endParaRPr lang="en-US" dirty="0" smtClean="0"/>
          </a:p>
          <a:p>
            <a:endParaRPr lang="en-US" dirty="0" smtClean="0"/>
          </a:p>
          <a:p>
            <a:endParaRPr lang="en-US" dirty="0" smtClean="0"/>
          </a:p>
          <a:p>
            <a:endParaRPr lang="en-US" dirty="0" smtClean="0"/>
          </a:p>
          <a:p>
            <a:endParaRPr lang="en-US" dirty="0"/>
          </a:p>
        </p:txBody>
      </p:sp>
      <p:sp>
        <p:nvSpPr>
          <p:cNvPr id="9" name="Rectangle 8"/>
          <p:cNvSpPr/>
          <p:nvPr/>
        </p:nvSpPr>
        <p:spPr>
          <a:xfrm>
            <a:off x="336274" y="4191000"/>
            <a:ext cx="8343900" cy="762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36274" y="5791200"/>
            <a:ext cx="8343900" cy="6096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760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458200" cy="1143000"/>
          </a:xfrm>
        </p:spPr>
        <p:txBody>
          <a:bodyPr/>
          <a:lstStyle/>
          <a:p>
            <a:pPr algn="ctr"/>
            <a:r>
              <a:rPr lang="en-US" dirty="0" smtClean="0"/>
              <a:t>Participants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Circle and number each participant and all the references to it in the text:</a:t>
            </a:r>
          </a:p>
          <a:p>
            <a:pPr marL="0" indent="0">
              <a:buNone/>
            </a:pPr>
            <a:endParaRPr lang="en-US" sz="2800" dirty="0"/>
          </a:p>
          <a:p>
            <a:pPr marL="0" indent="0">
              <a:buNone/>
            </a:pPr>
            <a:r>
              <a:rPr lang="en-US" sz="2800" dirty="0" smtClean="0">
                <a:solidFill>
                  <a:srgbClr val="00B0F0"/>
                </a:solidFill>
              </a:rPr>
              <a:t>1. The war in Vietnam</a:t>
            </a:r>
          </a:p>
          <a:p>
            <a:pPr marL="0" indent="0">
              <a:buNone/>
            </a:pPr>
            <a:endParaRPr lang="en-US" sz="2800" dirty="0" smtClean="0">
              <a:solidFill>
                <a:schemeClr val="tx2">
                  <a:lumMod val="60000"/>
                  <a:lumOff val="40000"/>
                </a:schemeClr>
              </a:solidFill>
            </a:endParaRPr>
          </a:p>
          <a:p>
            <a:pPr marL="0" indent="0">
              <a:buNone/>
            </a:pPr>
            <a:r>
              <a:rPr lang="en-US" sz="2800" dirty="0" smtClean="0">
                <a:solidFill>
                  <a:srgbClr val="FF0000"/>
                </a:solidFill>
              </a:rPr>
              <a:t>2. Critics</a:t>
            </a:r>
          </a:p>
          <a:p>
            <a:pPr marL="0" indent="0">
              <a:buNone/>
            </a:pPr>
            <a:endParaRPr lang="en-US" sz="2800" dirty="0" smtClean="0">
              <a:solidFill>
                <a:srgbClr val="FF0000"/>
              </a:solidFill>
            </a:endParaRPr>
          </a:p>
        </p:txBody>
      </p:sp>
    </p:spTree>
    <p:extLst>
      <p:ext uri="{BB962C8B-B14F-4D97-AF65-F5344CB8AC3E}">
        <p14:creationId xmlns:p14="http://schemas.microsoft.com/office/powerpoint/2010/main" val="32917475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458200" cy="1143000"/>
          </a:xfrm>
        </p:spPr>
        <p:txBody>
          <a:bodyPr/>
          <a:lstStyle/>
          <a:p>
            <a:pPr algn="ctr"/>
            <a:r>
              <a:rPr lang="en-US" dirty="0" smtClean="0"/>
              <a:t>Antiwar Protests Increase</a:t>
            </a:r>
            <a:endParaRPr lang="en-US" dirty="0"/>
          </a:p>
        </p:txBody>
      </p:sp>
      <p:sp>
        <p:nvSpPr>
          <p:cNvPr id="3" name="Content Placeholder 2"/>
          <p:cNvSpPr>
            <a:spLocks noGrp="1"/>
          </p:cNvSpPr>
          <p:nvPr>
            <p:ph idx="1"/>
          </p:nvPr>
        </p:nvSpPr>
        <p:spPr>
          <a:xfrm>
            <a:off x="456083" y="1676400"/>
            <a:ext cx="7620000" cy="4800600"/>
          </a:xfrm>
        </p:spPr>
        <p:txBody>
          <a:bodyPr>
            <a:normAutofit/>
          </a:bodyPr>
          <a:lstStyle/>
          <a:p>
            <a:pPr marL="114300" indent="0">
              <a:buNone/>
            </a:pPr>
            <a:r>
              <a:rPr lang="en-US" sz="2800" dirty="0" smtClean="0"/>
              <a:t>The war in Vietnam divided Americans more deeply than any conflict since the Civil War.  Although most Americans initially supported            President Johnson's bombings and troop deployments, by 1966 critics began speaking out. Senator Fulbright’s opposition to the war hurt Johnson in Congress, and the senator was soon joined by like-minded activists who believed that American soldiers were dying in  a war that had little to do with American interests.</a:t>
            </a:r>
            <a:endParaRPr lang="en-US" sz="2800" dirty="0"/>
          </a:p>
        </p:txBody>
      </p:sp>
      <p:sp>
        <p:nvSpPr>
          <p:cNvPr id="5" name="TextBox 4"/>
          <p:cNvSpPr txBox="1"/>
          <p:nvPr/>
        </p:nvSpPr>
        <p:spPr>
          <a:xfrm>
            <a:off x="297512" y="1673441"/>
            <a:ext cx="536027" cy="369332"/>
          </a:xfrm>
          <a:prstGeom prst="rect">
            <a:avLst/>
          </a:prstGeom>
          <a:noFill/>
        </p:spPr>
        <p:txBody>
          <a:bodyPr wrap="square" rtlCol="0">
            <a:spAutoFit/>
          </a:bodyPr>
          <a:lstStyle/>
          <a:p>
            <a:pPr lvl="0"/>
            <a:r>
              <a:rPr lang="en-US" dirty="0">
                <a:solidFill>
                  <a:prstClr val="black"/>
                </a:solidFill>
              </a:rPr>
              <a:t>1</a:t>
            </a:r>
          </a:p>
        </p:txBody>
      </p:sp>
      <p:sp>
        <p:nvSpPr>
          <p:cNvPr id="8" name="Rectangle 7"/>
          <p:cNvSpPr/>
          <p:nvPr/>
        </p:nvSpPr>
        <p:spPr>
          <a:xfrm>
            <a:off x="375139" y="2988070"/>
            <a:ext cx="386861" cy="369332"/>
          </a:xfrm>
          <a:prstGeom prst="rect">
            <a:avLst/>
          </a:prstGeom>
        </p:spPr>
        <p:txBody>
          <a:bodyPr wrap="square">
            <a:spAutoFit/>
          </a:bodyPr>
          <a:lstStyle/>
          <a:p>
            <a:pPr lvl="0"/>
            <a:r>
              <a:rPr lang="en-US" dirty="0">
                <a:solidFill>
                  <a:prstClr val="black"/>
                </a:solidFill>
              </a:rPr>
              <a:t>1</a:t>
            </a:r>
          </a:p>
        </p:txBody>
      </p:sp>
      <p:sp>
        <p:nvSpPr>
          <p:cNvPr id="23" name="Rectangle 22"/>
          <p:cNvSpPr/>
          <p:nvPr/>
        </p:nvSpPr>
        <p:spPr>
          <a:xfrm>
            <a:off x="297512" y="5470410"/>
            <a:ext cx="773723" cy="369332"/>
          </a:xfrm>
          <a:prstGeom prst="rect">
            <a:avLst/>
          </a:prstGeom>
        </p:spPr>
        <p:txBody>
          <a:bodyPr wrap="square">
            <a:spAutoFit/>
          </a:bodyPr>
          <a:lstStyle/>
          <a:p>
            <a:pPr lvl="0"/>
            <a:r>
              <a:rPr lang="en-US" dirty="0" smtClean="0">
                <a:solidFill>
                  <a:prstClr val="black"/>
                </a:solidFill>
              </a:rPr>
              <a:t>1</a:t>
            </a:r>
            <a:endParaRPr lang="en-US" dirty="0">
              <a:solidFill>
                <a:prstClr val="black"/>
              </a:solidFill>
            </a:endParaRPr>
          </a:p>
        </p:txBody>
      </p:sp>
      <p:sp>
        <p:nvSpPr>
          <p:cNvPr id="25" name="Rectangle 24"/>
          <p:cNvSpPr/>
          <p:nvPr/>
        </p:nvSpPr>
        <p:spPr>
          <a:xfrm>
            <a:off x="4038600" y="3295883"/>
            <a:ext cx="773723" cy="369332"/>
          </a:xfrm>
          <a:prstGeom prst="rect">
            <a:avLst/>
          </a:prstGeom>
        </p:spPr>
        <p:txBody>
          <a:bodyPr wrap="square">
            <a:spAutoFit/>
          </a:bodyPr>
          <a:lstStyle/>
          <a:p>
            <a:pPr lvl="0"/>
            <a:r>
              <a:rPr lang="en-US" dirty="0" smtClean="0">
                <a:solidFill>
                  <a:prstClr val="black"/>
                </a:solidFill>
              </a:rPr>
              <a:t>2</a:t>
            </a:r>
            <a:endParaRPr lang="en-US" dirty="0">
              <a:solidFill>
                <a:prstClr val="black"/>
              </a:solidFill>
            </a:endParaRPr>
          </a:p>
        </p:txBody>
      </p:sp>
      <p:sp>
        <p:nvSpPr>
          <p:cNvPr id="27" name="Rectangle 26"/>
          <p:cNvSpPr/>
          <p:nvPr/>
        </p:nvSpPr>
        <p:spPr>
          <a:xfrm>
            <a:off x="5404146" y="4053504"/>
            <a:ext cx="773723" cy="369332"/>
          </a:xfrm>
          <a:prstGeom prst="rect">
            <a:avLst/>
          </a:prstGeom>
        </p:spPr>
        <p:txBody>
          <a:bodyPr wrap="square">
            <a:spAutoFit/>
          </a:bodyPr>
          <a:lstStyle/>
          <a:p>
            <a:pPr lvl="0"/>
            <a:r>
              <a:rPr lang="en-US" dirty="0" smtClean="0">
                <a:solidFill>
                  <a:prstClr val="black"/>
                </a:solidFill>
              </a:rPr>
              <a:t>2</a:t>
            </a:r>
            <a:endParaRPr lang="en-US" dirty="0">
              <a:solidFill>
                <a:prstClr val="black"/>
              </a:solidFill>
            </a:endParaRPr>
          </a:p>
        </p:txBody>
      </p:sp>
      <p:sp>
        <p:nvSpPr>
          <p:cNvPr id="28" name="Rectangle 27"/>
          <p:cNvSpPr/>
          <p:nvPr/>
        </p:nvSpPr>
        <p:spPr>
          <a:xfrm>
            <a:off x="3513601" y="4528778"/>
            <a:ext cx="773723" cy="369332"/>
          </a:xfrm>
          <a:prstGeom prst="rect">
            <a:avLst/>
          </a:prstGeom>
        </p:spPr>
        <p:txBody>
          <a:bodyPr wrap="square">
            <a:spAutoFit/>
          </a:bodyPr>
          <a:lstStyle/>
          <a:p>
            <a:pPr lvl="0"/>
            <a:r>
              <a:rPr lang="en-US" dirty="0" smtClean="0">
                <a:solidFill>
                  <a:prstClr val="black"/>
                </a:solidFill>
              </a:rPr>
              <a:t>2</a:t>
            </a:r>
            <a:endParaRPr lang="en-US" dirty="0">
              <a:solidFill>
                <a:prstClr val="black"/>
              </a:solidFill>
            </a:endParaRPr>
          </a:p>
        </p:txBody>
      </p:sp>
      <p:sp>
        <p:nvSpPr>
          <p:cNvPr id="20" name="Rectangle 19"/>
          <p:cNvSpPr/>
          <p:nvPr/>
        </p:nvSpPr>
        <p:spPr>
          <a:xfrm>
            <a:off x="6350977" y="3734439"/>
            <a:ext cx="773723" cy="369332"/>
          </a:xfrm>
          <a:prstGeom prst="rect">
            <a:avLst/>
          </a:prstGeom>
        </p:spPr>
        <p:txBody>
          <a:bodyPr wrap="square">
            <a:spAutoFit/>
          </a:bodyPr>
          <a:lstStyle/>
          <a:p>
            <a:pPr lvl="0"/>
            <a:r>
              <a:rPr lang="en-US" dirty="0" smtClean="0">
                <a:solidFill>
                  <a:prstClr val="black"/>
                </a:solidFill>
              </a:rPr>
              <a:t>1</a:t>
            </a:r>
            <a:endParaRPr lang="en-US" dirty="0">
              <a:solidFill>
                <a:prstClr val="black"/>
              </a:solidFill>
            </a:endParaRPr>
          </a:p>
        </p:txBody>
      </p:sp>
      <p:sp>
        <p:nvSpPr>
          <p:cNvPr id="6" name="Rounded Rectangle 5"/>
          <p:cNvSpPr/>
          <p:nvPr/>
        </p:nvSpPr>
        <p:spPr>
          <a:xfrm>
            <a:off x="533400" y="1673441"/>
            <a:ext cx="3200400" cy="460159"/>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685800" y="3020390"/>
            <a:ext cx="6477000" cy="460159"/>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684373" y="3458946"/>
            <a:ext cx="2133600" cy="460159"/>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6553200" y="3865986"/>
            <a:ext cx="1295400" cy="460159"/>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565526" y="5557945"/>
            <a:ext cx="958474" cy="447354"/>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4250881" y="3435136"/>
            <a:ext cx="970476" cy="47626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5582724" y="4290646"/>
            <a:ext cx="1884876" cy="47626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3771504" y="4713444"/>
            <a:ext cx="3353196" cy="47626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26013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533400"/>
            <a:ext cx="8229600" cy="990600"/>
          </a:xfrm>
        </p:spPr>
        <p:txBody>
          <a:bodyPr/>
          <a:lstStyle/>
          <a:p>
            <a:r>
              <a:rPr lang="en-US" dirty="0" smtClean="0"/>
              <a:t>Graphic Organizer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36801179"/>
              </p:ext>
            </p:extLst>
          </p:nvPr>
        </p:nvGraphicFramePr>
        <p:xfrm>
          <a:off x="304800" y="1600200"/>
          <a:ext cx="8763000" cy="2656840"/>
        </p:xfrm>
        <a:graphic>
          <a:graphicData uri="http://schemas.openxmlformats.org/drawingml/2006/table">
            <a:tbl>
              <a:tblPr firstRow="1" bandRow="1">
                <a:tableStyleId>{5C22544A-7EE6-4342-B048-85BDC9FD1C3A}</a:tableStyleId>
              </a:tblPr>
              <a:tblGrid>
                <a:gridCol w="1981200"/>
                <a:gridCol w="2209800"/>
                <a:gridCol w="228600"/>
                <a:gridCol w="2057400"/>
                <a:gridCol w="2286000"/>
              </a:tblGrid>
              <a:tr h="370840">
                <a:tc>
                  <a:txBody>
                    <a:bodyPr/>
                    <a:lstStyle/>
                    <a:p>
                      <a:r>
                        <a:rPr lang="en-US" dirty="0" smtClean="0"/>
                        <a:t>Participant</a:t>
                      </a:r>
                      <a:endParaRPr lang="en-US" dirty="0"/>
                    </a:p>
                  </a:txBody>
                  <a:tcPr/>
                </a:tc>
                <a:tc>
                  <a:txBody>
                    <a:bodyPr/>
                    <a:lstStyle/>
                    <a:p>
                      <a:r>
                        <a:rPr lang="en-US" dirty="0" smtClean="0"/>
                        <a:t>Information</a:t>
                      </a:r>
                      <a:endParaRPr lang="en-US" dirty="0"/>
                    </a:p>
                  </a:txBody>
                  <a:tcPr/>
                </a:tc>
                <a:tc>
                  <a:txBody>
                    <a:bodyPr/>
                    <a:lstStyle/>
                    <a:p>
                      <a:endParaRPr lang="en-US" dirty="0"/>
                    </a:p>
                  </a:txBody>
                  <a:tcPr>
                    <a:noFill/>
                  </a:tcPr>
                </a:tc>
                <a:tc>
                  <a:txBody>
                    <a:bodyPr/>
                    <a:lstStyle/>
                    <a:p>
                      <a:r>
                        <a:rPr lang="en-US" dirty="0" smtClean="0"/>
                        <a:t>Participant</a:t>
                      </a:r>
                      <a:endParaRPr lang="en-US" dirty="0"/>
                    </a:p>
                  </a:txBody>
                  <a:tcPr/>
                </a:tc>
                <a:tc>
                  <a:txBody>
                    <a:bodyPr/>
                    <a:lstStyle/>
                    <a:p>
                      <a:r>
                        <a:rPr lang="en-US" dirty="0" smtClean="0"/>
                        <a:t>Information</a:t>
                      </a:r>
                      <a:endParaRPr lang="en-US" dirty="0"/>
                    </a:p>
                  </a:txBody>
                  <a:tcPr/>
                </a:tc>
              </a:tr>
              <a:tr h="370840">
                <a:tc>
                  <a:txBody>
                    <a:bodyPr/>
                    <a:lstStyle/>
                    <a:p>
                      <a:r>
                        <a:rPr lang="en-US" sz="1600" dirty="0" smtClean="0"/>
                        <a:t>The war in</a:t>
                      </a:r>
                      <a:r>
                        <a:rPr lang="en-US" sz="1600" baseline="0" dirty="0" smtClean="0"/>
                        <a:t> Vietnam</a:t>
                      </a:r>
                    </a:p>
                    <a:p>
                      <a:pPr marL="285750" indent="-285750">
                        <a:buFont typeface="Arial" pitchFamily="34" charset="0"/>
                        <a:buChar char="•"/>
                      </a:pPr>
                      <a:r>
                        <a:rPr lang="en-US" sz="1600" baseline="0" dirty="0" smtClean="0"/>
                        <a:t>President Johnson’s bombings and troop deployment</a:t>
                      </a:r>
                    </a:p>
                    <a:p>
                      <a:pPr marL="285750" indent="-285750">
                        <a:buFont typeface="Arial" pitchFamily="34" charset="0"/>
                        <a:buChar char="•"/>
                      </a:pPr>
                      <a:r>
                        <a:rPr lang="en-US" sz="1600" baseline="0" dirty="0" smtClean="0"/>
                        <a:t>the war </a:t>
                      </a:r>
                    </a:p>
                    <a:p>
                      <a:pPr marL="285750" indent="-285750">
                        <a:buFont typeface="Arial" pitchFamily="34" charset="0"/>
                        <a:buChar char="•"/>
                      </a:pPr>
                      <a:r>
                        <a:rPr lang="en-US" sz="1600" baseline="0" dirty="0" smtClean="0"/>
                        <a:t>a war</a:t>
                      </a:r>
                    </a:p>
                  </a:txBody>
                  <a:tcPr/>
                </a:tc>
                <a:tc>
                  <a:txBody>
                    <a:bodyPr/>
                    <a:lstStyle/>
                    <a:p>
                      <a:pPr marL="285750" indent="-285750">
                        <a:buFont typeface="Arial" pitchFamily="34" charset="0"/>
                        <a:buChar char="•"/>
                      </a:pPr>
                      <a:r>
                        <a:rPr lang="en-US" dirty="0" smtClean="0"/>
                        <a:t>divided</a:t>
                      </a:r>
                      <a:r>
                        <a:rPr lang="en-US" baseline="0" dirty="0" smtClean="0"/>
                        <a:t> America</a:t>
                      </a:r>
                    </a:p>
                    <a:p>
                      <a:pPr marL="285750" indent="-285750">
                        <a:buFont typeface="Arial" pitchFamily="34" charset="0"/>
                        <a:buChar char="•"/>
                      </a:pPr>
                      <a:r>
                        <a:rPr lang="en-US" baseline="0" dirty="0" smtClean="0"/>
                        <a:t>most Americans initially supported</a:t>
                      </a:r>
                    </a:p>
                    <a:p>
                      <a:pPr marL="285750" indent="-285750">
                        <a:buFont typeface="Arial" pitchFamily="34" charset="0"/>
                        <a:buChar char="•"/>
                      </a:pPr>
                      <a:r>
                        <a:rPr lang="en-US" baseline="0" dirty="0" smtClean="0"/>
                        <a:t>little to do with American interests</a:t>
                      </a:r>
                    </a:p>
                    <a:p>
                      <a:endParaRPr lang="en-US" dirty="0"/>
                    </a:p>
                  </a:txBody>
                  <a:tcPr/>
                </a:tc>
                <a:tc>
                  <a:txBody>
                    <a:bodyPr/>
                    <a:lstStyle/>
                    <a:p>
                      <a:endParaRPr lang="en-US" dirty="0"/>
                    </a:p>
                  </a:txBody>
                  <a:tcPr>
                    <a:noFill/>
                  </a:tcPr>
                </a:tc>
                <a:tc>
                  <a:txBody>
                    <a:bodyPr/>
                    <a:lstStyle/>
                    <a:p>
                      <a:r>
                        <a:rPr lang="en-US" dirty="0" smtClean="0"/>
                        <a:t>Critics</a:t>
                      </a:r>
                    </a:p>
                    <a:p>
                      <a:pPr marL="285750" indent="-285750">
                        <a:buFont typeface="Arial" pitchFamily="34" charset="0"/>
                        <a:buChar char="•"/>
                      </a:pPr>
                      <a:r>
                        <a:rPr lang="en-US" dirty="0" smtClean="0"/>
                        <a:t>The senator (Fulbright)</a:t>
                      </a:r>
                    </a:p>
                    <a:p>
                      <a:pPr marL="285750" indent="-285750">
                        <a:buFont typeface="Arial" pitchFamily="34" charset="0"/>
                        <a:buChar char="•"/>
                      </a:pPr>
                      <a:r>
                        <a:rPr lang="en-US" dirty="0" smtClean="0"/>
                        <a:t>like-minded activists</a:t>
                      </a:r>
                      <a:endParaRPr lang="en-US" dirty="0"/>
                    </a:p>
                  </a:txBody>
                  <a:tcPr/>
                </a:tc>
                <a:tc>
                  <a:txBody>
                    <a:bodyPr/>
                    <a:lstStyle/>
                    <a:p>
                      <a:pPr marL="285750" indent="-285750">
                        <a:buFont typeface="Arial" pitchFamily="34" charset="0"/>
                        <a:buChar char="•"/>
                      </a:pPr>
                      <a:r>
                        <a:rPr lang="en-US" dirty="0" smtClean="0"/>
                        <a:t>began speaking out</a:t>
                      </a:r>
                    </a:p>
                    <a:p>
                      <a:pPr marL="285750" indent="-285750">
                        <a:buFont typeface="Arial" pitchFamily="34" charset="0"/>
                        <a:buChar char="•"/>
                      </a:pPr>
                      <a:r>
                        <a:rPr lang="en-US" dirty="0" smtClean="0"/>
                        <a:t>opposition to the war</a:t>
                      </a:r>
                    </a:p>
                    <a:p>
                      <a:endParaRPr lang="en-US" dirty="0" smtClean="0"/>
                    </a:p>
                    <a:p>
                      <a:endParaRPr lang="en-US" dirty="0"/>
                    </a:p>
                  </a:txBody>
                  <a:tcPr/>
                </a:tc>
              </a:tr>
            </a:tbl>
          </a:graphicData>
        </a:graphic>
      </p:graphicFrame>
      <p:sp>
        <p:nvSpPr>
          <p:cNvPr id="6" name="Down Arrow 5"/>
          <p:cNvSpPr/>
          <p:nvPr/>
        </p:nvSpPr>
        <p:spPr>
          <a:xfrm>
            <a:off x="2057400" y="3892681"/>
            <a:ext cx="4572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6553200" y="3892681"/>
            <a:ext cx="4572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81000" y="4558458"/>
            <a:ext cx="4114800" cy="9972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800600" y="4558603"/>
            <a:ext cx="4191000" cy="9972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590800" y="5652052"/>
            <a:ext cx="3992217"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81000" y="4558603"/>
            <a:ext cx="4114800" cy="923330"/>
          </a:xfrm>
          <a:prstGeom prst="rect">
            <a:avLst/>
          </a:prstGeom>
          <a:noFill/>
        </p:spPr>
        <p:txBody>
          <a:bodyPr wrap="square" rtlCol="0">
            <a:spAutoFit/>
          </a:bodyPr>
          <a:lstStyle/>
          <a:p>
            <a:pPr algn="ctr"/>
            <a:r>
              <a:rPr lang="en-US" dirty="0" smtClean="0"/>
              <a:t>The war in Vietnam divided America, because the war had little to do with American interests.</a:t>
            </a:r>
            <a:endParaRPr lang="en-US" dirty="0"/>
          </a:p>
        </p:txBody>
      </p:sp>
      <p:sp>
        <p:nvSpPr>
          <p:cNvPr id="12" name="TextBox 11"/>
          <p:cNvSpPr txBox="1"/>
          <p:nvPr/>
        </p:nvSpPr>
        <p:spPr>
          <a:xfrm>
            <a:off x="4800600" y="4558603"/>
            <a:ext cx="4191000" cy="923330"/>
          </a:xfrm>
          <a:prstGeom prst="rect">
            <a:avLst/>
          </a:prstGeom>
          <a:noFill/>
        </p:spPr>
        <p:txBody>
          <a:bodyPr wrap="square" rtlCol="0">
            <a:spAutoFit/>
          </a:bodyPr>
          <a:lstStyle/>
          <a:p>
            <a:pPr algn="ctr"/>
            <a:r>
              <a:rPr lang="en-US" dirty="0" smtClean="0"/>
              <a:t>Critics of the war, like Senator Fulbright, began speaking out in opposition to the war.</a:t>
            </a:r>
            <a:endParaRPr lang="en-US" dirty="0"/>
          </a:p>
        </p:txBody>
      </p:sp>
      <p:sp>
        <p:nvSpPr>
          <p:cNvPr id="13" name="TextBox 12"/>
          <p:cNvSpPr txBox="1"/>
          <p:nvPr/>
        </p:nvSpPr>
        <p:spPr>
          <a:xfrm>
            <a:off x="2590800" y="5723787"/>
            <a:ext cx="3962400" cy="923330"/>
          </a:xfrm>
          <a:prstGeom prst="rect">
            <a:avLst/>
          </a:prstGeom>
          <a:noFill/>
        </p:spPr>
        <p:txBody>
          <a:bodyPr wrap="square" rtlCol="0">
            <a:spAutoFit/>
          </a:bodyPr>
          <a:lstStyle/>
          <a:p>
            <a:pPr algn="ctr"/>
            <a:r>
              <a:rPr lang="en-US" dirty="0" smtClean="0"/>
              <a:t>The war in Vietnam divided America because critics of the war spoke out in opposition to the war.</a:t>
            </a:r>
            <a:endParaRPr lang="en-US" dirty="0"/>
          </a:p>
        </p:txBody>
      </p:sp>
      <p:cxnSp>
        <p:nvCxnSpPr>
          <p:cNvPr id="15" name="Straight Arrow Connector 14"/>
          <p:cNvCxnSpPr/>
          <p:nvPr/>
        </p:nvCxnSpPr>
        <p:spPr>
          <a:xfrm>
            <a:off x="6705600" y="6185452"/>
            <a:ext cx="457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277100" y="6000786"/>
            <a:ext cx="1295400" cy="369332"/>
          </a:xfrm>
          <a:prstGeom prst="rect">
            <a:avLst/>
          </a:prstGeom>
          <a:noFill/>
        </p:spPr>
        <p:txBody>
          <a:bodyPr wrap="square" rtlCol="0">
            <a:spAutoFit/>
          </a:bodyPr>
          <a:lstStyle/>
          <a:p>
            <a:r>
              <a:rPr lang="en-US" dirty="0" smtClean="0"/>
              <a:t>Main Idea</a:t>
            </a:r>
            <a:endParaRPr lang="en-US" dirty="0"/>
          </a:p>
        </p:txBody>
      </p:sp>
    </p:spTree>
    <p:extLst>
      <p:ext uri="{BB962C8B-B14F-4D97-AF65-F5344CB8AC3E}">
        <p14:creationId xmlns:p14="http://schemas.microsoft.com/office/powerpoint/2010/main" val="2244768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the Main Idea</a:t>
            </a:r>
            <a:endParaRPr lang="en-US" dirty="0"/>
          </a:p>
        </p:txBody>
      </p:sp>
      <p:sp>
        <p:nvSpPr>
          <p:cNvPr id="3" name="Content Placeholder 2"/>
          <p:cNvSpPr>
            <a:spLocks noGrp="1"/>
          </p:cNvSpPr>
          <p:nvPr>
            <p:ph idx="1"/>
          </p:nvPr>
        </p:nvSpPr>
        <p:spPr/>
        <p:txBody>
          <a:bodyPr/>
          <a:lstStyle/>
          <a:p>
            <a:pPr marL="0" indent="0">
              <a:buNone/>
            </a:pPr>
            <a:r>
              <a:rPr lang="en-US" dirty="0" smtClean="0"/>
              <a:t>Consider the participants and the processes.</a:t>
            </a:r>
          </a:p>
          <a:p>
            <a:pPr lvl="1"/>
            <a:r>
              <a:rPr lang="en-US" sz="2400" dirty="0" smtClean="0"/>
              <a:t>Non-human participant linked to “doing” process</a:t>
            </a:r>
          </a:p>
          <a:p>
            <a:pPr marL="615950" lvl="1" indent="73025"/>
            <a:r>
              <a:rPr lang="en-US" sz="2400" dirty="0" smtClean="0"/>
              <a:t>   “The </a:t>
            </a:r>
            <a:r>
              <a:rPr lang="en-US" sz="2400" dirty="0"/>
              <a:t>war in Vietnam divided </a:t>
            </a:r>
            <a:r>
              <a:rPr lang="en-US" sz="2400" dirty="0" smtClean="0"/>
              <a:t>America…”</a:t>
            </a:r>
          </a:p>
          <a:p>
            <a:pPr marL="615950" lvl="1" indent="73025"/>
            <a:r>
              <a:rPr lang="en-US" sz="2400" dirty="0"/>
              <a:t>	</a:t>
            </a:r>
            <a:r>
              <a:rPr lang="en-US" sz="2400" dirty="0" smtClean="0"/>
              <a:t>Did the war actually “divide” America?  </a:t>
            </a:r>
          </a:p>
          <a:p>
            <a:pPr marL="615950" lvl="1" indent="73025"/>
            <a:endParaRPr lang="en-US" sz="2400" dirty="0" smtClean="0"/>
          </a:p>
          <a:p>
            <a:pPr marL="615950" lvl="1" indent="-342900"/>
            <a:r>
              <a:rPr lang="en-US" sz="2400" dirty="0" smtClean="0"/>
              <a:t>Why did the textbook present it in this way?</a:t>
            </a:r>
          </a:p>
          <a:p>
            <a:pPr marL="914400" lvl="1" indent="-344488"/>
            <a:r>
              <a:rPr lang="en-US" sz="2400" dirty="0" smtClean="0"/>
              <a:t>Why is the topic sentence not about critics (a human actor)?</a:t>
            </a:r>
          </a:p>
          <a:p>
            <a:pPr marL="463550" lvl="1" indent="-190500">
              <a:buNone/>
            </a:pPr>
            <a:endParaRPr lang="en-US" sz="2400" dirty="0"/>
          </a:p>
          <a:p>
            <a:pPr marL="463550" lvl="1" indent="-190500">
              <a:buNone/>
            </a:pPr>
            <a:endParaRPr lang="en-US" dirty="0"/>
          </a:p>
        </p:txBody>
      </p:sp>
    </p:spTree>
    <p:extLst>
      <p:ext uri="{BB962C8B-B14F-4D97-AF65-F5344CB8AC3E}">
        <p14:creationId xmlns:p14="http://schemas.microsoft.com/office/powerpoint/2010/main" val="3414951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Reading by Analyzing Participants </a:t>
            </a:r>
            <a:endParaRPr lang="en-US" dirty="0"/>
          </a:p>
        </p:txBody>
      </p:sp>
      <p:sp>
        <p:nvSpPr>
          <p:cNvPr id="3" name="Content Placeholder 2"/>
          <p:cNvSpPr>
            <a:spLocks noGrp="1"/>
          </p:cNvSpPr>
          <p:nvPr>
            <p:ph idx="1"/>
          </p:nvPr>
        </p:nvSpPr>
        <p:spPr/>
        <p:txBody>
          <a:bodyPr>
            <a:normAutofit lnSpcReduction="10000"/>
          </a:bodyPr>
          <a:lstStyle/>
          <a:p>
            <a:r>
              <a:rPr lang="en-US" dirty="0" smtClean="0"/>
              <a:t>Identify non-human participants linked to “doing” processes</a:t>
            </a:r>
          </a:p>
          <a:p>
            <a:pPr lvl="1"/>
            <a:r>
              <a:rPr lang="en-US" sz="2400" dirty="0" smtClean="0"/>
              <a:t>Language is then figurative</a:t>
            </a:r>
          </a:p>
          <a:p>
            <a:pPr marL="390525" lvl="1" indent="-342900"/>
            <a:r>
              <a:rPr lang="en-US" sz="2400" dirty="0" smtClean="0"/>
              <a:t>Ask the question: Why did the author make this choice?  </a:t>
            </a:r>
          </a:p>
          <a:p>
            <a:pPr marL="390525" lvl="1" indent="-342900"/>
            <a:r>
              <a:rPr lang="en-US" sz="2400" dirty="0" smtClean="0"/>
              <a:t>Choose a human participant that might make sense and rewrite the topic sentence.  </a:t>
            </a:r>
          </a:p>
          <a:p>
            <a:pPr marL="47625" lvl="1" indent="522288">
              <a:buNone/>
            </a:pPr>
            <a:r>
              <a:rPr lang="en-US" sz="2400" dirty="0"/>
              <a:t> </a:t>
            </a:r>
            <a:r>
              <a:rPr lang="en-US" sz="2400" dirty="0" smtClean="0"/>
              <a:t> </a:t>
            </a:r>
            <a:r>
              <a:rPr lang="en-US" sz="2400" u="sng" dirty="0" smtClean="0"/>
              <a:t>Critics who believed that American soldiers were dying in a war that had little to do with American interests protested the Vietnam War.</a:t>
            </a:r>
            <a:r>
              <a:rPr lang="en-US" sz="2400" dirty="0" smtClean="0"/>
              <a:t>  Although most </a:t>
            </a:r>
            <a:r>
              <a:rPr lang="en-US" sz="2400" dirty="0"/>
              <a:t>Americans initially </a:t>
            </a:r>
            <a:r>
              <a:rPr lang="en-US" sz="2400" dirty="0" smtClean="0"/>
              <a:t>supported President </a:t>
            </a:r>
            <a:r>
              <a:rPr lang="en-US" sz="2400" dirty="0"/>
              <a:t>Johnson's bombings and troop deployments, by 1966 critics began speaking out. Senator Fulbright’s opposition to the war hurt Johnson in Congress, and the senator was soon joined by like-minded </a:t>
            </a:r>
            <a:r>
              <a:rPr lang="en-US" sz="2400" dirty="0" smtClean="0"/>
              <a:t>activists.</a:t>
            </a:r>
            <a:endParaRPr lang="en-US" sz="2400" dirty="0"/>
          </a:p>
          <a:p>
            <a:pPr marL="47625" lvl="1" indent="522288">
              <a:buNone/>
            </a:pPr>
            <a:endParaRPr lang="en-US" sz="2400" dirty="0"/>
          </a:p>
          <a:p>
            <a:pPr marL="47625" lvl="1" indent="0">
              <a:buNone/>
            </a:pPr>
            <a:endParaRPr lang="en-US" sz="2400" dirty="0" smtClean="0"/>
          </a:p>
        </p:txBody>
      </p:sp>
    </p:spTree>
    <p:extLst>
      <p:ext uri="{BB962C8B-B14F-4D97-AF65-F5344CB8AC3E}">
        <p14:creationId xmlns:p14="http://schemas.microsoft.com/office/powerpoint/2010/main" val="334007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for Questions</a:t>
            </a:r>
            <a:endParaRPr lang="en-US" dirty="0"/>
          </a:p>
        </p:txBody>
      </p:sp>
    </p:spTree>
    <p:extLst>
      <p:ext uri="{BB962C8B-B14F-4D97-AF65-F5344CB8AC3E}">
        <p14:creationId xmlns:p14="http://schemas.microsoft.com/office/powerpoint/2010/main" val="29042931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229600" cy="1143000"/>
          </a:xfrm>
        </p:spPr>
        <p:txBody>
          <a:bodyPr/>
          <a:lstStyle/>
          <a:p>
            <a:pPr algn="ctr"/>
            <a:r>
              <a:rPr lang="en-US" dirty="0" smtClean="0"/>
              <a:t> Thank you for your attention!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2286000"/>
            <a:ext cx="4022725" cy="4022725"/>
          </a:xfrm>
        </p:spPr>
      </p:pic>
    </p:spTree>
    <p:extLst>
      <p:ext uri="{BB962C8B-B14F-4D97-AF65-F5344CB8AC3E}">
        <p14:creationId xmlns:p14="http://schemas.microsoft.com/office/powerpoint/2010/main" val="2282048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t>ED211: Secondary Curriculum and Instruction…An Opportunity Presents Itself</a:t>
            </a:r>
            <a:endParaRPr lang="en-US" sz="3200" dirty="0"/>
          </a:p>
        </p:txBody>
      </p:sp>
      <p:sp>
        <p:nvSpPr>
          <p:cNvPr id="3" name="Content Placeholder 2"/>
          <p:cNvSpPr>
            <a:spLocks noGrp="1"/>
          </p:cNvSpPr>
          <p:nvPr>
            <p:ph idx="1"/>
          </p:nvPr>
        </p:nvSpPr>
        <p:spPr/>
        <p:txBody>
          <a:bodyPr>
            <a:normAutofit/>
          </a:bodyPr>
          <a:lstStyle/>
          <a:p>
            <a:pPr marL="0" indent="0" algn="ctr">
              <a:buNone/>
            </a:pPr>
            <a:r>
              <a:rPr lang="en-US" dirty="0" smtClean="0"/>
              <a:t>All secondary preservice teachers take ED211 at the beginning of their program. </a:t>
            </a:r>
          </a:p>
          <a:p>
            <a:pPr marL="0" indent="0">
              <a:buNone/>
            </a:pPr>
            <a:endParaRPr lang="en-US" dirty="0"/>
          </a:p>
          <a:p>
            <a:pPr marL="517525" indent="-120650"/>
            <a:r>
              <a:rPr lang="en-US" dirty="0"/>
              <a:t>F</a:t>
            </a:r>
            <a:r>
              <a:rPr lang="en-US" dirty="0" smtClean="0"/>
              <a:t>ield-based course at a local high school where over 50% of the students are classified as “First </a:t>
            </a:r>
            <a:r>
              <a:rPr lang="en-US" dirty="0"/>
              <a:t>L</a:t>
            </a:r>
            <a:r>
              <a:rPr lang="en-US" dirty="0" smtClean="0"/>
              <a:t>anguage not English”  </a:t>
            </a:r>
          </a:p>
          <a:p>
            <a:pPr marL="517525" indent="-120650"/>
            <a:endParaRPr lang="en-US" dirty="0"/>
          </a:p>
          <a:p>
            <a:pPr marL="517525" indent="-120650"/>
            <a:r>
              <a:rPr lang="en-US" dirty="0"/>
              <a:t>K</a:t>
            </a:r>
            <a:r>
              <a:rPr lang="en-US" dirty="0" smtClean="0"/>
              <a:t>nowledgeable </a:t>
            </a:r>
            <a:r>
              <a:rPr lang="en-US" dirty="0"/>
              <a:t>instructor interested in </a:t>
            </a:r>
            <a:r>
              <a:rPr lang="en-US" dirty="0" smtClean="0"/>
              <a:t>collaboration</a:t>
            </a:r>
          </a:p>
          <a:p>
            <a:pPr marL="517525" indent="-120650"/>
            <a:endParaRPr lang="en-US" dirty="0"/>
          </a:p>
          <a:p>
            <a:pPr marL="517525" indent="-120650"/>
            <a:r>
              <a:rPr lang="en-US" dirty="0" smtClean="0"/>
              <a:t>History of strong school and university partnership</a:t>
            </a:r>
            <a:endParaRPr lang="en-US" dirty="0"/>
          </a:p>
          <a:p>
            <a:pPr marL="457200" indent="-457200">
              <a:buFont typeface="+mj-lt"/>
              <a:buAutoNum type="arabicPeriod"/>
            </a:pPr>
            <a:endParaRPr lang="en-US" dirty="0" smtClean="0"/>
          </a:p>
          <a:p>
            <a:pPr marL="741363" indent="0">
              <a:buNone/>
            </a:pPr>
            <a:endParaRPr lang="en-US" dirty="0" smtClean="0"/>
          </a:p>
          <a:p>
            <a:pPr marL="0" indent="0">
              <a:buNone/>
            </a:pPr>
            <a:endParaRPr lang="en-US" dirty="0"/>
          </a:p>
        </p:txBody>
      </p:sp>
    </p:spTree>
    <p:extLst>
      <p:ext uri="{BB962C8B-B14F-4D97-AF65-F5344CB8AC3E}">
        <p14:creationId xmlns:p14="http://schemas.microsoft.com/office/powerpoint/2010/main" val="3391406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609601"/>
            <a:ext cx="7467600" cy="6019800"/>
          </a:xfrm>
        </p:spPr>
      </p:pic>
    </p:spTree>
    <p:extLst>
      <p:ext uri="{BB962C8B-B14F-4D97-AF65-F5344CB8AC3E}">
        <p14:creationId xmlns:p14="http://schemas.microsoft.com/office/powerpoint/2010/main" val="2467665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00200"/>
          </a:xfrm>
        </p:spPr>
        <p:txBody>
          <a:bodyPr>
            <a:normAutofit fontScale="90000"/>
          </a:bodyPr>
          <a:lstStyle/>
          <a:p>
            <a:pPr algn="ctr"/>
            <a:r>
              <a:rPr lang="en-US" dirty="0" smtClean="0"/>
              <a:t>Intersections between the collaborative model and LRT Framework</a:t>
            </a:r>
            <a:endParaRPr lang="en-US" dirty="0"/>
          </a:p>
        </p:txBody>
      </p:sp>
      <p:sp>
        <p:nvSpPr>
          <p:cNvPr id="3" name="Content Placeholder 2"/>
          <p:cNvSpPr>
            <a:spLocks noGrp="1"/>
          </p:cNvSpPr>
          <p:nvPr>
            <p:ph idx="1"/>
          </p:nvPr>
        </p:nvSpPr>
        <p:spPr>
          <a:xfrm>
            <a:off x="457200" y="2057400"/>
            <a:ext cx="8229600" cy="4419600"/>
          </a:xfrm>
        </p:spPr>
        <p:txBody>
          <a:bodyPr/>
          <a:lstStyle/>
          <a:p>
            <a:pPr marL="0" indent="0">
              <a:buNone/>
            </a:pPr>
            <a:r>
              <a:rPr lang="en-US" sz="2800" dirty="0" smtClean="0"/>
              <a:t>Focus on “identifying the language demands of classroom discourse and tasks” in order to:</a:t>
            </a:r>
          </a:p>
          <a:p>
            <a:pPr marL="0" indent="0">
              <a:buNone/>
            </a:pPr>
            <a:r>
              <a:rPr lang="en-US" sz="2800" dirty="0" smtClean="0"/>
              <a:t>1) Make language </a:t>
            </a:r>
            <a:r>
              <a:rPr lang="en-US" sz="2800" i="1" dirty="0" smtClean="0"/>
              <a:t>visible</a:t>
            </a:r>
            <a:r>
              <a:rPr lang="en-US" sz="2800" dirty="0" smtClean="0"/>
              <a:t>. </a:t>
            </a:r>
          </a:p>
          <a:p>
            <a:pPr marL="514350" indent="-514350">
              <a:buAutoNum type="arabicParenR"/>
            </a:pPr>
            <a:endParaRPr lang="en-US" sz="2800" dirty="0" smtClean="0"/>
          </a:p>
          <a:p>
            <a:pPr marL="0" indent="0">
              <a:buNone/>
            </a:pPr>
            <a:endParaRPr lang="en-US" dirty="0" smtClean="0"/>
          </a:p>
          <a:p>
            <a:pPr marL="0" indent="0">
              <a:buNone/>
            </a:pPr>
            <a:endParaRPr lang="en-US" sz="2800" dirty="0" smtClean="0"/>
          </a:p>
          <a:p>
            <a:pPr marL="0" indent="0">
              <a:buNone/>
            </a:pPr>
            <a:endParaRPr lang="en-US" sz="2800" dirty="0"/>
          </a:p>
          <a:p>
            <a:pPr marL="0" indent="0">
              <a:buNone/>
            </a:pPr>
            <a:r>
              <a:rPr lang="en-US" sz="2800" dirty="0" smtClean="0"/>
              <a:t>2) Provide the foundation for infusing linguistic knowledge into lesson planning and instruction. </a:t>
            </a:r>
            <a:endParaRPr lang="en-US"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800" y="3124200"/>
            <a:ext cx="2043352" cy="1828800"/>
          </a:xfrm>
          <a:prstGeom prst="rect">
            <a:avLst/>
          </a:prstGeom>
        </p:spPr>
      </p:pic>
    </p:spTree>
    <p:extLst>
      <p:ext uri="{BB962C8B-B14F-4D97-AF65-F5344CB8AC3E}">
        <p14:creationId xmlns:p14="http://schemas.microsoft.com/office/powerpoint/2010/main" val="2935267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792162"/>
          </a:xfrm>
        </p:spPr>
        <p:txBody>
          <a:bodyPr>
            <a:normAutofit/>
          </a:bodyPr>
          <a:lstStyle/>
          <a:p>
            <a:pPr algn="ctr"/>
            <a:r>
              <a:rPr lang="en-US" dirty="0" smtClean="0"/>
              <a:t>Linguistic Demand in Text</a:t>
            </a:r>
            <a:endParaRPr lang="en-US" dirty="0"/>
          </a:p>
        </p:txBody>
      </p:sp>
      <p:sp>
        <p:nvSpPr>
          <p:cNvPr id="7" name="Rounded Rectangle 6"/>
          <p:cNvSpPr/>
          <p:nvPr/>
        </p:nvSpPr>
        <p:spPr>
          <a:xfrm>
            <a:off x="3769769" y="1244947"/>
            <a:ext cx="1676400" cy="92165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436017" y="2685365"/>
            <a:ext cx="2503713"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91455" y="2706753"/>
            <a:ext cx="2503712"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884069" y="1415773"/>
            <a:ext cx="1447800" cy="646331"/>
          </a:xfrm>
          <a:prstGeom prst="rect">
            <a:avLst/>
          </a:prstGeom>
          <a:noFill/>
        </p:spPr>
        <p:txBody>
          <a:bodyPr wrap="square" rtlCol="0">
            <a:spAutoFit/>
          </a:bodyPr>
          <a:lstStyle/>
          <a:p>
            <a:pPr algn="ctr"/>
            <a:r>
              <a:rPr lang="en-US" dirty="0" smtClean="0"/>
              <a:t>Academic Language</a:t>
            </a:r>
            <a:endParaRPr lang="en-US" dirty="0"/>
          </a:p>
        </p:txBody>
      </p:sp>
      <p:sp>
        <p:nvSpPr>
          <p:cNvPr id="13" name="TextBox 12"/>
          <p:cNvSpPr txBox="1"/>
          <p:nvPr/>
        </p:nvSpPr>
        <p:spPr>
          <a:xfrm>
            <a:off x="762000" y="2705098"/>
            <a:ext cx="2162623" cy="646331"/>
          </a:xfrm>
          <a:prstGeom prst="rect">
            <a:avLst/>
          </a:prstGeom>
          <a:noFill/>
        </p:spPr>
        <p:txBody>
          <a:bodyPr wrap="square" rtlCol="0">
            <a:spAutoFit/>
          </a:bodyPr>
          <a:lstStyle/>
          <a:p>
            <a:pPr algn="ctr"/>
            <a:r>
              <a:rPr lang="en-US" dirty="0" smtClean="0"/>
              <a:t>Academic grammar</a:t>
            </a:r>
            <a:endParaRPr lang="en-US" dirty="0"/>
          </a:p>
        </p:txBody>
      </p:sp>
      <p:sp>
        <p:nvSpPr>
          <p:cNvPr id="14" name="Rounded Rectangle 13"/>
          <p:cNvSpPr/>
          <p:nvPr/>
        </p:nvSpPr>
        <p:spPr>
          <a:xfrm>
            <a:off x="6226630" y="2665629"/>
            <a:ext cx="2503712" cy="685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656730" y="2823864"/>
            <a:ext cx="1981200" cy="369332"/>
          </a:xfrm>
          <a:prstGeom prst="rect">
            <a:avLst/>
          </a:prstGeom>
          <a:noFill/>
        </p:spPr>
        <p:txBody>
          <a:bodyPr wrap="square" rtlCol="0">
            <a:spAutoFit/>
          </a:bodyPr>
          <a:lstStyle/>
          <a:p>
            <a:pPr algn="ctr"/>
            <a:r>
              <a:rPr lang="en-US" dirty="0" smtClean="0"/>
              <a:t>Elements</a:t>
            </a:r>
            <a:endParaRPr lang="en-US" dirty="0"/>
          </a:p>
        </p:txBody>
      </p:sp>
      <p:sp>
        <p:nvSpPr>
          <p:cNvPr id="17" name="TextBox 16"/>
          <p:cNvSpPr txBox="1"/>
          <p:nvPr/>
        </p:nvSpPr>
        <p:spPr>
          <a:xfrm>
            <a:off x="6553199" y="2823863"/>
            <a:ext cx="1981200" cy="369332"/>
          </a:xfrm>
          <a:prstGeom prst="rect">
            <a:avLst/>
          </a:prstGeom>
          <a:noFill/>
        </p:spPr>
        <p:txBody>
          <a:bodyPr wrap="square" rtlCol="0">
            <a:spAutoFit/>
          </a:bodyPr>
          <a:lstStyle/>
          <a:p>
            <a:pPr algn="ctr"/>
            <a:r>
              <a:rPr lang="en-US" dirty="0" smtClean="0"/>
              <a:t>Vocabulary</a:t>
            </a:r>
            <a:endParaRPr lang="en-US" dirty="0"/>
          </a:p>
        </p:txBody>
      </p:sp>
      <p:sp>
        <p:nvSpPr>
          <p:cNvPr id="18" name="Oval 17"/>
          <p:cNvSpPr/>
          <p:nvPr/>
        </p:nvSpPr>
        <p:spPr>
          <a:xfrm>
            <a:off x="708830" y="3548500"/>
            <a:ext cx="2268962" cy="11430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723903" y="4861027"/>
            <a:ext cx="2133599" cy="8382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728870" y="5864087"/>
            <a:ext cx="2162621" cy="8382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544207" y="4728032"/>
            <a:ext cx="2166256" cy="838200"/>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469743" y="3589048"/>
            <a:ext cx="2148113" cy="893758"/>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47264" y="3836475"/>
            <a:ext cx="2209801" cy="646331"/>
          </a:xfrm>
          <a:prstGeom prst="rect">
            <a:avLst/>
          </a:prstGeom>
          <a:noFill/>
        </p:spPr>
        <p:txBody>
          <a:bodyPr wrap="square" rtlCol="0">
            <a:spAutoFit/>
          </a:bodyPr>
          <a:lstStyle/>
          <a:p>
            <a:r>
              <a:rPr lang="en-US" dirty="0" smtClean="0"/>
              <a:t>Long sentences/ embedded clauses</a:t>
            </a:r>
            <a:endParaRPr lang="en-US" dirty="0"/>
          </a:p>
        </p:txBody>
      </p:sp>
      <p:sp>
        <p:nvSpPr>
          <p:cNvPr id="26" name="TextBox 25"/>
          <p:cNvSpPr txBox="1"/>
          <p:nvPr/>
        </p:nvSpPr>
        <p:spPr>
          <a:xfrm>
            <a:off x="6623404" y="4823966"/>
            <a:ext cx="1981200" cy="646331"/>
          </a:xfrm>
          <a:prstGeom prst="rect">
            <a:avLst/>
          </a:prstGeom>
          <a:noFill/>
        </p:spPr>
        <p:txBody>
          <a:bodyPr wrap="square" rtlCol="0">
            <a:spAutoFit/>
          </a:bodyPr>
          <a:lstStyle/>
          <a:p>
            <a:pPr algn="ctr"/>
            <a:r>
              <a:rPr lang="en-US" dirty="0" smtClean="0"/>
              <a:t>Multiple meanings</a:t>
            </a:r>
            <a:endParaRPr lang="en-US" dirty="0"/>
          </a:p>
        </p:txBody>
      </p:sp>
      <p:sp>
        <p:nvSpPr>
          <p:cNvPr id="27" name="TextBox 26"/>
          <p:cNvSpPr txBox="1"/>
          <p:nvPr/>
        </p:nvSpPr>
        <p:spPr>
          <a:xfrm>
            <a:off x="6636656" y="3855561"/>
            <a:ext cx="1814287" cy="369332"/>
          </a:xfrm>
          <a:prstGeom prst="rect">
            <a:avLst/>
          </a:prstGeom>
          <a:noFill/>
        </p:spPr>
        <p:txBody>
          <a:bodyPr wrap="square" rtlCol="0">
            <a:spAutoFit/>
          </a:bodyPr>
          <a:lstStyle/>
          <a:p>
            <a:pPr algn="ctr"/>
            <a:r>
              <a:rPr lang="en-US" dirty="0" smtClean="0"/>
              <a:t>Tiers </a:t>
            </a:r>
            <a:endParaRPr lang="en-US" dirty="0"/>
          </a:p>
        </p:txBody>
      </p:sp>
      <p:sp>
        <p:nvSpPr>
          <p:cNvPr id="28" name="TextBox 27"/>
          <p:cNvSpPr txBox="1"/>
          <p:nvPr/>
        </p:nvSpPr>
        <p:spPr>
          <a:xfrm>
            <a:off x="914402" y="5095461"/>
            <a:ext cx="1752600" cy="369332"/>
          </a:xfrm>
          <a:prstGeom prst="rect">
            <a:avLst/>
          </a:prstGeom>
          <a:noFill/>
        </p:spPr>
        <p:txBody>
          <a:bodyPr wrap="square" rtlCol="0">
            <a:spAutoFit/>
          </a:bodyPr>
          <a:lstStyle/>
          <a:p>
            <a:pPr algn="ctr"/>
            <a:r>
              <a:rPr lang="en-US" dirty="0" smtClean="0"/>
              <a:t>Passive Voice</a:t>
            </a:r>
            <a:endParaRPr lang="en-US" dirty="0"/>
          </a:p>
        </p:txBody>
      </p:sp>
      <p:sp>
        <p:nvSpPr>
          <p:cNvPr id="29" name="TextBox 28"/>
          <p:cNvSpPr txBox="1"/>
          <p:nvPr/>
        </p:nvSpPr>
        <p:spPr>
          <a:xfrm>
            <a:off x="933880" y="6098521"/>
            <a:ext cx="1752600" cy="369332"/>
          </a:xfrm>
          <a:prstGeom prst="rect">
            <a:avLst/>
          </a:prstGeom>
          <a:noFill/>
        </p:spPr>
        <p:txBody>
          <a:bodyPr wrap="square" rtlCol="0">
            <a:spAutoFit/>
          </a:bodyPr>
          <a:lstStyle/>
          <a:p>
            <a:pPr algn="ctr"/>
            <a:r>
              <a:rPr lang="en-US" dirty="0" smtClean="0"/>
              <a:t>Nominalization</a:t>
            </a:r>
            <a:endParaRPr lang="en-US" dirty="0"/>
          </a:p>
        </p:txBody>
      </p:sp>
      <p:cxnSp>
        <p:nvCxnSpPr>
          <p:cNvPr id="31" name="Straight Connector 30"/>
          <p:cNvCxnSpPr/>
          <p:nvPr/>
        </p:nvCxnSpPr>
        <p:spPr>
          <a:xfrm flipH="1">
            <a:off x="2068286" y="2062104"/>
            <a:ext cx="1360713" cy="4510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767613" y="1995595"/>
            <a:ext cx="1382487" cy="45105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647330" y="2287633"/>
            <a:ext cx="0" cy="225530"/>
          </a:xfrm>
          <a:prstGeom prst="line">
            <a:avLst/>
          </a:prstGeom>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3689860" y="3589048"/>
            <a:ext cx="2148113" cy="1141186"/>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874602" y="3836475"/>
            <a:ext cx="1756702" cy="646331"/>
          </a:xfrm>
          <a:prstGeom prst="rect">
            <a:avLst/>
          </a:prstGeom>
          <a:noFill/>
        </p:spPr>
        <p:txBody>
          <a:bodyPr wrap="square" rtlCol="0">
            <a:spAutoFit/>
          </a:bodyPr>
          <a:lstStyle/>
          <a:p>
            <a:pPr algn="ctr"/>
            <a:r>
              <a:rPr lang="en-US" dirty="0" smtClean="0"/>
              <a:t>“Participants”</a:t>
            </a:r>
          </a:p>
          <a:p>
            <a:pPr algn="ctr"/>
            <a:r>
              <a:rPr lang="en-US" dirty="0" smtClean="0"/>
              <a:t>(noun groups)</a:t>
            </a:r>
            <a:endParaRPr lang="en-US" dirty="0"/>
          </a:p>
        </p:txBody>
      </p:sp>
    </p:spTree>
    <p:extLst>
      <p:ext uri="{BB962C8B-B14F-4D97-AF65-F5344CB8AC3E}">
        <p14:creationId xmlns:p14="http://schemas.microsoft.com/office/powerpoint/2010/main" val="1091401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1447800"/>
          </a:xfrm>
        </p:spPr>
        <p:txBody>
          <a:bodyPr>
            <a:noAutofit/>
          </a:bodyPr>
          <a:lstStyle/>
          <a:p>
            <a:pPr algn="ctr"/>
            <a:r>
              <a:rPr lang="en-US" sz="4400" dirty="0" smtClean="0"/>
              <a:t>Identifying “participants”</a:t>
            </a:r>
            <a:br>
              <a:rPr lang="en-US" sz="4400" dirty="0" smtClean="0"/>
            </a:br>
            <a:r>
              <a:rPr lang="en-US" sz="4400" dirty="0" smtClean="0"/>
              <a:t>(noun groups)</a:t>
            </a:r>
            <a:endParaRPr lang="en-US" sz="4400" dirty="0"/>
          </a:p>
        </p:txBody>
      </p:sp>
      <p:sp>
        <p:nvSpPr>
          <p:cNvPr id="3" name="Content Placeholder 2"/>
          <p:cNvSpPr>
            <a:spLocks noGrp="1"/>
          </p:cNvSpPr>
          <p:nvPr>
            <p:ph idx="1"/>
          </p:nvPr>
        </p:nvSpPr>
        <p:spPr>
          <a:xfrm>
            <a:off x="304800" y="1600200"/>
            <a:ext cx="8610600" cy="4876800"/>
          </a:xfrm>
        </p:spPr>
        <p:txBody>
          <a:bodyPr>
            <a:normAutofit/>
          </a:bodyPr>
          <a:lstStyle/>
          <a:p>
            <a:endParaRPr lang="en-US" sz="4400" dirty="0" smtClean="0"/>
          </a:p>
          <a:p>
            <a:pPr marL="0" indent="0">
              <a:buNone/>
            </a:pPr>
            <a:r>
              <a:rPr lang="en-US" sz="4000" dirty="0" smtClean="0"/>
              <a:t>1) Identify the nouns/noun phrases (</a:t>
            </a:r>
            <a:r>
              <a:rPr lang="en-US" sz="4000" i="1" dirty="0" smtClean="0"/>
              <a:t>participants</a:t>
            </a:r>
            <a:r>
              <a:rPr lang="en-US" sz="4000" dirty="0" smtClean="0"/>
              <a:t>)</a:t>
            </a:r>
          </a:p>
          <a:p>
            <a:endParaRPr lang="en-US" sz="4400" dirty="0" smtClean="0"/>
          </a:p>
          <a:p>
            <a:pPr marL="0" indent="0">
              <a:buNone/>
            </a:pPr>
            <a:r>
              <a:rPr lang="en-US" sz="4000" dirty="0" smtClean="0"/>
              <a:t>2) Identify every instance in which a “participant” is referenced (</a:t>
            </a:r>
            <a:r>
              <a:rPr lang="en-US" sz="4000" i="1" dirty="0" smtClean="0"/>
              <a:t>referents</a:t>
            </a:r>
            <a:r>
              <a:rPr lang="en-US" sz="4000" dirty="0" smtClean="0"/>
              <a:t>)</a:t>
            </a:r>
          </a:p>
        </p:txBody>
      </p:sp>
    </p:spTree>
    <p:extLst>
      <p:ext uri="{BB962C8B-B14F-4D97-AF65-F5344CB8AC3E}">
        <p14:creationId xmlns:p14="http://schemas.microsoft.com/office/powerpoint/2010/main" val="2826754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43420"/>
            <a:ext cx="8229600" cy="4525963"/>
          </a:xfrm>
        </p:spPr>
        <p:txBody>
          <a:bodyPr anchor="t"/>
          <a:lstStyle/>
          <a:p>
            <a:pPr algn="ctr">
              <a:buNone/>
            </a:pPr>
            <a:r>
              <a:rPr lang="en-US" sz="4000" b="1" dirty="0" smtClean="0"/>
              <a:t>First “participant”</a:t>
            </a:r>
          </a:p>
          <a:p>
            <a:pPr algn="ctr">
              <a:buNone/>
            </a:pPr>
            <a:r>
              <a:rPr lang="en-US" sz="5400" b="1" dirty="0" smtClean="0">
                <a:solidFill>
                  <a:srgbClr val="FF0000"/>
                </a:solidFill>
              </a:rPr>
              <a:t>Socially Conscious Journalists</a:t>
            </a:r>
          </a:p>
          <a:p>
            <a:endParaRPr lang="en-US" dirty="0"/>
          </a:p>
        </p:txBody>
      </p:sp>
    </p:spTree>
    <p:extLst>
      <p:ext uri="{BB962C8B-B14F-4D97-AF65-F5344CB8AC3E}">
        <p14:creationId xmlns:p14="http://schemas.microsoft.com/office/powerpoint/2010/main" val="11707038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3241</TotalTime>
  <Words>1427</Words>
  <Application>Microsoft Office PowerPoint</Application>
  <PresentationFormat>On-screen Show (4:3)</PresentationFormat>
  <Paragraphs>257</Paragraphs>
  <Slides>36</Slides>
  <Notes>20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Clarity</vt:lpstr>
      <vt:lpstr>Infusing Linguistic Analysis into a Preservice Teacher Education Model  </vt:lpstr>
      <vt:lpstr>Presentation Outline</vt:lpstr>
      <vt:lpstr>Elements of Linguistically Responsive Pedagogy (Lucas and Villegas, 2011)</vt:lpstr>
      <vt:lpstr>ED211: Secondary Curriculum and Instruction…An Opportunity Presents Itself</vt:lpstr>
      <vt:lpstr>PowerPoint Presentation</vt:lpstr>
      <vt:lpstr>Intersections between the collaborative model and LRT Framework</vt:lpstr>
      <vt:lpstr>Linguistic Demand in Text</vt:lpstr>
      <vt:lpstr>Identifying “participants” (noun groups)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Multiple Linguistic Demands!</vt:lpstr>
      <vt:lpstr>Genre/Purpose</vt:lpstr>
      <vt:lpstr>Genre/Purpose (continued)</vt:lpstr>
      <vt:lpstr>Linguistic Demand Varies by Genre</vt:lpstr>
      <vt:lpstr>Tracking Participants in a Recount</vt:lpstr>
      <vt:lpstr>Use Participants to Determine the Main Idea:</vt:lpstr>
      <vt:lpstr>Graphic Organizer</vt:lpstr>
      <vt:lpstr>Participants</vt:lpstr>
      <vt:lpstr>Antiwar Protests Increase</vt:lpstr>
      <vt:lpstr>Graphic Organizer</vt:lpstr>
      <vt:lpstr>Beyond the Main Idea</vt:lpstr>
      <vt:lpstr>Critical Reading by Analyzing Participants </vt:lpstr>
      <vt:lpstr>Time for Questions</vt:lpstr>
      <vt:lpstr> 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dc:creator>
  <cp:lastModifiedBy>Stephanie</cp:lastModifiedBy>
  <cp:revision>74</cp:revision>
  <dcterms:created xsi:type="dcterms:W3CDTF">2012-10-13T01:08:16Z</dcterms:created>
  <dcterms:modified xsi:type="dcterms:W3CDTF">2013-05-02T20:42:19Z</dcterms:modified>
</cp:coreProperties>
</file>