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4" r:id="rId3"/>
    <p:sldId id="295" r:id="rId4"/>
    <p:sldId id="296" r:id="rId5"/>
    <p:sldId id="298" r:id="rId6"/>
    <p:sldId id="316" r:id="rId7"/>
    <p:sldId id="299" r:id="rId8"/>
    <p:sldId id="31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92" r:id="rId26"/>
    <p:sldId id="271" r:id="rId27"/>
    <p:sldId id="261" r:id="rId28"/>
    <p:sldId id="260" r:id="rId29"/>
    <p:sldId id="283" r:id="rId30"/>
    <p:sldId id="263" r:id="rId31"/>
    <p:sldId id="273" r:id="rId32"/>
    <p:sldId id="286" r:id="rId33"/>
    <p:sldId id="287" r:id="rId34"/>
    <p:sldId id="289" r:id="rId35"/>
    <p:sldId id="291" r:id="rId36"/>
    <p:sldId id="269" r:id="rId3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817"/>
    <a:srgbClr val="FFD9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4" autoAdjust="0"/>
    <p:restoredTop sz="82754" autoAdjust="0"/>
  </p:normalViewPr>
  <p:slideViewPr>
    <p:cSldViewPr>
      <p:cViewPr>
        <p:scale>
          <a:sx n="77" d="100"/>
          <a:sy n="77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FC7727-724D-4EFE-BBBC-B04FA434D9BC}" type="datetimeFigureOut">
              <a:rPr lang="en-US"/>
              <a:pPr>
                <a:defRPr/>
              </a:pPr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ACBB23-4E02-48F8-BE71-43A88C352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54B2A6-B98F-44FE-A548-BFBAC4ED3501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AF2091-D1BF-4ADE-BB2A-6DC363B7B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2091-D1BF-4ADE-BB2A-6DC363B7BE7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96B8CEB-A54E-4AD6-B5FE-1AF30883753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25A2-11B7-47E1-94F3-D5C3FB7A38E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F2E3-24E7-4281-A6E6-BB2B58BA3F7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415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3CBF30-0C38-486E-9C12-A14AD9812156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4749E4-50CC-442E-ACBC-464D020B5B21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74297A-9FE1-4802-9F7B-71C1312C2553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0FA1C4-0774-44D0-9F91-3760BD2A9FA5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1A5A8-35CD-47FD-AC9F-AB7D824648A1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213" y="1196975"/>
            <a:ext cx="7775575" cy="36115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noFill/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848149"/>
            <a:ext cx="6498158" cy="1724867"/>
          </a:xfrm>
          <a:ln>
            <a:noFill/>
          </a:ln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664487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EB906-1586-46F8-9BB2-CF099113720C}" type="datetimeFigureOut">
              <a:rPr lang="en-GB"/>
              <a:pPr>
                <a:defRPr/>
              </a:pPr>
              <a:t>11/03/2014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0D6370-0C9A-4ED2-8C97-6D2CCDF7F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4BFCE7-F30C-465B-A3A3-E0AF824AB8A3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C8EFB1-6A8C-4D11-BF60-37B75B266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2CA565-960A-4966-8F4E-83C1D7ED1F74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9E49BA-00AC-41F9-ABA3-35F4E33FC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1F7631-89A5-4B09-867F-D1E40E610C2F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C43479-FE84-4C8A-B8CE-47CBC0327B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04025" y="6237288"/>
            <a:ext cx="1814513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accent1"/>
                </a:solidFill>
                <a:latin typeface="+mn-lt"/>
                <a:cs typeface="+mn-cs"/>
              </a:rPr>
              <a:t>irus.mimas.ac.uk</a:t>
            </a:r>
            <a:endParaRPr lang="en-GB" sz="10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5" name="Picture 4" descr="IRUS-UK-Logo-Smal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165850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SzPct val="100000"/>
              <a:defRPr/>
            </a:lvl1pPr>
            <a:lvl2pPr>
              <a:buClr>
                <a:srgbClr val="FFD915"/>
              </a:buClr>
              <a:buSzPct val="100000"/>
              <a:defRPr/>
            </a:lvl2pPr>
            <a:lvl3pPr>
              <a:buClr>
                <a:schemeClr val="accent6"/>
              </a:buClr>
              <a:buSzPct val="100000"/>
              <a:defRPr/>
            </a:lvl3pPr>
            <a:lvl4pPr>
              <a:buClr>
                <a:srgbClr val="82B817"/>
              </a:buClr>
              <a:buSzPct val="100000"/>
              <a:defRPr/>
            </a:lvl4pPr>
            <a:lvl5pPr>
              <a:buClr>
                <a:schemeClr val="accent4"/>
              </a:buClr>
              <a:buSzPct val="100000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97B76F-87B4-423B-B50A-D627C0393F07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A38DF4-D03E-40FB-9594-B6E2CD261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32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90A72B-9CDA-4CCA-A9FC-7AC436013CD9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272664-610C-4257-BEAF-3BF52E41B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D64E5C-FEC6-4F93-82BE-8B2104D4C269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EF9F8F-5AAE-4BEA-9590-64899FFB9D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D4F1AE-D62F-44E4-AD89-7970D643E88B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2B817C-AD5E-4DF4-B01F-3E019C112F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6216DE-72E0-43F9-85F1-CB3A297EC0A9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AE3C58-B200-4D3A-8FBD-E4C496709A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DA4B0E-A5ED-4E6F-A63F-CC5308B70CF2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E01841-6303-456E-B0BE-344A0ECCE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A3861C-30C3-4BCC-A88C-869317B6EA87}" type="datetimeFigureOut">
              <a:rPr lang="en-GB"/>
              <a:pPr>
                <a:defRPr/>
              </a:pPr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9DEBD5-485F-4FCA-86BF-8AC46DC8D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333375"/>
            <a:ext cx="8042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110000"/>
        <a:buFont typeface="Wingdings 2" pitchFamily="18" charset="2"/>
        <a:buChar char=""/>
        <a:defRPr sz="1600" kern="1200">
          <a:solidFill>
            <a:srgbClr val="79777C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12998B"/>
        </a:buClr>
        <a:buSzPct val="110000"/>
        <a:buFont typeface="Wingdings 2" pitchFamily="18" charset="2"/>
        <a:buChar char=""/>
        <a:defRPr sz="1400" kern="1200">
          <a:solidFill>
            <a:srgbClr val="79777C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CFDC1B"/>
        </a:buClr>
        <a:buSzPct val="110000"/>
        <a:buFont typeface="Wingdings 2" pitchFamily="18" charset="2"/>
        <a:buChar char=""/>
        <a:defRPr sz="1400" kern="1200">
          <a:solidFill>
            <a:srgbClr val="79777C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10879A"/>
        </a:buClr>
        <a:buSzPct val="110000"/>
        <a:buFont typeface="Wingdings 2" pitchFamily="18" charset="2"/>
        <a:buChar char=""/>
        <a:defRPr sz="1200" kern="1200">
          <a:solidFill>
            <a:srgbClr val="79777C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6DCEF"/>
        </a:buClr>
        <a:buSzPct val="110000"/>
        <a:buFont typeface="Wingdings 2" pitchFamily="18" charset="2"/>
        <a:buChar char=""/>
        <a:defRPr sz="1200" kern="1200">
          <a:solidFill>
            <a:srgbClr val="79777C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usp@mimas.ac.uk" TargetMode="External"/><Relationship Id="rId2" Type="http://schemas.openxmlformats.org/officeDocument/2006/relationships/hyperlink" Target="http://www.jusp.mimas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nfieldlibrary.cranfield.ac.uk/pirus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hyperlink" Target="http://irus.mimas.ac.uk/port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counter.org/documents/COUNTER_robot_txt_list_Jan_2011.txt" TargetMode="External"/><Relationship Id="rId2" Type="http://schemas.openxmlformats.org/officeDocument/2006/relationships/hyperlink" Target="http://www.irus.mimas.ac.uk/new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us.mimas.ac.uk/" TargetMode="External"/><Relationship Id="rId2" Type="http://schemas.openxmlformats.org/officeDocument/2006/relationships/hyperlink" Target="mailto:irus@mimas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6499225" cy="18722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 smtClean="0"/>
              <a:t>Shared library services: where there's a value in numbers</a:t>
            </a:r>
            <a:endParaRPr lang="en-GB" sz="4000" b="1" dirty="0"/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1258888" y="5013325"/>
            <a:ext cx="6553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246888"/>
          <a:lstStyle/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GB" sz="2000" dirty="0">
                <a:solidFill>
                  <a:schemeClr val="accent1"/>
                </a:solidFill>
                <a:latin typeface="News Gothic MT"/>
              </a:rPr>
              <a:t>Ross MacIntyre, Mimas, The University of Manchester</a:t>
            </a:r>
          </a:p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GB" sz="2000" dirty="0" smtClean="0">
                <a:solidFill>
                  <a:schemeClr val="accent1"/>
                </a:solidFill>
                <a:latin typeface="News Gothic MT"/>
              </a:rPr>
              <a:t>ER&amp;L Conference, March </a:t>
            </a:r>
            <a:r>
              <a:rPr lang="en-GB" sz="2000" dirty="0" smtClean="0">
                <a:solidFill>
                  <a:schemeClr val="accent1"/>
                </a:solidFill>
                <a:latin typeface="News Gothic MT"/>
              </a:rPr>
              <a:t>2014</a:t>
            </a:r>
            <a:endParaRPr lang="en-GB" sz="2000" dirty="0">
              <a:solidFill>
                <a:schemeClr val="accent1"/>
              </a:solidFill>
              <a:latin typeface="News Gothic MT"/>
            </a:endParaRPr>
          </a:p>
        </p:txBody>
      </p:sp>
      <p:pic>
        <p:nvPicPr>
          <p:cNvPr id="30722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1008112" cy="5618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350100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A tale of two services</a:t>
            </a:r>
            <a:endParaRPr lang="en-GB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3600" dirty="0" smtClean="0"/>
              <a:t>Summary reports include: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SCONUL </a:t>
            </a:r>
            <a:r>
              <a:rPr lang="en-GB" sz="2400" dirty="0" smtClean="0"/>
              <a:t>return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Titles with highest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Number of titles and requests in various usage ranges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Trends over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Usage through gateways and host intermediaries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Added value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8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monstrator - Journal Usage Statistics Portal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28" b="2714"/>
          <a:stretch/>
        </p:blipFill>
        <p:spPr>
          <a:xfrm>
            <a:off x="0" y="1760434"/>
            <a:ext cx="9144000" cy="39310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SCONUL return: total usage for an academic year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 descr="Jis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87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emonstrator - Journal Usage Statistics Portal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78"/>
          <a:stretch/>
        </p:blipFill>
        <p:spPr>
          <a:xfrm>
            <a:off x="457200" y="2230582"/>
            <a:ext cx="8229600" cy="3825634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Titles with the highest use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9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Number of titles and requests in various usage ranges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emonstrator - Journal Usage Statistics Portal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47"/>
          <a:stretch/>
        </p:blipFill>
        <p:spPr>
          <a:xfrm>
            <a:off x="533400" y="1828800"/>
            <a:ext cx="8229600" cy="3894256"/>
          </a:xfrm>
        </p:spPr>
      </p:pic>
      <p:pic>
        <p:nvPicPr>
          <p:cNvPr id="6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30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monstrator - Journal Usage Statistics Portal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47"/>
          <a:stretch/>
        </p:blipFill>
        <p:spPr>
          <a:xfrm>
            <a:off x="457200" y="2008909"/>
            <a:ext cx="8229600" cy="406947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Trends over time – tables </a:t>
            </a:r>
            <a:r>
              <a:rPr lang="en-GB" smtClean="0">
                <a:solidFill>
                  <a:schemeClr val="bg1"/>
                </a:solidFill>
              </a:rPr>
              <a:t>and graphs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45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monstrator - Journal Usage Statistics Portal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14"/>
          <a:stretch/>
        </p:blipFill>
        <p:spPr>
          <a:xfrm>
            <a:off x="533400" y="1524000"/>
            <a:ext cx="8229600" cy="388105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Annual summary use of gateways and host intermediaries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51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 smtClean="0"/>
              <a:t>Adding core/subscribed titles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 smtClean="0"/>
              <a:t>Title lists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 smtClean="0"/>
              <a:t>Reviewing titles within different deals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 smtClean="0"/>
              <a:t>Usage of titles and deals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 smtClean="0"/>
              <a:t>Usage profiling 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Special features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035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Core titles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 descr="Demonstrator - Journal Usage Statistics Portal -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16"/>
          <a:stretch/>
        </p:blipFill>
        <p:spPr>
          <a:xfrm>
            <a:off x="0" y="1607127"/>
            <a:ext cx="9144000" cy="4258578"/>
          </a:xfrm>
          <a:prstGeom prst="rect">
            <a:avLst/>
          </a:prstGeom>
        </p:spPr>
      </p:pic>
      <p:pic>
        <p:nvPicPr>
          <p:cNvPr id="6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10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1" y="1752600"/>
            <a:ext cx="90773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3A2A5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Compare two deals from the same publisher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5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1524000"/>
            <a:ext cx="9077325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View usage of titles and deals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2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11"/>
          <a:stretch/>
        </p:blipFill>
        <p:spPr bwMode="auto">
          <a:xfrm>
            <a:off x="1763688" y="1556792"/>
            <a:ext cx="5486400" cy="32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80112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pic>
        <p:nvPicPr>
          <p:cNvPr id="6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76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Usage profiling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Enables libraries to see how their usage compares with the average for others in the same </a:t>
            </a:r>
            <a:r>
              <a:rPr lang="en-GB" sz="2800" dirty="0" err="1" smtClean="0"/>
              <a:t>Jisc</a:t>
            </a:r>
            <a:r>
              <a:rPr lang="en-GB" sz="2800" dirty="0" smtClean="0"/>
              <a:t> band, group and region. </a:t>
            </a:r>
          </a:p>
          <a:p>
            <a:pPr marL="0" indent="0">
              <a:buNone/>
            </a:pPr>
            <a:r>
              <a:rPr lang="en-GB" sz="2800" dirty="0" smtClean="0"/>
              <a:t>Useful for:</a:t>
            </a:r>
          </a:p>
          <a:p>
            <a:r>
              <a:rPr lang="en-GB" sz="2400" dirty="0" smtClean="0"/>
              <a:t>Marketing and promotion</a:t>
            </a:r>
          </a:p>
          <a:p>
            <a:r>
              <a:rPr lang="en-GB" sz="2400" dirty="0" smtClean="0"/>
              <a:t>Seeking reasons for use which is higher or lower than average</a:t>
            </a:r>
          </a:p>
          <a:p>
            <a:r>
              <a:rPr lang="en-GB" sz="2400" dirty="0" smtClean="0"/>
              <a:t>Decisions on renewal/change of deal</a:t>
            </a:r>
            <a:endParaRPr lang="en-GB" sz="2400" dirty="0"/>
          </a:p>
        </p:txBody>
      </p:sp>
      <p:pic>
        <p:nvPicPr>
          <p:cNvPr id="5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24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Supporting the JUSP community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JUSP Community Advisory Group (CAG)</a:t>
            </a:r>
          </a:p>
          <a:p>
            <a:r>
              <a:rPr lang="en-GB" sz="2400" dirty="0" smtClean="0"/>
              <a:t>Workshops  &amp; exercises</a:t>
            </a:r>
          </a:p>
          <a:p>
            <a:r>
              <a:rPr lang="en-GB" sz="2400" dirty="0" smtClean="0"/>
              <a:t>Webinars</a:t>
            </a:r>
          </a:p>
          <a:p>
            <a:r>
              <a:rPr lang="en-GB" sz="2400" dirty="0" smtClean="0"/>
              <a:t>Use cases</a:t>
            </a:r>
          </a:p>
          <a:p>
            <a:r>
              <a:rPr lang="en-GB" sz="2400" dirty="0" smtClean="0"/>
              <a:t>Support materials:</a:t>
            </a:r>
          </a:p>
          <a:p>
            <a:pPr lvl="1"/>
            <a:r>
              <a:rPr lang="en-GB" sz="2100" dirty="0"/>
              <a:t>g</a:t>
            </a:r>
            <a:r>
              <a:rPr lang="en-GB" sz="2100" dirty="0" smtClean="0"/>
              <a:t>uides to individual reports &amp; features</a:t>
            </a:r>
          </a:p>
          <a:p>
            <a:pPr lvl="1"/>
            <a:r>
              <a:rPr lang="en-GB" sz="2100" dirty="0" smtClean="0"/>
              <a:t>‘getting started’ guides for new users</a:t>
            </a:r>
          </a:p>
          <a:p>
            <a:pPr lvl="1"/>
            <a:r>
              <a:rPr lang="en-GB" sz="2100" dirty="0" smtClean="0"/>
              <a:t>FAQ</a:t>
            </a:r>
          </a:p>
          <a:p>
            <a:r>
              <a:rPr lang="en-GB" sz="2400" dirty="0" smtClean="0"/>
              <a:t>Community area</a:t>
            </a:r>
          </a:p>
          <a:p>
            <a:pPr lvl="1"/>
            <a:endParaRPr lang="en-GB" dirty="0"/>
          </a:p>
        </p:txBody>
      </p:sp>
      <p:pic>
        <p:nvPicPr>
          <p:cNvPr id="5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Future/on-going </a:t>
            </a:r>
            <a:r>
              <a:rPr lang="en-GB" dirty="0" smtClean="0">
                <a:solidFill>
                  <a:schemeClr val="bg1"/>
                </a:solidFill>
              </a:rPr>
              <a:t>developments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Extending range of publishers in </a:t>
            </a:r>
            <a:r>
              <a:rPr lang="en-GB" sz="2400" dirty="0"/>
              <a:t>J</a:t>
            </a:r>
            <a:r>
              <a:rPr lang="en-GB" sz="2400" dirty="0" smtClean="0"/>
              <a:t>USP</a:t>
            </a:r>
          </a:p>
          <a:p>
            <a:r>
              <a:rPr lang="en-GB" sz="2400" dirty="0" smtClean="0"/>
              <a:t>Support for institutions (workshops, webinars)</a:t>
            </a:r>
          </a:p>
          <a:p>
            <a:r>
              <a:rPr lang="en-GB" sz="2400" dirty="0" smtClean="0"/>
              <a:t>e</a:t>
            </a:r>
            <a:r>
              <a:rPr lang="en-GB" sz="2400" dirty="0" smtClean="0"/>
              <a:t>-</a:t>
            </a:r>
            <a:r>
              <a:rPr lang="en-GB" sz="2400" dirty="0" smtClean="0"/>
              <a:t>books </a:t>
            </a:r>
            <a:r>
              <a:rPr lang="en-GB" sz="2400" dirty="0" smtClean="0"/>
              <a:t>pilot</a:t>
            </a:r>
          </a:p>
          <a:p>
            <a:r>
              <a:rPr lang="en-GB" sz="2400" dirty="0" smtClean="0"/>
              <a:t>Counter 4 (accommodating R4, JR5)</a:t>
            </a:r>
          </a:p>
          <a:p>
            <a:r>
              <a:rPr lang="en-GB" sz="2400" dirty="0" smtClean="0"/>
              <a:t>Interoperability with KB</a:t>
            </a:r>
            <a:r>
              <a:rPr lang="en-GB" sz="2400" dirty="0" smtClean="0"/>
              <a:t>+ (&amp; GOKB)</a:t>
            </a:r>
            <a:endParaRPr lang="en-GB" sz="2400" dirty="0" smtClean="0"/>
          </a:p>
          <a:p>
            <a:r>
              <a:rPr lang="en-GB" sz="2400" dirty="0" smtClean="0"/>
              <a:t>Ensuring JUSP aligns with user workflows and responds to emerging requirements </a:t>
            </a:r>
          </a:p>
          <a:p>
            <a:r>
              <a:rPr lang="en-GB" sz="2400" dirty="0" err="1" smtClean="0"/>
              <a:t>JUSPConsult</a:t>
            </a:r>
            <a:endParaRPr lang="en-GB" sz="2400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60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8600" b="1" dirty="0" smtClean="0"/>
              <a:t>The best thing about JUSP is:</a:t>
            </a:r>
          </a:p>
          <a:p>
            <a:pPr marL="0" indent="0">
              <a:buNone/>
            </a:pPr>
            <a:r>
              <a:rPr lang="en-GB" sz="6200" i="1" dirty="0" smtClean="0"/>
              <a:t>“</a:t>
            </a:r>
            <a:r>
              <a:rPr lang="en-GB" sz="6200" i="1" dirty="0" smtClean="0"/>
              <a:t>I can see a whole range of publisher statistics with one login.”</a:t>
            </a:r>
          </a:p>
          <a:p>
            <a:pPr marL="0" indent="0">
              <a:buNone/>
            </a:pPr>
            <a:r>
              <a:rPr lang="en-GB" sz="6200" i="1" dirty="0" smtClean="0"/>
              <a:t>“</a:t>
            </a:r>
            <a:r>
              <a:rPr lang="en-GB" sz="6200" i="1" dirty="0" smtClean="0"/>
              <a:t>It saves me time and gives me confidence that errors in usage data can be picked up and addressed collaboratively.”</a:t>
            </a:r>
          </a:p>
          <a:p>
            <a:pPr marL="0" indent="0">
              <a:buNone/>
            </a:pPr>
            <a:r>
              <a:rPr lang="en-GB" sz="6200" i="1" dirty="0" smtClean="0"/>
              <a:t>“</a:t>
            </a:r>
            <a:r>
              <a:rPr lang="en-GB" sz="6200" i="1" dirty="0" smtClean="0"/>
              <a:t>The range of different reports can help with different aspects of </a:t>
            </a:r>
            <a:r>
              <a:rPr lang="en-GB" sz="6200" i="1" dirty="0" err="1" smtClean="0"/>
              <a:t>ejournal</a:t>
            </a:r>
            <a:r>
              <a:rPr lang="en-GB" sz="6200" i="1" dirty="0" smtClean="0"/>
              <a:t> collection management”</a:t>
            </a:r>
          </a:p>
          <a:p>
            <a:pPr marL="0" indent="0">
              <a:buNone/>
            </a:pPr>
            <a:r>
              <a:rPr lang="en-GB" sz="6200" i="1" dirty="0" smtClean="0"/>
              <a:t>“</a:t>
            </a:r>
            <a:r>
              <a:rPr lang="en-GB" sz="6200" i="1" dirty="0" smtClean="0"/>
              <a:t>Very customer focused and develops in response to customer needs”</a:t>
            </a:r>
          </a:p>
          <a:p>
            <a:pPr marL="0" indent="0" algn="ctr">
              <a:buNone/>
            </a:pPr>
            <a:r>
              <a:rPr lang="en-GB" sz="6400" b="1" i="1" dirty="0" smtClean="0"/>
              <a:t>“</a:t>
            </a:r>
            <a:r>
              <a:rPr lang="en-GB" sz="6400" b="1" i="1" dirty="0" smtClean="0"/>
              <a:t>Wouldn't </a:t>
            </a:r>
            <a:r>
              <a:rPr lang="en-GB" sz="6400" b="1" i="1" dirty="0"/>
              <a:t>be without </a:t>
            </a:r>
            <a:r>
              <a:rPr lang="en-GB" sz="6400" b="1" i="1" dirty="0" smtClean="0"/>
              <a:t>it</a:t>
            </a:r>
            <a:r>
              <a:rPr lang="en-GB" sz="6400" b="1" i="1" dirty="0" smtClean="0"/>
              <a:t>”</a:t>
            </a:r>
            <a:endParaRPr lang="en-GB" sz="3600" b="1" dirty="0"/>
          </a:p>
          <a:p>
            <a:pPr marL="0" indent="0">
              <a:buNone/>
            </a:pPr>
            <a:endParaRPr lang="en-GB" sz="3600" i="1" dirty="0" smtClean="0"/>
          </a:p>
          <a:p>
            <a:pPr marL="0" indent="0">
              <a:buNone/>
            </a:pPr>
            <a:endParaRPr lang="en-GB" sz="2800" i="1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JUSP Community Survey 2013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842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Where to find out more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JUSP website: </a:t>
            </a:r>
            <a:r>
              <a:rPr lang="en-GB" sz="2800" dirty="0" smtClean="0">
                <a:hlinkClick r:id="rId2"/>
              </a:rPr>
              <a:t>www.jusp.mimas.ac.uk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JUSP helpdesk: </a:t>
            </a:r>
            <a:r>
              <a:rPr lang="en-GB" sz="2800" dirty="0" smtClean="0">
                <a:hlinkClick r:id="rId3"/>
              </a:rPr>
              <a:t>jusp@mimas.ac.uk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11"/>
          <a:stretch/>
        </p:blipFill>
        <p:spPr bwMode="auto">
          <a:xfrm>
            <a:off x="1794164" y="1752600"/>
            <a:ext cx="5486400" cy="32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Jis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50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388" y="3789363"/>
            <a:ext cx="6499225" cy="93578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i="1" dirty="0" smtClean="0"/>
              <a:t>Institutional </a:t>
            </a:r>
            <a:r>
              <a:rPr lang="en-GB" b="1" i="1" dirty="0" smtClean="0"/>
              <a:t>Repository Usage Statistics </a:t>
            </a:r>
            <a:r>
              <a:rPr lang="en-GB" b="1" i="1" dirty="0" smtClean="0"/>
              <a:t> </a:t>
            </a:r>
            <a:r>
              <a:rPr lang="en-GB" b="1" i="1" dirty="0" smtClean="0"/>
              <a:t>-</a:t>
            </a:r>
            <a:r>
              <a:rPr lang="en-GB" b="1" i="1" dirty="0" smtClean="0"/>
              <a:t> </a:t>
            </a:r>
            <a:r>
              <a:rPr lang="en-GB" b="1" i="1" dirty="0" smtClean="0"/>
              <a:t>UK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4340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1916113"/>
            <a:ext cx="43878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1008112" cy="561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IRUS-UK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Funded by </a:t>
            </a:r>
            <a:r>
              <a:rPr lang="en-GB" dirty="0" err="1" smtClean="0"/>
              <a:t>Jisc</a:t>
            </a:r>
            <a:r>
              <a:rPr lang="en-GB" smtClean="0"/>
              <a:t> </a:t>
            </a:r>
            <a:endParaRPr lang="en-GB" dirty="0" smtClean="0"/>
          </a:p>
          <a:p>
            <a:pPr eaLnBrk="1" hangingPunct="1"/>
            <a:r>
              <a:rPr lang="en-GB" dirty="0" smtClean="0"/>
              <a:t>Project Team Members:</a:t>
            </a:r>
          </a:p>
          <a:p>
            <a:pPr lvl="1" eaLnBrk="1" hangingPunct="1"/>
            <a:r>
              <a:rPr lang="en-GB" dirty="0" smtClean="0"/>
              <a:t>Mimas, The University of Manchester – Project &amp; Service Management &amp; Host </a:t>
            </a:r>
          </a:p>
          <a:p>
            <a:pPr lvl="1" eaLnBrk="1" hangingPunct="1"/>
            <a:r>
              <a:rPr lang="en-GB" dirty="0" err="1" smtClean="0"/>
              <a:t>Cranfield</a:t>
            </a:r>
            <a:r>
              <a:rPr lang="en-GB" dirty="0" smtClean="0"/>
              <a:t> University - Development</a:t>
            </a:r>
          </a:p>
          <a:p>
            <a:pPr lvl="1" eaLnBrk="1" hangingPunct="1"/>
            <a:r>
              <a:rPr lang="en-GB" dirty="0" err="1" smtClean="0"/>
              <a:t>EvidenceBase</a:t>
            </a:r>
            <a:r>
              <a:rPr lang="en-GB" dirty="0" smtClean="0"/>
              <a:t>, Birmingham City University – User Engagement &amp; Evaluation</a:t>
            </a:r>
          </a:p>
          <a:p>
            <a:pPr eaLnBrk="1" hangingPunct="1"/>
            <a:r>
              <a:rPr lang="en-GB" dirty="0" smtClean="0"/>
              <a:t>Outcome of PIRUS2 (Publisher and Institution Repository Usage Statistics) </a:t>
            </a:r>
          </a:p>
          <a:p>
            <a:pPr lvl="1" eaLnBrk="1" hangingPunct="1"/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http://www.cranfieldlibrary.cranfield.ac.uk/pirus2/</a:t>
            </a:r>
            <a:endParaRPr lang="en-GB" dirty="0" smtClean="0"/>
          </a:p>
          <a:p>
            <a:pPr lvl="1" eaLnBrk="1" hangingPunct="1"/>
            <a:r>
              <a:rPr lang="en-GB" dirty="0" smtClean="0"/>
              <a:t>Aimed to develop a global standard to enable the recording, reporting and consolidation of online usage statistics for individual journal articles hosted by IRs, Publishers and others</a:t>
            </a:r>
          </a:p>
          <a:p>
            <a:pPr lvl="1" eaLnBrk="1" hangingPunct="1"/>
            <a:r>
              <a:rPr lang="en-GB" dirty="0" smtClean="0"/>
              <a:t>Proved it was *technically feasible*, but (initially) easier without ‘P’</a:t>
            </a:r>
          </a:p>
          <a:p>
            <a:pPr eaLnBrk="1" hangingPunct="1"/>
            <a:r>
              <a:rPr lang="en-GB" dirty="0" smtClean="0"/>
              <a:t>IRUS-UK: Institutional Repository Usage Statistics – UK</a:t>
            </a:r>
          </a:p>
          <a:p>
            <a:pPr lvl="1" eaLnBrk="1" hangingPunct="1"/>
            <a:r>
              <a:rPr lang="en-GB" dirty="0" smtClean="0"/>
              <a:t>Enable UK IRs to share/expose usage statistics based on a global standard – COUNTER</a:t>
            </a:r>
          </a:p>
          <a:p>
            <a:pPr lvl="1" eaLnBrk="1" hangingPunct="1"/>
            <a:endParaRPr lang="en-GB" sz="1200" dirty="0" smtClean="0"/>
          </a:p>
        </p:txBody>
      </p:sp>
      <p:pic>
        <p:nvPicPr>
          <p:cNvPr id="29698" name="Picture 2" descr="Jis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IRUS-UK: aims &amp; objectives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Collect raw usage data from UK IRs for *all item types* within repositories</a:t>
            </a:r>
          </a:p>
          <a:p>
            <a:pPr lvl="1" eaLnBrk="1" hangingPunct="1"/>
            <a:r>
              <a:rPr lang="en-GB" dirty="0" smtClean="0"/>
              <a:t>Downloads not record views</a:t>
            </a:r>
          </a:p>
          <a:p>
            <a:pPr lvl="1" eaLnBrk="1" hangingPunct="1"/>
            <a:r>
              <a:rPr lang="en-GB" dirty="0" smtClean="0"/>
              <a:t>Not just articles</a:t>
            </a:r>
          </a:p>
          <a:p>
            <a:pPr eaLnBrk="1" hangingPunct="1"/>
            <a:r>
              <a:rPr lang="en-GB" dirty="0" smtClean="0"/>
              <a:t>Process those raw data into COUNTER-compliant statistics</a:t>
            </a:r>
          </a:p>
          <a:p>
            <a:pPr eaLnBrk="1" hangingPunct="1"/>
            <a:r>
              <a:rPr lang="en-GB" dirty="0" smtClean="0"/>
              <a:t>Return those statistics(+) back to the originating repositories for their own use</a:t>
            </a:r>
          </a:p>
          <a:p>
            <a:pPr eaLnBrk="1" hangingPunct="1"/>
            <a:r>
              <a:rPr lang="en-GB" dirty="0" smtClean="0"/>
              <a:t>Give </a:t>
            </a:r>
            <a:r>
              <a:rPr lang="en-GB" dirty="0" err="1" smtClean="0"/>
              <a:t>Jisc</a:t>
            </a:r>
            <a:r>
              <a:rPr lang="en-GB" dirty="0" smtClean="0"/>
              <a:t> (and others) a wider picture of the overall use of UK repositories</a:t>
            </a:r>
          </a:p>
          <a:p>
            <a:pPr lvl="1" eaLnBrk="1" hangingPunct="1"/>
            <a:r>
              <a:rPr lang="en-GB" dirty="0" smtClean="0"/>
              <a:t>demonstrate their value and place in the dissemination of scholarly outputs </a:t>
            </a:r>
          </a:p>
          <a:p>
            <a:pPr eaLnBrk="1" hangingPunct="1"/>
            <a:r>
              <a:rPr lang="en-GB" dirty="0" smtClean="0"/>
              <a:t>Offer opportunities for benchmarking/profiling/reporting/ </a:t>
            </a:r>
          </a:p>
          <a:p>
            <a:pPr eaLnBrk="1" hangingPunct="1"/>
            <a:r>
              <a:rPr lang="en-GB" dirty="0" smtClean="0"/>
              <a:t>Act as an intermediary between UK repositories and other agencies</a:t>
            </a:r>
          </a:p>
          <a:p>
            <a:pPr lvl="1" eaLnBrk="1" hangingPunct="1"/>
            <a:r>
              <a:rPr lang="en-GB" dirty="0" smtClean="0"/>
              <a:t>e.g. global central clearinghouse, national shared services, </a:t>
            </a:r>
            <a:r>
              <a:rPr lang="en-GB" dirty="0" err="1" smtClean="0"/>
              <a:t>OpenAIRE</a:t>
            </a:r>
            <a:r>
              <a:rPr lang="en-GB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IRUS-UK: gathering data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Considered 2 scenarios for gathering data</a:t>
            </a:r>
          </a:p>
          <a:p>
            <a:pPr lvl="1" eaLnBrk="1" hangingPunct="1"/>
            <a:r>
              <a:rPr lang="en-US" dirty="0" smtClean="0"/>
              <a:t>Push: ‘Tracker’ code</a:t>
            </a:r>
          </a:p>
          <a:p>
            <a:pPr lvl="2" eaLnBrk="1" hangingPunct="1">
              <a:buClr>
                <a:srgbClr val="CFDC1B"/>
              </a:buClr>
            </a:pPr>
            <a:r>
              <a:rPr lang="en-US" dirty="0" smtClean="0"/>
              <a:t>Whenever a download occurs the repository ‘pings’ the IRUS-UK server with details about the download</a:t>
            </a:r>
          </a:p>
          <a:p>
            <a:pPr lvl="1" eaLnBrk="1" hangingPunct="1"/>
            <a:r>
              <a:rPr lang="en-US" dirty="0" smtClean="0"/>
              <a:t>Pull: OAI-PMH harvesting</a:t>
            </a:r>
          </a:p>
          <a:p>
            <a:pPr lvl="2" eaLnBrk="1" hangingPunct="1">
              <a:buClr>
                <a:srgbClr val="CFDC1B"/>
              </a:buClr>
            </a:pPr>
            <a:r>
              <a:rPr lang="en-US" dirty="0" smtClean="0"/>
              <a:t>When a download occurs the details of the event are stored on the local repository server</a:t>
            </a:r>
          </a:p>
          <a:p>
            <a:pPr lvl="2" eaLnBrk="1" hangingPunct="1">
              <a:buClr>
                <a:srgbClr val="CFDC1B"/>
              </a:buClr>
            </a:pPr>
            <a:r>
              <a:rPr lang="en-US" dirty="0" smtClean="0"/>
              <a:t>IRUS-UK periodically harvests the download data (using the OAI-PMH protocol)</a:t>
            </a:r>
          </a:p>
          <a:p>
            <a:pPr eaLnBrk="1" hangingPunct="1"/>
            <a:r>
              <a:rPr lang="en-US" dirty="0" smtClean="0"/>
              <a:t> Opted for the Push method – ‘Tracker’</a:t>
            </a:r>
          </a:p>
          <a:p>
            <a:pPr lvl="1" eaLnBrk="1" hangingPunct="1"/>
            <a:r>
              <a:rPr lang="en-US" dirty="0" smtClean="0"/>
              <a:t>Just easier - but </a:t>
            </a:r>
            <a:r>
              <a:rPr lang="en-US" dirty="0" err="1" smtClean="0"/>
              <a:t>minimise</a:t>
            </a:r>
            <a:r>
              <a:rPr lang="en-US" dirty="0" smtClean="0"/>
              <a:t> data pushed</a:t>
            </a:r>
          </a:p>
          <a:p>
            <a:pPr lvl="1" eaLnBrk="1" hangingPunct="1"/>
            <a:r>
              <a:rPr lang="en-US" dirty="0" smtClean="0"/>
              <a:t>Patches for </a:t>
            </a:r>
            <a:r>
              <a:rPr lang="en-US" dirty="0" err="1" smtClean="0"/>
              <a:t>Dspace</a:t>
            </a:r>
            <a:r>
              <a:rPr lang="en-US" dirty="0" smtClean="0"/>
              <a:t> (1.8.x and 3.x) and Plug-in for </a:t>
            </a:r>
            <a:r>
              <a:rPr lang="en-US" dirty="0" err="1" smtClean="0"/>
              <a:t>Eprints</a:t>
            </a:r>
            <a:r>
              <a:rPr lang="en-US" dirty="0" smtClean="0"/>
              <a:t> (3.3.x)</a:t>
            </a:r>
          </a:p>
          <a:p>
            <a:pPr lvl="1" eaLnBrk="1" hangingPunct="1"/>
            <a:r>
              <a:rPr lang="en-US" dirty="0" smtClean="0"/>
              <a:t>Implementation guidelines for Fedora</a:t>
            </a:r>
          </a:p>
          <a:p>
            <a:pPr lvl="1" eaLnBrk="1" hangingPunct="1"/>
            <a:r>
              <a:rPr lang="en-US" dirty="0" smtClean="0"/>
              <a:t>Same method used in other contexts too, </a:t>
            </a:r>
            <a:r>
              <a:rPr lang="en-US" dirty="0" err="1" smtClean="0"/>
              <a:t>eg</a:t>
            </a:r>
            <a:r>
              <a:rPr lang="en-US" dirty="0" smtClean="0"/>
              <a:t> Book downloads from OAPEN </a:t>
            </a: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IRUS-UK: Tracker strings ‘pinged’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 err="1" smtClean="0"/>
              <a:t>OpenURL</a:t>
            </a:r>
            <a:r>
              <a:rPr lang="en-US" sz="2400" dirty="0" smtClean="0"/>
              <a:t> key/value pairs</a:t>
            </a:r>
          </a:p>
          <a:p>
            <a:pPr lvl="1" eaLnBrk="1" hangingPunct="1"/>
            <a:r>
              <a:rPr lang="en-GB" sz="2000" dirty="0" err="1" smtClean="0">
                <a:solidFill>
                  <a:schemeClr val="accent1"/>
                </a:solidFill>
              </a:rPr>
              <a:t>url_ver</a:t>
            </a:r>
            <a:r>
              <a:rPr lang="en-GB" sz="2000" dirty="0" smtClean="0">
                <a:solidFill>
                  <a:schemeClr val="accent1"/>
                </a:solidFill>
              </a:rPr>
              <a:t>=</a:t>
            </a:r>
            <a:r>
              <a:rPr lang="en-GB" sz="2000" dirty="0" smtClean="0"/>
              <a:t>Z39.88-2004</a:t>
            </a:r>
          </a:p>
          <a:p>
            <a:pPr lvl="1" eaLnBrk="1" hangingPunct="1"/>
            <a:r>
              <a:rPr lang="en-GB" sz="2000" dirty="0" err="1" smtClean="0">
                <a:solidFill>
                  <a:schemeClr val="accent1"/>
                </a:solidFill>
              </a:rPr>
              <a:t>url_tim</a:t>
            </a:r>
            <a:r>
              <a:rPr lang="en-GB" sz="2000" dirty="0" smtClean="0">
                <a:solidFill>
                  <a:schemeClr val="accent1"/>
                </a:solidFill>
              </a:rPr>
              <a:t>=</a:t>
            </a:r>
            <a:r>
              <a:rPr lang="en-GB" sz="2000" dirty="0" smtClean="0"/>
              <a:t>2012-07-05T22%3A59%3A59Z</a:t>
            </a:r>
          </a:p>
          <a:p>
            <a:pPr lvl="1" eaLnBrk="1" hangingPunct="1"/>
            <a:r>
              <a:rPr lang="en-GB" sz="2000" dirty="0" err="1" smtClean="0">
                <a:solidFill>
                  <a:schemeClr val="accent1"/>
                </a:solidFill>
              </a:rPr>
              <a:t>req_id</a:t>
            </a:r>
            <a:r>
              <a:rPr lang="en-GB" sz="2000" dirty="0" smtClean="0">
                <a:solidFill>
                  <a:schemeClr val="accent1"/>
                </a:solidFill>
              </a:rPr>
              <a:t>=</a:t>
            </a:r>
            <a:r>
              <a:rPr lang="en-GB" sz="2000" dirty="0" smtClean="0"/>
              <a:t>urn%3Aip%3A86.15.47.114</a:t>
            </a:r>
          </a:p>
          <a:p>
            <a:pPr lvl="1" eaLnBrk="1" hangingPunct="1"/>
            <a:r>
              <a:rPr lang="en-GB" sz="2000" dirty="0" err="1" smtClean="0">
                <a:solidFill>
                  <a:schemeClr val="accent1"/>
                </a:solidFill>
              </a:rPr>
              <a:t>req_dat</a:t>
            </a:r>
            <a:r>
              <a:rPr lang="en-GB" sz="2000" dirty="0" smtClean="0">
                <a:solidFill>
                  <a:schemeClr val="accent1"/>
                </a:solidFill>
              </a:rPr>
              <a:t>=</a:t>
            </a:r>
            <a:r>
              <a:rPr lang="en-GB" sz="2000" dirty="0" smtClean="0"/>
              <a:t>Mozilla%2F5.0+(iPhone%3B+U%3B+CPU+iPhone+OS+5_1_1+like+Mac+OS+X%3B+en-us)+AppleWebKit%2F534.46.0+(KHTML%2C+like+Gecko)+CriOS%2F19.0.1084.60+Mobile%2F9B208+Safari%2F7534.48.3</a:t>
            </a:r>
          </a:p>
          <a:p>
            <a:pPr lvl="1" eaLnBrk="1" hangingPunct="1"/>
            <a:r>
              <a:rPr lang="en-GB" sz="2000" dirty="0" err="1" smtClean="0">
                <a:solidFill>
                  <a:schemeClr val="accent1"/>
                </a:solidFill>
              </a:rPr>
              <a:t>rft.artnum</a:t>
            </a:r>
            <a:r>
              <a:rPr lang="en-GB" sz="2000" dirty="0" smtClean="0">
                <a:solidFill>
                  <a:schemeClr val="accent1"/>
                </a:solidFill>
              </a:rPr>
              <a:t>=</a:t>
            </a:r>
            <a:r>
              <a:rPr lang="en-GB" sz="2000" dirty="0" smtClean="0"/>
              <a:t>oai%3Aeprints.hud.ac.uk%3A8795</a:t>
            </a:r>
          </a:p>
          <a:p>
            <a:pPr lvl="1" eaLnBrk="1" hangingPunct="1"/>
            <a:r>
              <a:rPr lang="en-GB" sz="2000" dirty="0" err="1" smtClean="0">
                <a:solidFill>
                  <a:schemeClr val="accent1"/>
                </a:solidFill>
              </a:rPr>
              <a:t>svc_format</a:t>
            </a:r>
            <a:r>
              <a:rPr lang="en-GB" sz="2000" dirty="0" smtClean="0">
                <a:solidFill>
                  <a:schemeClr val="accent1"/>
                </a:solidFill>
              </a:rPr>
              <a:t>=</a:t>
            </a:r>
            <a:r>
              <a:rPr lang="en-GB" sz="2000" dirty="0" smtClean="0"/>
              <a:t>application%2Fpdf</a:t>
            </a:r>
          </a:p>
          <a:p>
            <a:pPr lvl="1" eaLnBrk="1" hangingPunct="1"/>
            <a:r>
              <a:rPr lang="en-GB" sz="2000" dirty="0" err="1" smtClean="0">
                <a:solidFill>
                  <a:schemeClr val="accent1"/>
                </a:solidFill>
              </a:rPr>
              <a:t>rfr_id</a:t>
            </a:r>
            <a:r>
              <a:rPr lang="en-GB" sz="2000" dirty="0" smtClean="0">
                <a:solidFill>
                  <a:schemeClr val="accent1"/>
                </a:solidFill>
              </a:rPr>
              <a:t>=</a:t>
            </a:r>
            <a:r>
              <a:rPr lang="en-GB" sz="2000" dirty="0" smtClean="0"/>
              <a:t>eprints.hud.ac.uk </a:t>
            </a:r>
          </a:p>
          <a:p>
            <a:endParaRPr lang="en-GB" dirty="0" smtClean="0"/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 single gateway for libraries to access e-journal usage statistics from participating publishers</a:t>
            </a:r>
          </a:p>
          <a:p>
            <a:r>
              <a:rPr lang="en-GB" sz="2800" dirty="0" smtClean="0"/>
              <a:t>accurate </a:t>
            </a:r>
            <a:r>
              <a:rPr lang="en-GB" sz="2800" dirty="0" smtClean="0"/>
              <a:t>usage statistics to help in analysing the value of impact of e-journal collections. </a:t>
            </a:r>
          </a:p>
          <a:p>
            <a:endParaRPr lang="en-GB" dirty="0"/>
          </a:p>
          <a:p>
            <a:pPr lvl="1"/>
            <a:r>
              <a:rPr lang="en-GB" sz="2400" i="1" dirty="0" smtClean="0"/>
              <a:t>Saving time and duplicated effort</a:t>
            </a:r>
          </a:p>
          <a:p>
            <a:pPr lvl="1"/>
            <a:r>
              <a:rPr lang="en-GB" sz="2400" i="1" dirty="0" smtClean="0"/>
              <a:t>Providing better data and more reliable data for decision-making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does JUSP offer?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85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IRUS-UK: processing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Logs are processed daily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1: Perl script parses the logs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entries from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recognised IRs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Sorts and filters entries following COUNTER rules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Consolidates daily accesses for each item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Outputs to intermediate file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2: Perl script parses intermediate file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each item in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IRUS DB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item is unknown to the system add item with (most) metadata “unknown”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Updates DB with new statistics (for both ‘known’ &amp; ‘known unknowns’)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3: Obtain “unknown” metadata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‘known unknowns’ retrieve metadata from Source IR (using OAI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GetRecord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Updates the metadata to DB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hlinkClick r:id="rId2"/>
              </a:rPr>
              <a:t>IRUS-UK: Overall Summary</a:t>
            </a:r>
            <a:endParaRPr lang="en-GB" dirty="0" smtClean="0">
              <a:hlinkClick r:id="rId3" action="ppaction://hlinksldjump"/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244408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 action="ppaction://hlinksldjump"/>
              </a:rPr>
              <a:t>SKIP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dirty="0" smtClean="0"/>
              <a:t>IRUS-UK: the ingest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existing ingest process has been described in detail previously, see :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http://www.irus.mimas.ac.uk/news/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key point is to apply the COUNTER Code of Practice to filter out robots and double clicks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However the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COUNTER Robot Exclusion list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specified only as a *minimum requirement* – more can be done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We’ve added additional filters to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 more user agents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Apply a  simple threshold for ‘overactive’  IP addresses</a:t>
            </a:r>
          </a:p>
          <a:p>
            <a:pPr marL="349250" lvl="1" indent="-3492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Substantially better, but we’re still not </a:t>
            </a:r>
            <a:r>
              <a:rPr lang="en-GB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satisfied - w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need a more sophisticated filtering system</a:t>
            </a:r>
            <a:r>
              <a:rPr lang="en-GB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dirty="0" smtClean="0"/>
              <a:t>IRUS-UK: the new ingest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Power‘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investigation &amp; report: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Analysed raw data collected since July 2012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/>
              <a:t>Tested the feasibility of devising algorithms to ‘dynamically’ identify unusual usage/robot activity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/>
              <a:t>Suspicious behaviour can’t necessarily be judged on the basis of one day’s usage</a:t>
            </a:r>
          </a:p>
          <a:p>
            <a:pPr lvl="1">
              <a:defRPr/>
            </a:pPr>
            <a:r>
              <a:rPr lang="en-GB" sz="1800" dirty="0" smtClean="0"/>
              <a:t>Can be almost impossible to distinguish between genuine and non-genuine activity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In each calendar month we will process logs daily</a:t>
            </a:r>
          </a:p>
          <a:p>
            <a:pPr lvl="1">
              <a:defRPr/>
            </a:pPr>
            <a:r>
              <a:rPr lang="en-GB" sz="1800" dirty="0" smtClean="0"/>
              <a:t>Eliminate as much as we can with a quick, minimalist approach</a:t>
            </a:r>
          </a:p>
          <a:p>
            <a:pPr lvl="1">
              <a:defRPr/>
            </a:pPr>
            <a:r>
              <a:rPr lang="en-GB" sz="1800" dirty="0" smtClean="0"/>
              <a:t>Insert statistics into a ‘Provisional Daily Stats’ table</a:t>
            </a:r>
          </a:p>
          <a:p>
            <a:pPr>
              <a:defRPr/>
            </a:pPr>
            <a:r>
              <a:rPr lang="en-GB" sz="2000" dirty="0" smtClean="0"/>
              <a:t>At the end of each month reprocess those provisional stats</a:t>
            </a:r>
          </a:p>
          <a:p>
            <a:pPr lvl="1">
              <a:defRPr/>
            </a:pPr>
            <a:r>
              <a:rPr lang="en-GB" sz="1800" dirty="0" smtClean="0"/>
              <a:t>Apply more comprehensive, sophisticated filtering</a:t>
            </a:r>
          </a:p>
          <a:p>
            <a:pPr lvl="1">
              <a:defRPr/>
            </a:pPr>
            <a:r>
              <a:rPr lang="en-GB" sz="1800" dirty="0" smtClean="0"/>
              <a:t>Load the restated stats into the permanent daily stats table</a:t>
            </a:r>
          </a:p>
          <a:p>
            <a:pPr lvl="1">
              <a:defRPr/>
            </a:pPr>
            <a:r>
              <a:rPr lang="en-GB" sz="1800" dirty="0" smtClean="0"/>
              <a:t>Empty the provisional table ready for the next month</a:t>
            </a:r>
          </a:p>
          <a:p>
            <a:pPr>
              <a:defRPr/>
            </a:pPr>
            <a:endParaRPr lang="en-GB" sz="2000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IRUS-UK: “What’s the value proposition?”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42275" cy="4343400"/>
          </a:xfrm>
        </p:spPr>
        <p:txBody>
          <a:bodyPr/>
          <a:lstStyle/>
          <a:p>
            <a:r>
              <a:rPr lang="en-GB" dirty="0" smtClean="0"/>
              <a:t>Facilitates comparable, standards-based measurements</a:t>
            </a:r>
          </a:p>
          <a:p>
            <a:r>
              <a:rPr lang="en-GB" dirty="0" smtClean="0"/>
              <a:t>Provides consistent and comprehensive statistics conforming to a well-recognised, global standard (COUNTER)</a:t>
            </a:r>
          </a:p>
          <a:p>
            <a:r>
              <a:rPr lang="en-GB" dirty="0" smtClean="0"/>
              <a:t>Provides statistics on the same basis as those from other conformant supplier including scholarly publishers</a:t>
            </a:r>
          </a:p>
          <a:p>
            <a:r>
              <a:rPr lang="en-GB" dirty="0" smtClean="0"/>
              <a:t>Presents opportunities for benchmarking at a national level</a:t>
            </a:r>
          </a:p>
          <a:p>
            <a:r>
              <a:rPr lang="en-GB" dirty="0" smtClean="0"/>
              <a:t>Provides an evidence base for repositories to develop policies and initiatives to help support their objectives</a:t>
            </a:r>
          </a:p>
          <a:p>
            <a:r>
              <a:rPr lang="en-GB" dirty="0" smtClean="0"/>
              <a:t>Helps develop a user community that will ensure that the service is responsive to user requirements</a:t>
            </a: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IRUS-UK: User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42275" cy="4343400"/>
          </a:xfrm>
        </p:spPr>
        <p:txBody>
          <a:bodyPr/>
          <a:lstStyle/>
          <a:p>
            <a:r>
              <a:rPr lang="en-GB" dirty="0" smtClean="0"/>
              <a:t>Used for: Regular reporting to management (86%) &amp; Identifying trends and patterns in usage (73%).</a:t>
            </a:r>
          </a:p>
          <a:p>
            <a:pPr lvl="1"/>
            <a:r>
              <a:rPr lang="en-GB" i="1" dirty="0" err="1" smtClean="0"/>
              <a:t>Eg</a:t>
            </a:r>
            <a:r>
              <a:rPr lang="en-GB" i="1" dirty="0" smtClean="0"/>
              <a:t> “Evidence provides case for continued Repository support”</a:t>
            </a:r>
          </a:p>
          <a:p>
            <a:r>
              <a:rPr lang="en-GB" dirty="0" smtClean="0"/>
              <a:t>Value: Saves time collecting statistics (65%) &amp; Enables reporting I was previously unable to do (65%)</a:t>
            </a:r>
          </a:p>
          <a:p>
            <a:pPr lvl="1"/>
            <a:r>
              <a:rPr lang="en-GB" dirty="0" smtClean="0"/>
              <a:t>Best thing?: </a:t>
            </a:r>
            <a:r>
              <a:rPr lang="en-GB" i="1" dirty="0" smtClean="0"/>
              <a:t>“COUNTER compliant reports”; “Fast and easy to use” &amp; “General reporting tool outside of repository platform”</a:t>
            </a:r>
          </a:p>
          <a:p>
            <a:r>
              <a:rPr lang="en-GB" dirty="0" smtClean="0"/>
              <a:t>Would you hope to use IRUS-UK for benchmarking: Yes (84%)</a:t>
            </a:r>
          </a:p>
          <a:p>
            <a:pPr lvl="1"/>
            <a:r>
              <a:rPr lang="en-GB" dirty="0" smtClean="0"/>
              <a:t>What types of benchmarks?: Previous year (95%) &amp; peer institutions (95%) </a:t>
            </a:r>
          </a:p>
          <a:p>
            <a:r>
              <a:rPr lang="en-GB" dirty="0" smtClean="0"/>
              <a:t>Support: Case studies (78%) &amp; Use cases (74%)</a:t>
            </a:r>
          </a:p>
          <a:p>
            <a:r>
              <a:rPr lang="en-GB" i="1" dirty="0" smtClean="0"/>
              <a:t>“Already a great service, but so much potential with this data”</a:t>
            </a: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Contacts &amp; Information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If you wish to contact IRUS-UK: </a:t>
            </a:r>
          </a:p>
          <a:p>
            <a:pPr lvl="1" eaLnBrk="1" hangingPunct="1"/>
            <a:r>
              <a:rPr lang="en-GB" sz="2000" dirty="0" smtClean="0">
                <a:hlinkClick r:id="rId2"/>
              </a:rPr>
              <a:t>irus@mimas.ac.uk</a:t>
            </a:r>
            <a:endParaRPr lang="en-GB" sz="2000" dirty="0" smtClean="0"/>
          </a:p>
          <a:p>
            <a:pPr eaLnBrk="1" hangingPunct="1"/>
            <a:r>
              <a:rPr lang="en-GB" sz="2000" dirty="0" smtClean="0"/>
              <a:t>Project web site:</a:t>
            </a:r>
          </a:p>
          <a:p>
            <a:pPr lvl="1" eaLnBrk="1" hangingPunct="1"/>
            <a:r>
              <a:rPr lang="en-GB" sz="2000" dirty="0" smtClean="0">
                <a:hlinkClick r:id="rId3"/>
              </a:rPr>
              <a:t>http://irus.mimas.ac.uk/</a:t>
            </a:r>
            <a:endParaRPr lang="en-GB" sz="2000" dirty="0" smtClean="0"/>
          </a:p>
          <a:p>
            <a:pPr eaLnBrk="1" hangingPunct="1">
              <a:defRPr/>
            </a:pPr>
            <a:r>
              <a:rPr lang="en-US" sz="2000" dirty="0" smtClean="0"/>
              <a:t>IRUS-UK </a:t>
            </a:r>
            <a:r>
              <a:rPr lang="en-US" sz="2000" dirty="0" smtClean="0"/>
              <a:t>webinars </a:t>
            </a:r>
            <a:r>
              <a:rPr lang="en-US" sz="2000" dirty="0" smtClean="0"/>
              <a:t>scheduled throughout 2014</a:t>
            </a:r>
            <a:endParaRPr lang="en-US" sz="2000" dirty="0" smtClean="0"/>
          </a:p>
          <a:p>
            <a:pPr eaLnBrk="1" hangingPunct="1"/>
            <a:r>
              <a:rPr lang="en-GB" sz="2000" dirty="0" smtClean="0"/>
              <a:t>Thank you!</a:t>
            </a:r>
          </a:p>
          <a:p>
            <a:pPr eaLnBrk="1" hangingPunct="1"/>
            <a:endParaRPr lang="en-GB" dirty="0" smtClean="0"/>
          </a:p>
          <a:p>
            <a:pPr marL="349250" lvl="1" indent="0" eaLnBrk="1" hangingPunct="1">
              <a:buNone/>
              <a:defRPr/>
            </a:pPr>
            <a:r>
              <a:rPr lang="en-GB" sz="2000" i="1" dirty="0" smtClean="0">
                <a:solidFill>
                  <a:schemeClr val="accent1"/>
                </a:solidFill>
              </a:rPr>
              <a:t>“The set up was quick and painless, which is always a delight!”</a:t>
            </a:r>
          </a:p>
          <a:p>
            <a:pPr marL="349250" lvl="1" indent="0" eaLnBrk="1" hangingPunct="1">
              <a:buNone/>
              <a:defRPr/>
            </a:pPr>
            <a:r>
              <a:rPr lang="en-GB" sz="2000" i="1" dirty="0" smtClean="0">
                <a:solidFill>
                  <a:schemeClr val="accent1"/>
                </a:solidFill>
              </a:rPr>
              <a:t>“Consistent collection of statistics without me having to do it!” </a:t>
            </a:r>
            <a:endParaRPr lang="en-US" sz="2000" i="1" dirty="0" smtClean="0">
              <a:solidFill>
                <a:schemeClr val="accent1"/>
              </a:solidFill>
            </a:endParaRPr>
          </a:p>
          <a:p>
            <a:pPr eaLnBrk="1" hangingPunct="1"/>
            <a:endParaRPr lang="en-GB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489450"/>
            <a:ext cx="2571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mimas-logo-medium-300x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255838"/>
            <a:ext cx="2857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collections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957388"/>
            <a:ext cx="2514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644" y="4350905"/>
            <a:ext cx="26012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JUSP team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 descr="Jisc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1955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</a:t>
            </a:r>
            <a:r>
              <a:rPr lang="en-GB" sz="2800" dirty="0" smtClean="0"/>
              <a:t>ccess to COUNTER journal level reports, normally from 2009 to date.   </a:t>
            </a:r>
          </a:p>
          <a:p>
            <a:pPr marL="0" indent="0">
              <a:buNone/>
            </a:pPr>
            <a:endParaRPr lang="en-GB" sz="28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JR1 reports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JR1a (</a:t>
            </a:r>
            <a:r>
              <a:rPr lang="en-GB" sz="2400" dirty="0" err="1" smtClean="0"/>
              <a:t>backfile</a:t>
            </a:r>
            <a:r>
              <a:rPr lang="en-GB" sz="2400" dirty="0" smtClean="0"/>
              <a:t>) reports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JR1 GOA (Gold Open Access)</a:t>
            </a:r>
            <a:endParaRPr lang="en-GB" sz="2400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single gateway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69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6019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Some slight modifications…</a:t>
            </a:r>
            <a:endParaRPr lang="en-GB" dirty="0"/>
          </a:p>
        </p:txBody>
      </p:sp>
      <p:pic>
        <p:nvPicPr>
          <p:cNvPr id="4" name="Picture 8" descr="jusp logo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5972175"/>
            <a:ext cx="946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we collect data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Jis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pic>
        <p:nvPicPr>
          <p:cNvPr id="10" name="Content Placeholder 7" descr="yosushi_new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1412776"/>
            <a:ext cx="2952328" cy="19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/>
          <p:cNvSpPr>
            <a:spLocks noGrp="1"/>
          </p:cNvSpPr>
          <p:nvPr>
            <p:ph idx="1"/>
          </p:nvPr>
        </p:nvSpPr>
        <p:spPr>
          <a:xfrm>
            <a:off x="549275" y="2564904"/>
            <a:ext cx="8127181" cy="3378696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smtClean="0">
                <a:ea typeface="+mn-ea"/>
                <a:cs typeface="+mn-cs"/>
              </a:rPr>
              <a:t>S</a:t>
            </a:r>
            <a:r>
              <a:rPr lang="en-US" sz="2200" dirty="0" smtClean="0">
                <a:ea typeface="+mn-ea"/>
                <a:cs typeface="+mn-cs"/>
              </a:rPr>
              <a:t>tandardized </a:t>
            </a:r>
            <a:r>
              <a:rPr lang="en-US" sz="2200" b="1" dirty="0" smtClean="0">
                <a:ea typeface="+mn-ea"/>
                <a:cs typeface="+mn-cs"/>
              </a:rPr>
              <a:t>U</a:t>
            </a:r>
            <a:r>
              <a:rPr lang="en-US" sz="2200" dirty="0" smtClean="0">
                <a:ea typeface="+mn-ea"/>
                <a:cs typeface="+mn-cs"/>
              </a:rPr>
              <a:t>sage </a:t>
            </a:r>
            <a:r>
              <a:rPr lang="en-US" sz="2200" b="1" dirty="0" smtClean="0">
                <a:ea typeface="+mn-ea"/>
                <a:cs typeface="+mn-cs"/>
              </a:rPr>
              <a:t>S</a:t>
            </a:r>
            <a:r>
              <a:rPr lang="en-US" sz="2200" dirty="0" smtClean="0">
                <a:ea typeface="+mn-ea"/>
                <a:cs typeface="+mn-cs"/>
              </a:rPr>
              <a:t>tatistics </a:t>
            </a:r>
            <a:r>
              <a:rPr lang="en-US" sz="2200" b="1" dirty="0" smtClean="0">
                <a:ea typeface="+mn-ea"/>
                <a:cs typeface="+mn-cs"/>
              </a:rPr>
              <a:t>H</a:t>
            </a:r>
            <a:r>
              <a:rPr lang="en-US" sz="2200" dirty="0" smtClean="0">
                <a:ea typeface="+mn-ea"/>
                <a:cs typeface="+mn-cs"/>
              </a:rPr>
              <a:t>arvesting </a:t>
            </a:r>
            <a:r>
              <a:rPr lang="en-US" sz="2200" b="1" dirty="0" smtClean="0">
                <a:ea typeface="+mn-ea"/>
                <a:cs typeface="+mn-cs"/>
              </a:rPr>
              <a:t>I</a:t>
            </a:r>
            <a:r>
              <a:rPr lang="en-US" sz="2200" dirty="0" smtClean="0">
                <a:ea typeface="+mn-ea"/>
                <a:cs typeface="+mn-cs"/>
              </a:rPr>
              <a:t>nitiative </a:t>
            </a:r>
            <a:r>
              <a:rPr lang="en-US" sz="2200" dirty="0" smtClean="0">
                <a:ea typeface="+mn-ea"/>
                <a:cs typeface="+mn-cs"/>
              </a:rPr>
              <a:t>(</a:t>
            </a:r>
            <a:r>
              <a:rPr lang="en-US" sz="2200" dirty="0" smtClean="0"/>
              <a:t>NISO Z39.93 </a:t>
            </a:r>
            <a:r>
              <a:rPr lang="en-US" sz="2200" dirty="0" smtClean="0">
                <a:ea typeface="+mn-ea"/>
                <a:cs typeface="+mn-cs"/>
              </a:rPr>
              <a:t>)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M2M </a:t>
            </a:r>
            <a:r>
              <a:rPr lang="en-US" sz="2200" dirty="0">
                <a:ea typeface="+mn-ea"/>
                <a:cs typeface="+mn-cs"/>
              </a:rPr>
              <a:t>way of gathering statistics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Replaces </a:t>
            </a:r>
            <a:r>
              <a:rPr lang="en-US" sz="2200" dirty="0">
                <a:ea typeface="+mn-ea"/>
                <a:cs typeface="+mn-cs"/>
              </a:rPr>
              <a:t>the user-mediated collection of usage reports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SUSHI </a:t>
            </a:r>
            <a:r>
              <a:rPr lang="en-US" sz="2200" dirty="0">
                <a:ea typeface="+mn-ea"/>
                <a:cs typeface="+mn-cs"/>
              </a:rPr>
              <a:t>server to gather data from JUSP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JR1 – Project Muse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Demonstrator - Journal Usage Statistics Portal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37"/>
          <a:stretch/>
        </p:blipFill>
        <p:spPr>
          <a:xfrm>
            <a:off x="457200" y="1752600"/>
            <a:ext cx="8229600" cy="3885710"/>
          </a:xfrm>
        </p:spPr>
      </p:pic>
      <p:pic>
        <p:nvPicPr>
          <p:cNvPr id="5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2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2A5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JR1 GOA report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Demonstrator - Journal Usage Statistics Portal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98"/>
          <a:stretch/>
        </p:blipFill>
        <p:spPr>
          <a:xfrm>
            <a:off x="517525" y="1600200"/>
            <a:ext cx="8229600" cy="3851527"/>
          </a:xfrm>
        </p:spPr>
      </p:pic>
      <p:pic>
        <p:nvPicPr>
          <p:cNvPr id="6" name="Picture 2" descr="Jis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65304"/>
            <a:ext cx="581025" cy="323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237312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5304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32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ustom 2">
      <a:dk1>
        <a:srgbClr val="313032"/>
      </a:dk1>
      <a:lt1>
        <a:sysClr val="window" lastClr="FFFFFF"/>
      </a:lt1>
      <a:dk2>
        <a:srgbClr val="6D6F72"/>
      </a:dk2>
      <a:lt2>
        <a:srgbClr val="F2F2F2"/>
      </a:lt2>
      <a:accent1>
        <a:srgbClr val="16B4CD"/>
      </a:accent1>
      <a:accent2>
        <a:srgbClr val="F8A131"/>
      </a:accent2>
      <a:accent3>
        <a:srgbClr val="DB0F46"/>
      </a:accent3>
      <a:accent4>
        <a:srgbClr val="12998B"/>
      </a:accent4>
      <a:accent5>
        <a:srgbClr val="A9278D"/>
      </a:accent5>
      <a:accent6>
        <a:srgbClr val="CFDC1B"/>
      </a:accent6>
      <a:hlink>
        <a:srgbClr val="16B4CD"/>
      </a:hlink>
      <a:folHlink>
        <a:srgbClr val="16B4CD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1045</TotalTime>
  <Words>1497</Words>
  <Application>Microsoft Office PowerPoint</Application>
  <PresentationFormat>On-screen Show (4:3)</PresentationFormat>
  <Paragraphs>254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Breeze</vt:lpstr>
      <vt:lpstr>Slide 1</vt:lpstr>
      <vt:lpstr>Slide 2</vt:lpstr>
      <vt:lpstr>What does JUSP offer?</vt:lpstr>
      <vt:lpstr>The JUSP team</vt:lpstr>
      <vt:lpstr>A single gateway</vt:lpstr>
      <vt:lpstr>Slide 6</vt:lpstr>
      <vt:lpstr>  How do we collect data?</vt:lpstr>
      <vt:lpstr>JR1 – Project Muse</vt:lpstr>
      <vt:lpstr>JR1 GOA report</vt:lpstr>
      <vt:lpstr>Added value</vt:lpstr>
      <vt:lpstr>SCONUL return: total usage for an academic year</vt:lpstr>
      <vt:lpstr>Titles with the highest use</vt:lpstr>
      <vt:lpstr>Number of titles and requests in various usage ranges</vt:lpstr>
      <vt:lpstr>Trends over time – tables and graphs</vt:lpstr>
      <vt:lpstr>Annual summary use of gateways and host intermediaries</vt:lpstr>
      <vt:lpstr>Special features</vt:lpstr>
      <vt:lpstr>Core titles</vt:lpstr>
      <vt:lpstr>Slide 18</vt:lpstr>
      <vt:lpstr>View usage of titles and deals</vt:lpstr>
      <vt:lpstr>Usage profiling</vt:lpstr>
      <vt:lpstr>Supporting the JUSP community</vt:lpstr>
      <vt:lpstr>Future/on-going developments</vt:lpstr>
      <vt:lpstr>JUSP Community Survey 2013</vt:lpstr>
      <vt:lpstr>Where to find out more</vt:lpstr>
      <vt:lpstr>Slide 25</vt:lpstr>
      <vt:lpstr>IRUS-UK</vt:lpstr>
      <vt:lpstr>IRUS-UK: aims &amp; objectives</vt:lpstr>
      <vt:lpstr>IRUS-UK: gathering data</vt:lpstr>
      <vt:lpstr>IRUS-UK: Tracker strings ‘pinged’</vt:lpstr>
      <vt:lpstr>IRUS-UK: processing data</vt:lpstr>
      <vt:lpstr>IRUS-UK: Overall Summary</vt:lpstr>
      <vt:lpstr>IRUS-UK: the ingest process</vt:lpstr>
      <vt:lpstr>IRUS-UK: the new ingest process</vt:lpstr>
      <vt:lpstr>IRUS-UK: “What’s the value proposition?”</vt:lpstr>
      <vt:lpstr>IRUS-UK: User survey</vt:lpstr>
      <vt:lpstr>Contacts &amp;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IRUS-UK</dc:title>
  <dc:creator>Paul</dc:creator>
  <cp:lastModifiedBy>MacIntyre</cp:lastModifiedBy>
  <cp:revision>92</cp:revision>
  <dcterms:created xsi:type="dcterms:W3CDTF">2012-07-05T14:08:39Z</dcterms:created>
  <dcterms:modified xsi:type="dcterms:W3CDTF">2014-03-11T20:55:40Z</dcterms:modified>
</cp:coreProperties>
</file>