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8"/>
  </p:notesMasterIdLst>
  <p:sldIdLst>
    <p:sldId id="256" r:id="rId2"/>
    <p:sldId id="268" r:id="rId3"/>
    <p:sldId id="269" r:id="rId4"/>
    <p:sldId id="266" r:id="rId5"/>
    <p:sldId id="264" r:id="rId6"/>
    <p:sldId id="267" r:id="rId7"/>
    <p:sldId id="270" r:id="rId8"/>
    <p:sldId id="258" r:id="rId9"/>
    <p:sldId id="257" r:id="rId10"/>
    <p:sldId id="272" r:id="rId11"/>
    <p:sldId id="271" r:id="rId12"/>
    <p:sldId id="281" r:id="rId13"/>
    <p:sldId id="259" r:id="rId14"/>
    <p:sldId id="273" r:id="rId15"/>
    <p:sldId id="274" r:id="rId16"/>
    <p:sldId id="282" r:id="rId17"/>
    <p:sldId id="260" r:id="rId18"/>
    <p:sldId id="275" r:id="rId19"/>
    <p:sldId id="276" r:id="rId20"/>
    <p:sldId id="283" r:id="rId21"/>
    <p:sldId id="261" r:id="rId22"/>
    <p:sldId id="278" r:id="rId23"/>
    <p:sldId id="277" r:id="rId24"/>
    <p:sldId id="284" r:id="rId25"/>
    <p:sldId id="262" r:id="rId26"/>
    <p:sldId id="279" r:id="rId27"/>
    <p:sldId id="280" r:id="rId28"/>
    <p:sldId id="285" r:id="rId29"/>
    <p:sldId id="263" r:id="rId30"/>
    <p:sldId id="291" r:id="rId31"/>
    <p:sldId id="292" r:id="rId32"/>
    <p:sldId id="293" r:id="rId33"/>
    <p:sldId id="289" r:id="rId34"/>
    <p:sldId id="290" r:id="rId35"/>
    <p:sldId id="294" r:id="rId36"/>
    <p:sldId id="2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069" autoAdjust="0"/>
  </p:normalViewPr>
  <p:slideViewPr>
    <p:cSldViewPr>
      <p:cViewPr>
        <p:scale>
          <a:sx n="70" d="100"/>
          <a:sy n="70" d="100"/>
        </p:scale>
        <p:origin x="-116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864" y="9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63EBC-375B-49F7-B387-D6B0FCB071C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841BD-8DEA-45F9-B58A-412E298C2167}">
      <dgm:prSet phldrT="[Text]" custT="1"/>
      <dgm:spPr/>
      <dgm:t>
        <a:bodyPr/>
        <a:lstStyle/>
        <a:p>
          <a:r>
            <a:rPr lang="en-US" sz="1600" dirty="0" smtClean="0"/>
            <a:t>Classroom Performance</a:t>
          </a:r>
          <a:endParaRPr lang="en-US" sz="1600" dirty="0"/>
        </a:p>
      </dgm:t>
    </dgm:pt>
    <dgm:pt modelId="{05FE9DA1-F028-490C-B262-26D7BA094854}" type="parTrans" cxnId="{7015120F-2EB6-4B73-9CD6-0EE72306D2DD}">
      <dgm:prSet/>
      <dgm:spPr/>
      <dgm:t>
        <a:bodyPr/>
        <a:lstStyle/>
        <a:p>
          <a:endParaRPr lang="en-US"/>
        </a:p>
      </dgm:t>
    </dgm:pt>
    <dgm:pt modelId="{AC0025E6-A566-44A8-A2B7-0DEBF215E4A5}" type="sibTrans" cxnId="{7015120F-2EB6-4B73-9CD6-0EE72306D2DD}">
      <dgm:prSet/>
      <dgm:spPr/>
      <dgm:t>
        <a:bodyPr/>
        <a:lstStyle/>
        <a:p>
          <a:endParaRPr lang="en-US"/>
        </a:p>
      </dgm:t>
    </dgm:pt>
    <dgm:pt modelId="{FFCFCC02-72F9-44C5-99B9-DC32B6543456}">
      <dgm:prSet phldrT="[Text]" custT="1"/>
      <dgm:spPr/>
      <dgm:t>
        <a:bodyPr/>
        <a:lstStyle/>
        <a:p>
          <a:r>
            <a:rPr lang="en-US" sz="1800" dirty="0" smtClean="0"/>
            <a:t>Can Dos</a:t>
          </a:r>
          <a:endParaRPr lang="en-US" sz="1800" dirty="0"/>
        </a:p>
      </dgm:t>
    </dgm:pt>
    <dgm:pt modelId="{462D1D3A-89D2-4B2C-8EF3-8B4836FDE2B2}" type="parTrans" cxnId="{45B4BF4C-F678-4C74-9547-DD48CA56AF27}">
      <dgm:prSet/>
      <dgm:spPr/>
      <dgm:t>
        <a:bodyPr/>
        <a:lstStyle/>
        <a:p>
          <a:endParaRPr lang="en-US"/>
        </a:p>
      </dgm:t>
    </dgm:pt>
    <dgm:pt modelId="{1F863962-ACAC-4B27-A5E4-65E7696C299E}" type="sibTrans" cxnId="{45B4BF4C-F678-4C74-9547-DD48CA56AF27}">
      <dgm:prSet/>
      <dgm:spPr/>
      <dgm:t>
        <a:bodyPr/>
        <a:lstStyle/>
        <a:p>
          <a:endParaRPr lang="en-US"/>
        </a:p>
      </dgm:t>
    </dgm:pt>
    <dgm:pt modelId="{56E285E0-2A53-4FCB-B4EA-5FE492291D05}">
      <dgm:prSet phldrT="[Text]" custT="1"/>
      <dgm:spPr/>
      <dgm:t>
        <a:bodyPr/>
        <a:lstStyle/>
        <a:p>
          <a:r>
            <a:rPr lang="en-US" sz="1600" dirty="0" smtClean="0"/>
            <a:t>Student Growth Objective</a:t>
          </a:r>
          <a:endParaRPr lang="en-US" sz="1600" dirty="0"/>
        </a:p>
      </dgm:t>
    </dgm:pt>
    <dgm:pt modelId="{ECC1F178-2135-4787-B4B8-D48C7148A4BB}" type="parTrans" cxnId="{85317DB1-675A-4DBC-8307-FA5A6E7D67D9}">
      <dgm:prSet/>
      <dgm:spPr/>
      <dgm:t>
        <a:bodyPr/>
        <a:lstStyle/>
        <a:p>
          <a:endParaRPr lang="en-US"/>
        </a:p>
      </dgm:t>
    </dgm:pt>
    <dgm:pt modelId="{6206D8EB-4D1B-464F-B93C-8129FEC68369}" type="sibTrans" cxnId="{85317DB1-675A-4DBC-8307-FA5A6E7D67D9}">
      <dgm:prSet/>
      <dgm:spPr/>
      <dgm:t>
        <a:bodyPr/>
        <a:lstStyle/>
        <a:p>
          <a:endParaRPr lang="en-US"/>
        </a:p>
      </dgm:t>
    </dgm:pt>
    <dgm:pt modelId="{CB91C13A-CF67-440E-A38E-C00E2E2E2FBF}">
      <dgm:prSet phldrT="[Text]" custT="1"/>
      <dgm:spPr/>
      <dgm:t>
        <a:bodyPr/>
        <a:lstStyle/>
        <a:p>
          <a:r>
            <a:rPr lang="en-US" sz="1600" dirty="0" smtClean="0"/>
            <a:t>Instructional Approach</a:t>
          </a:r>
          <a:endParaRPr lang="en-US" sz="1600" dirty="0"/>
        </a:p>
      </dgm:t>
    </dgm:pt>
    <dgm:pt modelId="{798C2F49-732A-4D4A-BE6E-00183FCD6EB7}" type="parTrans" cxnId="{A758B7E8-508B-4B72-8E32-F58312E56FA0}">
      <dgm:prSet/>
      <dgm:spPr/>
      <dgm:t>
        <a:bodyPr/>
        <a:lstStyle/>
        <a:p>
          <a:endParaRPr lang="en-US"/>
        </a:p>
      </dgm:t>
    </dgm:pt>
    <dgm:pt modelId="{5EA3033F-2D38-457D-85F1-568804593D26}" type="sibTrans" cxnId="{A758B7E8-508B-4B72-8E32-F58312E56FA0}">
      <dgm:prSet/>
      <dgm:spPr/>
      <dgm:t>
        <a:bodyPr/>
        <a:lstStyle/>
        <a:p>
          <a:endParaRPr lang="en-US"/>
        </a:p>
      </dgm:t>
    </dgm:pt>
    <dgm:pt modelId="{10023517-825A-4BD9-84C7-1732B756F0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ANALYZE</a:t>
          </a:r>
        </a:p>
        <a:p>
          <a:r>
            <a:rPr lang="en-US" dirty="0" smtClean="0"/>
            <a:t>ACCESS DATA </a:t>
          </a:r>
          <a:endParaRPr lang="en-US" dirty="0"/>
        </a:p>
      </dgm:t>
    </dgm:pt>
    <dgm:pt modelId="{0ADC9954-5736-4256-A294-67653DE93D4C}" type="parTrans" cxnId="{995706A7-6883-4172-8EEC-749CE892194D}">
      <dgm:prSet/>
      <dgm:spPr/>
      <dgm:t>
        <a:bodyPr/>
        <a:lstStyle/>
        <a:p>
          <a:endParaRPr lang="en-US"/>
        </a:p>
      </dgm:t>
    </dgm:pt>
    <dgm:pt modelId="{08FCF842-87C1-4920-A31F-AD05CF241CE3}" type="sibTrans" cxnId="{995706A7-6883-4172-8EEC-749CE892194D}">
      <dgm:prSet/>
      <dgm:spPr/>
      <dgm:t>
        <a:bodyPr/>
        <a:lstStyle/>
        <a:p>
          <a:endParaRPr lang="en-US"/>
        </a:p>
      </dgm:t>
    </dgm:pt>
    <dgm:pt modelId="{6BF68C9D-7048-4663-BF6B-DE6ACA499A1A}">
      <dgm:prSet custT="1"/>
      <dgm:spPr/>
      <dgm:t>
        <a:bodyPr/>
        <a:lstStyle/>
        <a:p>
          <a:r>
            <a:rPr lang="en-US" sz="1500" dirty="0" smtClean="0"/>
            <a:t>Plan for Implementation</a:t>
          </a:r>
          <a:endParaRPr lang="en-US" sz="1500" dirty="0"/>
        </a:p>
      </dgm:t>
    </dgm:pt>
    <dgm:pt modelId="{41A36081-591C-4F95-918F-0A079C84B2F2}" type="parTrans" cxnId="{5FD8FB42-9AC1-4A94-92A3-1513DA05C9EC}">
      <dgm:prSet/>
      <dgm:spPr/>
      <dgm:t>
        <a:bodyPr/>
        <a:lstStyle/>
        <a:p>
          <a:endParaRPr lang="en-US"/>
        </a:p>
      </dgm:t>
    </dgm:pt>
    <dgm:pt modelId="{6EC2D455-F23B-495E-B247-80AEC7B230FA}" type="sibTrans" cxnId="{5FD8FB42-9AC1-4A94-92A3-1513DA05C9EC}">
      <dgm:prSet/>
      <dgm:spPr/>
      <dgm:t>
        <a:bodyPr/>
        <a:lstStyle/>
        <a:p>
          <a:endParaRPr lang="en-US"/>
        </a:p>
      </dgm:t>
    </dgm:pt>
    <dgm:pt modelId="{68C7D702-147E-4CE2-BA2D-A0051E6B5A83}" type="pres">
      <dgm:prSet presAssocID="{6FF63EBC-375B-49F7-B387-D6B0FCB071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233FCF-4A94-4E94-8893-7090A492F1FC}" type="pres">
      <dgm:prSet presAssocID="{EEE841BD-8DEA-45F9-B58A-412E298C2167}" presName="node" presStyleLbl="node1" presStyleIdx="0" presStyleCnt="6" custScaleX="116600" custScaleY="110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BDCE0-422E-4BD2-980A-591F1B519FB2}" type="pres">
      <dgm:prSet presAssocID="{EEE841BD-8DEA-45F9-B58A-412E298C2167}" presName="spNode" presStyleCnt="0"/>
      <dgm:spPr/>
      <dgm:t>
        <a:bodyPr/>
        <a:lstStyle/>
        <a:p>
          <a:endParaRPr lang="en-US"/>
        </a:p>
      </dgm:t>
    </dgm:pt>
    <dgm:pt modelId="{94AD33EB-B674-4DC4-B095-F1BF43AF2980}" type="pres">
      <dgm:prSet presAssocID="{AC0025E6-A566-44A8-A2B7-0DEBF215E4A5}" presName="sibTrans" presStyleLbl="sibTrans1D1" presStyleIdx="0" presStyleCnt="6"/>
      <dgm:spPr/>
      <dgm:t>
        <a:bodyPr/>
        <a:lstStyle/>
        <a:p>
          <a:endParaRPr lang="en-US"/>
        </a:p>
      </dgm:t>
    </dgm:pt>
    <dgm:pt modelId="{047552D1-8564-465F-BD88-5C55FB27EB5F}" type="pres">
      <dgm:prSet presAssocID="{FFCFCC02-72F9-44C5-99B9-DC32B654345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DC45A-B4BC-4577-9754-C5DB79EA4710}" type="pres">
      <dgm:prSet presAssocID="{FFCFCC02-72F9-44C5-99B9-DC32B6543456}" presName="spNode" presStyleCnt="0"/>
      <dgm:spPr/>
      <dgm:t>
        <a:bodyPr/>
        <a:lstStyle/>
        <a:p>
          <a:endParaRPr lang="en-US"/>
        </a:p>
      </dgm:t>
    </dgm:pt>
    <dgm:pt modelId="{7E6E7B30-B2D6-401B-9E7C-FB69300765A9}" type="pres">
      <dgm:prSet presAssocID="{1F863962-ACAC-4B27-A5E4-65E7696C299E}" presName="sibTrans" presStyleLbl="sibTrans1D1" presStyleIdx="1" presStyleCnt="6"/>
      <dgm:spPr/>
      <dgm:t>
        <a:bodyPr/>
        <a:lstStyle/>
        <a:p>
          <a:endParaRPr lang="en-US"/>
        </a:p>
      </dgm:t>
    </dgm:pt>
    <dgm:pt modelId="{88ACFB13-4018-4368-8E91-B0351C8FDE43}" type="pres">
      <dgm:prSet presAssocID="{56E285E0-2A53-4FCB-B4EA-5FE492291D0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8A788-B585-409A-ABC2-749D59FAE170}" type="pres">
      <dgm:prSet presAssocID="{56E285E0-2A53-4FCB-B4EA-5FE492291D05}" presName="spNode" presStyleCnt="0"/>
      <dgm:spPr/>
      <dgm:t>
        <a:bodyPr/>
        <a:lstStyle/>
        <a:p>
          <a:endParaRPr lang="en-US"/>
        </a:p>
      </dgm:t>
    </dgm:pt>
    <dgm:pt modelId="{123DC3FB-CE08-442C-B947-4AABFE9F3005}" type="pres">
      <dgm:prSet presAssocID="{6206D8EB-4D1B-464F-B93C-8129FEC68369}" presName="sibTrans" presStyleLbl="sibTrans1D1" presStyleIdx="2" presStyleCnt="6"/>
      <dgm:spPr/>
      <dgm:t>
        <a:bodyPr/>
        <a:lstStyle/>
        <a:p>
          <a:endParaRPr lang="en-US"/>
        </a:p>
      </dgm:t>
    </dgm:pt>
    <dgm:pt modelId="{974DB57E-31E7-4229-9899-BB540EE36E12}" type="pres">
      <dgm:prSet presAssocID="{CB91C13A-CF67-440E-A38E-C00E2E2E2FBF}" presName="node" presStyleLbl="node1" presStyleIdx="3" presStyleCnt="6" custScaleX="113119" custScaleY="118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58BF-626B-4F36-9EEB-DA2597E52653}" type="pres">
      <dgm:prSet presAssocID="{CB91C13A-CF67-440E-A38E-C00E2E2E2FBF}" presName="spNode" presStyleCnt="0"/>
      <dgm:spPr/>
      <dgm:t>
        <a:bodyPr/>
        <a:lstStyle/>
        <a:p>
          <a:endParaRPr lang="en-US"/>
        </a:p>
      </dgm:t>
    </dgm:pt>
    <dgm:pt modelId="{1AB593E7-F310-4A5F-A323-1734CCF03453}" type="pres">
      <dgm:prSet presAssocID="{5EA3033F-2D38-457D-85F1-568804593D26}" presName="sibTrans" presStyleLbl="sibTrans1D1" presStyleIdx="3" presStyleCnt="6"/>
      <dgm:spPr/>
      <dgm:t>
        <a:bodyPr/>
        <a:lstStyle/>
        <a:p>
          <a:endParaRPr lang="en-US"/>
        </a:p>
      </dgm:t>
    </dgm:pt>
    <dgm:pt modelId="{AF3BE63D-B5AC-4118-90BA-EC1130BC44B5}" type="pres">
      <dgm:prSet presAssocID="{6BF68C9D-7048-4663-BF6B-DE6ACA499A1A}" presName="node" presStyleLbl="node1" presStyleIdx="4" presStyleCnt="6" custScaleX="121074" custScaleY="1180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05D87B-A508-4707-A18E-735C1FB5D100}" type="pres">
      <dgm:prSet presAssocID="{6BF68C9D-7048-4663-BF6B-DE6ACA499A1A}" presName="spNode" presStyleCnt="0"/>
      <dgm:spPr/>
      <dgm:t>
        <a:bodyPr/>
        <a:lstStyle/>
        <a:p>
          <a:endParaRPr lang="en-US"/>
        </a:p>
      </dgm:t>
    </dgm:pt>
    <dgm:pt modelId="{BFFE65F2-2BD9-4C42-9D90-A49F6D393319}" type="pres">
      <dgm:prSet presAssocID="{6EC2D455-F23B-495E-B247-80AEC7B230FA}" presName="sibTrans" presStyleLbl="sibTrans1D1" presStyleIdx="4" presStyleCnt="6"/>
      <dgm:spPr/>
      <dgm:t>
        <a:bodyPr/>
        <a:lstStyle/>
        <a:p>
          <a:endParaRPr lang="en-US"/>
        </a:p>
      </dgm:t>
    </dgm:pt>
    <dgm:pt modelId="{0790FFF3-D54E-407E-9133-8240BA39DD8C}" type="pres">
      <dgm:prSet presAssocID="{10023517-825A-4BD9-84C7-1732B756F0F6}" presName="node" presStyleLbl="node1" presStyleIdx="5" presStyleCnt="6" custScaleX="194971" custScaleY="136588" custRadScaleRad="99947" custRadScaleInc="-248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84CDE-2150-405C-9F38-93F1BB79862F}" type="pres">
      <dgm:prSet presAssocID="{10023517-825A-4BD9-84C7-1732B756F0F6}" presName="spNode" presStyleCnt="0"/>
      <dgm:spPr/>
      <dgm:t>
        <a:bodyPr/>
        <a:lstStyle/>
        <a:p>
          <a:endParaRPr lang="en-US"/>
        </a:p>
      </dgm:t>
    </dgm:pt>
    <dgm:pt modelId="{CE422CC0-8000-44BB-ADB8-1A9836435759}" type="pres">
      <dgm:prSet presAssocID="{08FCF842-87C1-4920-A31F-AD05CF241CE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995706A7-6883-4172-8EEC-749CE892194D}" srcId="{6FF63EBC-375B-49F7-B387-D6B0FCB071C0}" destId="{10023517-825A-4BD9-84C7-1732B756F0F6}" srcOrd="5" destOrd="0" parTransId="{0ADC9954-5736-4256-A294-67653DE93D4C}" sibTransId="{08FCF842-87C1-4920-A31F-AD05CF241CE3}"/>
    <dgm:cxn modelId="{958A1C5B-F782-4CD1-B79C-8AED913B546A}" type="presOf" srcId="{56E285E0-2A53-4FCB-B4EA-5FE492291D05}" destId="{88ACFB13-4018-4368-8E91-B0351C8FDE43}" srcOrd="0" destOrd="0" presId="urn:microsoft.com/office/officeart/2005/8/layout/cycle5"/>
    <dgm:cxn modelId="{A9B18B46-2A50-4B9A-B4B1-B474467A01BB}" type="presOf" srcId="{08FCF842-87C1-4920-A31F-AD05CF241CE3}" destId="{CE422CC0-8000-44BB-ADB8-1A9836435759}" srcOrd="0" destOrd="0" presId="urn:microsoft.com/office/officeart/2005/8/layout/cycle5"/>
    <dgm:cxn modelId="{45B4BF4C-F678-4C74-9547-DD48CA56AF27}" srcId="{6FF63EBC-375B-49F7-B387-D6B0FCB071C0}" destId="{FFCFCC02-72F9-44C5-99B9-DC32B6543456}" srcOrd="1" destOrd="0" parTransId="{462D1D3A-89D2-4B2C-8EF3-8B4836FDE2B2}" sibTransId="{1F863962-ACAC-4B27-A5E4-65E7696C299E}"/>
    <dgm:cxn modelId="{102C7143-42CA-411E-B145-9C8C5256291D}" type="presOf" srcId="{6206D8EB-4D1B-464F-B93C-8129FEC68369}" destId="{123DC3FB-CE08-442C-B947-4AABFE9F3005}" srcOrd="0" destOrd="0" presId="urn:microsoft.com/office/officeart/2005/8/layout/cycle5"/>
    <dgm:cxn modelId="{FE575604-5064-45A7-87EB-C941D9D4440A}" type="presOf" srcId="{5EA3033F-2D38-457D-85F1-568804593D26}" destId="{1AB593E7-F310-4A5F-A323-1734CCF03453}" srcOrd="0" destOrd="0" presId="urn:microsoft.com/office/officeart/2005/8/layout/cycle5"/>
    <dgm:cxn modelId="{851B2623-95BB-4927-863F-5F87F49AF5CC}" type="presOf" srcId="{AC0025E6-A566-44A8-A2B7-0DEBF215E4A5}" destId="{94AD33EB-B674-4DC4-B095-F1BF43AF2980}" srcOrd="0" destOrd="0" presId="urn:microsoft.com/office/officeart/2005/8/layout/cycle5"/>
    <dgm:cxn modelId="{5FD8FB42-9AC1-4A94-92A3-1513DA05C9EC}" srcId="{6FF63EBC-375B-49F7-B387-D6B0FCB071C0}" destId="{6BF68C9D-7048-4663-BF6B-DE6ACA499A1A}" srcOrd="4" destOrd="0" parTransId="{41A36081-591C-4F95-918F-0A079C84B2F2}" sibTransId="{6EC2D455-F23B-495E-B247-80AEC7B230FA}"/>
    <dgm:cxn modelId="{004C0320-8A01-46DE-BEE4-3395AAB81308}" type="presOf" srcId="{FFCFCC02-72F9-44C5-99B9-DC32B6543456}" destId="{047552D1-8564-465F-BD88-5C55FB27EB5F}" srcOrd="0" destOrd="0" presId="urn:microsoft.com/office/officeart/2005/8/layout/cycle5"/>
    <dgm:cxn modelId="{A758B7E8-508B-4B72-8E32-F58312E56FA0}" srcId="{6FF63EBC-375B-49F7-B387-D6B0FCB071C0}" destId="{CB91C13A-CF67-440E-A38E-C00E2E2E2FBF}" srcOrd="3" destOrd="0" parTransId="{798C2F49-732A-4D4A-BE6E-00183FCD6EB7}" sibTransId="{5EA3033F-2D38-457D-85F1-568804593D26}"/>
    <dgm:cxn modelId="{DF0BA554-9777-4B02-AA55-E23501CE7D09}" type="presOf" srcId="{6EC2D455-F23B-495E-B247-80AEC7B230FA}" destId="{BFFE65F2-2BD9-4C42-9D90-A49F6D393319}" srcOrd="0" destOrd="0" presId="urn:microsoft.com/office/officeart/2005/8/layout/cycle5"/>
    <dgm:cxn modelId="{07E00686-58EB-4EC3-B746-64D2514A09E1}" type="presOf" srcId="{10023517-825A-4BD9-84C7-1732B756F0F6}" destId="{0790FFF3-D54E-407E-9133-8240BA39DD8C}" srcOrd="0" destOrd="0" presId="urn:microsoft.com/office/officeart/2005/8/layout/cycle5"/>
    <dgm:cxn modelId="{061770C7-6E63-4F68-BEFB-2185681A6C89}" type="presOf" srcId="{6BF68C9D-7048-4663-BF6B-DE6ACA499A1A}" destId="{AF3BE63D-B5AC-4118-90BA-EC1130BC44B5}" srcOrd="0" destOrd="0" presId="urn:microsoft.com/office/officeart/2005/8/layout/cycle5"/>
    <dgm:cxn modelId="{7015120F-2EB6-4B73-9CD6-0EE72306D2DD}" srcId="{6FF63EBC-375B-49F7-B387-D6B0FCB071C0}" destId="{EEE841BD-8DEA-45F9-B58A-412E298C2167}" srcOrd="0" destOrd="0" parTransId="{05FE9DA1-F028-490C-B262-26D7BA094854}" sibTransId="{AC0025E6-A566-44A8-A2B7-0DEBF215E4A5}"/>
    <dgm:cxn modelId="{85317DB1-675A-4DBC-8307-FA5A6E7D67D9}" srcId="{6FF63EBC-375B-49F7-B387-D6B0FCB071C0}" destId="{56E285E0-2A53-4FCB-B4EA-5FE492291D05}" srcOrd="2" destOrd="0" parTransId="{ECC1F178-2135-4787-B4B8-D48C7148A4BB}" sibTransId="{6206D8EB-4D1B-464F-B93C-8129FEC68369}"/>
    <dgm:cxn modelId="{05047B92-D0B6-406B-AE63-864E887B4D89}" type="presOf" srcId="{6FF63EBC-375B-49F7-B387-D6B0FCB071C0}" destId="{68C7D702-147E-4CE2-BA2D-A0051E6B5A83}" srcOrd="0" destOrd="0" presId="urn:microsoft.com/office/officeart/2005/8/layout/cycle5"/>
    <dgm:cxn modelId="{FABD266C-7A48-44F1-859F-51F36577ECA9}" type="presOf" srcId="{CB91C13A-CF67-440E-A38E-C00E2E2E2FBF}" destId="{974DB57E-31E7-4229-9899-BB540EE36E12}" srcOrd="0" destOrd="0" presId="urn:microsoft.com/office/officeart/2005/8/layout/cycle5"/>
    <dgm:cxn modelId="{77DFC7AA-977D-4B41-9109-75AB2D292163}" type="presOf" srcId="{EEE841BD-8DEA-45F9-B58A-412E298C2167}" destId="{E5233FCF-4A94-4E94-8893-7090A492F1FC}" srcOrd="0" destOrd="0" presId="urn:microsoft.com/office/officeart/2005/8/layout/cycle5"/>
    <dgm:cxn modelId="{8F406705-E476-473A-875C-1C9D4AABF120}" type="presOf" srcId="{1F863962-ACAC-4B27-A5E4-65E7696C299E}" destId="{7E6E7B30-B2D6-401B-9E7C-FB69300765A9}" srcOrd="0" destOrd="0" presId="urn:microsoft.com/office/officeart/2005/8/layout/cycle5"/>
    <dgm:cxn modelId="{DCA3990B-16EC-4038-BBB8-6C7485A97C49}" type="presParOf" srcId="{68C7D702-147E-4CE2-BA2D-A0051E6B5A83}" destId="{E5233FCF-4A94-4E94-8893-7090A492F1FC}" srcOrd="0" destOrd="0" presId="urn:microsoft.com/office/officeart/2005/8/layout/cycle5"/>
    <dgm:cxn modelId="{34D70E82-24CB-4BD1-9AD5-AE31C75A61AB}" type="presParOf" srcId="{68C7D702-147E-4CE2-BA2D-A0051E6B5A83}" destId="{810BDCE0-422E-4BD2-980A-591F1B519FB2}" srcOrd="1" destOrd="0" presId="urn:microsoft.com/office/officeart/2005/8/layout/cycle5"/>
    <dgm:cxn modelId="{9600150F-9D39-46B5-8B7E-40F5FC5BB980}" type="presParOf" srcId="{68C7D702-147E-4CE2-BA2D-A0051E6B5A83}" destId="{94AD33EB-B674-4DC4-B095-F1BF43AF2980}" srcOrd="2" destOrd="0" presId="urn:microsoft.com/office/officeart/2005/8/layout/cycle5"/>
    <dgm:cxn modelId="{67F6AFAB-807F-4B48-8C8E-99E653D31BDC}" type="presParOf" srcId="{68C7D702-147E-4CE2-BA2D-A0051E6B5A83}" destId="{047552D1-8564-465F-BD88-5C55FB27EB5F}" srcOrd="3" destOrd="0" presId="urn:microsoft.com/office/officeart/2005/8/layout/cycle5"/>
    <dgm:cxn modelId="{4498A2E8-7B38-4CBF-84C4-684522AC4E17}" type="presParOf" srcId="{68C7D702-147E-4CE2-BA2D-A0051E6B5A83}" destId="{BA0DC45A-B4BC-4577-9754-C5DB79EA4710}" srcOrd="4" destOrd="0" presId="urn:microsoft.com/office/officeart/2005/8/layout/cycle5"/>
    <dgm:cxn modelId="{2109950B-080C-455F-9E72-AFE8F695119E}" type="presParOf" srcId="{68C7D702-147E-4CE2-BA2D-A0051E6B5A83}" destId="{7E6E7B30-B2D6-401B-9E7C-FB69300765A9}" srcOrd="5" destOrd="0" presId="urn:microsoft.com/office/officeart/2005/8/layout/cycle5"/>
    <dgm:cxn modelId="{6D02043E-3257-4B33-B512-CFDAED334C6E}" type="presParOf" srcId="{68C7D702-147E-4CE2-BA2D-A0051E6B5A83}" destId="{88ACFB13-4018-4368-8E91-B0351C8FDE43}" srcOrd="6" destOrd="0" presId="urn:microsoft.com/office/officeart/2005/8/layout/cycle5"/>
    <dgm:cxn modelId="{3DDE0606-76D7-4ADE-9D22-602B9C2920C9}" type="presParOf" srcId="{68C7D702-147E-4CE2-BA2D-A0051E6B5A83}" destId="{0BD8A788-B585-409A-ABC2-749D59FAE170}" srcOrd="7" destOrd="0" presId="urn:microsoft.com/office/officeart/2005/8/layout/cycle5"/>
    <dgm:cxn modelId="{EE538E18-A246-4C9E-BC92-AD0474D40118}" type="presParOf" srcId="{68C7D702-147E-4CE2-BA2D-A0051E6B5A83}" destId="{123DC3FB-CE08-442C-B947-4AABFE9F3005}" srcOrd="8" destOrd="0" presId="urn:microsoft.com/office/officeart/2005/8/layout/cycle5"/>
    <dgm:cxn modelId="{AA11B14D-A85A-4C72-B30B-67D3AB2727B4}" type="presParOf" srcId="{68C7D702-147E-4CE2-BA2D-A0051E6B5A83}" destId="{974DB57E-31E7-4229-9899-BB540EE36E12}" srcOrd="9" destOrd="0" presId="urn:microsoft.com/office/officeart/2005/8/layout/cycle5"/>
    <dgm:cxn modelId="{C50873E3-B986-4EAC-9128-0CE906902941}" type="presParOf" srcId="{68C7D702-147E-4CE2-BA2D-A0051E6B5A83}" destId="{E0C958BF-626B-4F36-9EEB-DA2597E52653}" srcOrd="10" destOrd="0" presId="urn:microsoft.com/office/officeart/2005/8/layout/cycle5"/>
    <dgm:cxn modelId="{38C5F823-3A80-4094-B47F-6957D9D7AD85}" type="presParOf" srcId="{68C7D702-147E-4CE2-BA2D-A0051E6B5A83}" destId="{1AB593E7-F310-4A5F-A323-1734CCF03453}" srcOrd="11" destOrd="0" presId="urn:microsoft.com/office/officeart/2005/8/layout/cycle5"/>
    <dgm:cxn modelId="{1980F0C3-75CE-4AFC-B2A1-16B40F79CC41}" type="presParOf" srcId="{68C7D702-147E-4CE2-BA2D-A0051E6B5A83}" destId="{AF3BE63D-B5AC-4118-90BA-EC1130BC44B5}" srcOrd="12" destOrd="0" presId="urn:microsoft.com/office/officeart/2005/8/layout/cycle5"/>
    <dgm:cxn modelId="{EC4E0B1B-80B6-4C7B-B86B-87C352457642}" type="presParOf" srcId="{68C7D702-147E-4CE2-BA2D-A0051E6B5A83}" destId="{2E05D87B-A508-4707-A18E-735C1FB5D100}" srcOrd="13" destOrd="0" presId="urn:microsoft.com/office/officeart/2005/8/layout/cycle5"/>
    <dgm:cxn modelId="{6B0A7BD9-E900-48EE-A04F-A19A7201D6D0}" type="presParOf" srcId="{68C7D702-147E-4CE2-BA2D-A0051E6B5A83}" destId="{BFFE65F2-2BD9-4C42-9D90-A49F6D393319}" srcOrd="14" destOrd="0" presId="urn:microsoft.com/office/officeart/2005/8/layout/cycle5"/>
    <dgm:cxn modelId="{DEECA20D-2BB3-483F-8E67-F3322A2FFCE0}" type="presParOf" srcId="{68C7D702-147E-4CE2-BA2D-A0051E6B5A83}" destId="{0790FFF3-D54E-407E-9133-8240BA39DD8C}" srcOrd="15" destOrd="0" presId="urn:microsoft.com/office/officeart/2005/8/layout/cycle5"/>
    <dgm:cxn modelId="{0BA1770E-E90B-4E29-A876-6EC0FBFDEF41}" type="presParOf" srcId="{68C7D702-147E-4CE2-BA2D-A0051E6B5A83}" destId="{F0B84CDE-2150-405C-9F38-93F1BB79862F}" srcOrd="16" destOrd="0" presId="urn:microsoft.com/office/officeart/2005/8/layout/cycle5"/>
    <dgm:cxn modelId="{5C30820A-4E71-41D4-936A-DD18988E868B}" type="presParOf" srcId="{68C7D702-147E-4CE2-BA2D-A0051E6B5A83}" destId="{CE422CC0-8000-44BB-ADB8-1A9836435759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63EBC-375B-49F7-B387-D6B0FCB071C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841BD-8DEA-45F9-B58A-412E298C2167}">
      <dgm:prSet phldrT="[Text]" custT="1"/>
      <dgm:spPr/>
      <dgm:t>
        <a:bodyPr/>
        <a:lstStyle/>
        <a:p>
          <a:r>
            <a:rPr lang="en-US" sz="1600" dirty="0" smtClean="0"/>
            <a:t>Classroom Performance</a:t>
          </a:r>
          <a:endParaRPr lang="en-US" sz="1600" dirty="0"/>
        </a:p>
      </dgm:t>
    </dgm:pt>
    <dgm:pt modelId="{05FE9DA1-F028-490C-B262-26D7BA094854}" type="parTrans" cxnId="{7015120F-2EB6-4B73-9CD6-0EE72306D2DD}">
      <dgm:prSet/>
      <dgm:spPr/>
      <dgm:t>
        <a:bodyPr/>
        <a:lstStyle/>
        <a:p>
          <a:endParaRPr lang="en-US"/>
        </a:p>
      </dgm:t>
    </dgm:pt>
    <dgm:pt modelId="{AC0025E6-A566-44A8-A2B7-0DEBF215E4A5}" type="sibTrans" cxnId="{7015120F-2EB6-4B73-9CD6-0EE72306D2DD}">
      <dgm:prSet/>
      <dgm:spPr/>
      <dgm:t>
        <a:bodyPr/>
        <a:lstStyle/>
        <a:p>
          <a:endParaRPr lang="en-US"/>
        </a:p>
      </dgm:t>
    </dgm:pt>
    <dgm:pt modelId="{FFCFCC02-72F9-44C5-99B9-DC32B6543456}">
      <dgm:prSet phldrT="[Text]" custT="1"/>
      <dgm:spPr/>
      <dgm:t>
        <a:bodyPr/>
        <a:lstStyle/>
        <a:p>
          <a:r>
            <a:rPr lang="en-US" sz="1800" dirty="0" smtClean="0"/>
            <a:t>Can Dos</a:t>
          </a:r>
          <a:endParaRPr lang="en-US" sz="1800" dirty="0"/>
        </a:p>
      </dgm:t>
    </dgm:pt>
    <dgm:pt modelId="{462D1D3A-89D2-4B2C-8EF3-8B4836FDE2B2}" type="parTrans" cxnId="{45B4BF4C-F678-4C74-9547-DD48CA56AF27}">
      <dgm:prSet/>
      <dgm:spPr/>
      <dgm:t>
        <a:bodyPr/>
        <a:lstStyle/>
        <a:p>
          <a:endParaRPr lang="en-US"/>
        </a:p>
      </dgm:t>
    </dgm:pt>
    <dgm:pt modelId="{1F863962-ACAC-4B27-A5E4-65E7696C299E}" type="sibTrans" cxnId="{45B4BF4C-F678-4C74-9547-DD48CA56AF27}">
      <dgm:prSet/>
      <dgm:spPr/>
      <dgm:t>
        <a:bodyPr/>
        <a:lstStyle/>
        <a:p>
          <a:endParaRPr lang="en-US"/>
        </a:p>
      </dgm:t>
    </dgm:pt>
    <dgm:pt modelId="{56E285E0-2A53-4FCB-B4EA-5FE492291D05}">
      <dgm:prSet phldrT="[Text]" custT="1"/>
      <dgm:spPr/>
      <dgm:t>
        <a:bodyPr/>
        <a:lstStyle/>
        <a:p>
          <a:r>
            <a:rPr lang="en-US" sz="1600" dirty="0" smtClean="0"/>
            <a:t>Student Growth Objective</a:t>
          </a:r>
          <a:endParaRPr lang="en-US" sz="1600" dirty="0"/>
        </a:p>
      </dgm:t>
    </dgm:pt>
    <dgm:pt modelId="{ECC1F178-2135-4787-B4B8-D48C7148A4BB}" type="parTrans" cxnId="{85317DB1-675A-4DBC-8307-FA5A6E7D67D9}">
      <dgm:prSet/>
      <dgm:spPr/>
      <dgm:t>
        <a:bodyPr/>
        <a:lstStyle/>
        <a:p>
          <a:endParaRPr lang="en-US"/>
        </a:p>
      </dgm:t>
    </dgm:pt>
    <dgm:pt modelId="{6206D8EB-4D1B-464F-B93C-8129FEC68369}" type="sibTrans" cxnId="{85317DB1-675A-4DBC-8307-FA5A6E7D67D9}">
      <dgm:prSet/>
      <dgm:spPr/>
      <dgm:t>
        <a:bodyPr/>
        <a:lstStyle/>
        <a:p>
          <a:endParaRPr lang="en-US"/>
        </a:p>
      </dgm:t>
    </dgm:pt>
    <dgm:pt modelId="{CB91C13A-CF67-440E-A38E-C00E2E2E2FBF}">
      <dgm:prSet phldrT="[Text]" custT="1"/>
      <dgm:spPr/>
      <dgm:t>
        <a:bodyPr/>
        <a:lstStyle/>
        <a:p>
          <a:r>
            <a:rPr lang="en-US" sz="1600" dirty="0" smtClean="0"/>
            <a:t>Instructional Approach</a:t>
          </a:r>
          <a:endParaRPr lang="en-US" sz="1600" dirty="0"/>
        </a:p>
      </dgm:t>
    </dgm:pt>
    <dgm:pt modelId="{798C2F49-732A-4D4A-BE6E-00183FCD6EB7}" type="parTrans" cxnId="{A758B7E8-508B-4B72-8E32-F58312E56FA0}">
      <dgm:prSet/>
      <dgm:spPr/>
      <dgm:t>
        <a:bodyPr/>
        <a:lstStyle/>
        <a:p>
          <a:endParaRPr lang="en-US"/>
        </a:p>
      </dgm:t>
    </dgm:pt>
    <dgm:pt modelId="{5EA3033F-2D38-457D-85F1-568804593D26}" type="sibTrans" cxnId="{A758B7E8-508B-4B72-8E32-F58312E56FA0}">
      <dgm:prSet/>
      <dgm:spPr/>
      <dgm:t>
        <a:bodyPr/>
        <a:lstStyle/>
        <a:p>
          <a:endParaRPr lang="en-US"/>
        </a:p>
      </dgm:t>
    </dgm:pt>
    <dgm:pt modelId="{10023517-825A-4BD9-84C7-1732B756F0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ANALYZE</a:t>
          </a:r>
        </a:p>
        <a:p>
          <a:r>
            <a:rPr lang="en-US" dirty="0" smtClean="0"/>
            <a:t>ACCESS DATA </a:t>
          </a:r>
          <a:endParaRPr lang="en-US" dirty="0"/>
        </a:p>
      </dgm:t>
    </dgm:pt>
    <dgm:pt modelId="{0ADC9954-5736-4256-A294-67653DE93D4C}" type="parTrans" cxnId="{995706A7-6883-4172-8EEC-749CE892194D}">
      <dgm:prSet/>
      <dgm:spPr/>
      <dgm:t>
        <a:bodyPr/>
        <a:lstStyle/>
        <a:p>
          <a:endParaRPr lang="en-US"/>
        </a:p>
      </dgm:t>
    </dgm:pt>
    <dgm:pt modelId="{08FCF842-87C1-4920-A31F-AD05CF241CE3}" type="sibTrans" cxnId="{995706A7-6883-4172-8EEC-749CE892194D}">
      <dgm:prSet/>
      <dgm:spPr/>
      <dgm:t>
        <a:bodyPr/>
        <a:lstStyle/>
        <a:p>
          <a:endParaRPr lang="en-US"/>
        </a:p>
      </dgm:t>
    </dgm:pt>
    <dgm:pt modelId="{6BF68C9D-7048-4663-BF6B-DE6ACA499A1A}">
      <dgm:prSet custT="1"/>
      <dgm:spPr/>
      <dgm:t>
        <a:bodyPr/>
        <a:lstStyle/>
        <a:p>
          <a:r>
            <a:rPr lang="en-US" sz="1500" dirty="0" smtClean="0"/>
            <a:t>Plan for Implementation</a:t>
          </a:r>
          <a:endParaRPr lang="en-US" sz="1500" dirty="0"/>
        </a:p>
      </dgm:t>
    </dgm:pt>
    <dgm:pt modelId="{41A36081-591C-4F95-918F-0A079C84B2F2}" type="parTrans" cxnId="{5FD8FB42-9AC1-4A94-92A3-1513DA05C9EC}">
      <dgm:prSet/>
      <dgm:spPr/>
      <dgm:t>
        <a:bodyPr/>
        <a:lstStyle/>
        <a:p>
          <a:endParaRPr lang="en-US"/>
        </a:p>
      </dgm:t>
    </dgm:pt>
    <dgm:pt modelId="{6EC2D455-F23B-495E-B247-80AEC7B230FA}" type="sibTrans" cxnId="{5FD8FB42-9AC1-4A94-92A3-1513DA05C9EC}">
      <dgm:prSet/>
      <dgm:spPr/>
      <dgm:t>
        <a:bodyPr/>
        <a:lstStyle/>
        <a:p>
          <a:endParaRPr lang="en-US"/>
        </a:p>
      </dgm:t>
    </dgm:pt>
    <dgm:pt modelId="{68C7D702-147E-4CE2-BA2D-A0051E6B5A83}" type="pres">
      <dgm:prSet presAssocID="{6FF63EBC-375B-49F7-B387-D6B0FCB071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233FCF-4A94-4E94-8893-7090A492F1FC}" type="pres">
      <dgm:prSet presAssocID="{EEE841BD-8DEA-45F9-B58A-412E298C2167}" presName="node" presStyleLbl="node1" presStyleIdx="0" presStyleCnt="6" custScaleX="116600" custScaleY="110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BDCE0-422E-4BD2-980A-591F1B519FB2}" type="pres">
      <dgm:prSet presAssocID="{EEE841BD-8DEA-45F9-B58A-412E298C2167}" presName="spNode" presStyleCnt="0"/>
      <dgm:spPr/>
      <dgm:t>
        <a:bodyPr/>
        <a:lstStyle/>
        <a:p>
          <a:endParaRPr lang="en-US"/>
        </a:p>
      </dgm:t>
    </dgm:pt>
    <dgm:pt modelId="{94AD33EB-B674-4DC4-B095-F1BF43AF2980}" type="pres">
      <dgm:prSet presAssocID="{AC0025E6-A566-44A8-A2B7-0DEBF215E4A5}" presName="sibTrans" presStyleLbl="sibTrans1D1" presStyleIdx="0" presStyleCnt="6"/>
      <dgm:spPr/>
      <dgm:t>
        <a:bodyPr/>
        <a:lstStyle/>
        <a:p>
          <a:endParaRPr lang="en-US"/>
        </a:p>
      </dgm:t>
    </dgm:pt>
    <dgm:pt modelId="{047552D1-8564-465F-BD88-5C55FB27EB5F}" type="pres">
      <dgm:prSet presAssocID="{FFCFCC02-72F9-44C5-99B9-DC32B654345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DC45A-B4BC-4577-9754-C5DB79EA4710}" type="pres">
      <dgm:prSet presAssocID="{FFCFCC02-72F9-44C5-99B9-DC32B6543456}" presName="spNode" presStyleCnt="0"/>
      <dgm:spPr/>
      <dgm:t>
        <a:bodyPr/>
        <a:lstStyle/>
        <a:p>
          <a:endParaRPr lang="en-US"/>
        </a:p>
      </dgm:t>
    </dgm:pt>
    <dgm:pt modelId="{7E6E7B30-B2D6-401B-9E7C-FB69300765A9}" type="pres">
      <dgm:prSet presAssocID="{1F863962-ACAC-4B27-A5E4-65E7696C299E}" presName="sibTrans" presStyleLbl="sibTrans1D1" presStyleIdx="1" presStyleCnt="6"/>
      <dgm:spPr/>
      <dgm:t>
        <a:bodyPr/>
        <a:lstStyle/>
        <a:p>
          <a:endParaRPr lang="en-US"/>
        </a:p>
      </dgm:t>
    </dgm:pt>
    <dgm:pt modelId="{88ACFB13-4018-4368-8E91-B0351C8FDE43}" type="pres">
      <dgm:prSet presAssocID="{56E285E0-2A53-4FCB-B4EA-5FE492291D0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8A788-B585-409A-ABC2-749D59FAE170}" type="pres">
      <dgm:prSet presAssocID="{56E285E0-2A53-4FCB-B4EA-5FE492291D05}" presName="spNode" presStyleCnt="0"/>
      <dgm:spPr/>
      <dgm:t>
        <a:bodyPr/>
        <a:lstStyle/>
        <a:p>
          <a:endParaRPr lang="en-US"/>
        </a:p>
      </dgm:t>
    </dgm:pt>
    <dgm:pt modelId="{123DC3FB-CE08-442C-B947-4AABFE9F3005}" type="pres">
      <dgm:prSet presAssocID="{6206D8EB-4D1B-464F-B93C-8129FEC68369}" presName="sibTrans" presStyleLbl="sibTrans1D1" presStyleIdx="2" presStyleCnt="6"/>
      <dgm:spPr/>
      <dgm:t>
        <a:bodyPr/>
        <a:lstStyle/>
        <a:p>
          <a:endParaRPr lang="en-US"/>
        </a:p>
      </dgm:t>
    </dgm:pt>
    <dgm:pt modelId="{974DB57E-31E7-4229-9899-BB540EE36E12}" type="pres">
      <dgm:prSet presAssocID="{CB91C13A-CF67-440E-A38E-C00E2E2E2FBF}" presName="node" presStyleLbl="node1" presStyleIdx="3" presStyleCnt="6" custScaleX="113119" custScaleY="118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58BF-626B-4F36-9EEB-DA2597E52653}" type="pres">
      <dgm:prSet presAssocID="{CB91C13A-CF67-440E-A38E-C00E2E2E2FBF}" presName="spNode" presStyleCnt="0"/>
      <dgm:spPr/>
      <dgm:t>
        <a:bodyPr/>
        <a:lstStyle/>
        <a:p>
          <a:endParaRPr lang="en-US"/>
        </a:p>
      </dgm:t>
    </dgm:pt>
    <dgm:pt modelId="{1AB593E7-F310-4A5F-A323-1734CCF03453}" type="pres">
      <dgm:prSet presAssocID="{5EA3033F-2D38-457D-85F1-568804593D26}" presName="sibTrans" presStyleLbl="sibTrans1D1" presStyleIdx="3" presStyleCnt="6"/>
      <dgm:spPr/>
      <dgm:t>
        <a:bodyPr/>
        <a:lstStyle/>
        <a:p>
          <a:endParaRPr lang="en-US"/>
        </a:p>
      </dgm:t>
    </dgm:pt>
    <dgm:pt modelId="{AF3BE63D-B5AC-4118-90BA-EC1130BC44B5}" type="pres">
      <dgm:prSet presAssocID="{6BF68C9D-7048-4663-BF6B-DE6ACA499A1A}" presName="node" presStyleLbl="node1" presStyleIdx="4" presStyleCnt="6" custScaleX="121074" custScaleY="1180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05D87B-A508-4707-A18E-735C1FB5D100}" type="pres">
      <dgm:prSet presAssocID="{6BF68C9D-7048-4663-BF6B-DE6ACA499A1A}" presName="spNode" presStyleCnt="0"/>
      <dgm:spPr/>
      <dgm:t>
        <a:bodyPr/>
        <a:lstStyle/>
        <a:p>
          <a:endParaRPr lang="en-US"/>
        </a:p>
      </dgm:t>
    </dgm:pt>
    <dgm:pt modelId="{BFFE65F2-2BD9-4C42-9D90-A49F6D393319}" type="pres">
      <dgm:prSet presAssocID="{6EC2D455-F23B-495E-B247-80AEC7B230FA}" presName="sibTrans" presStyleLbl="sibTrans1D1" presStyleIdx="4" presStyleCnt="6"/>
      <dgm:spPr/>
      <dgm:t>
        <a:bodyPr/>
        <a:lstStyle/>
        <a:p>
          <a:endParaRPr lang="en-US"/>
        </a:p>
      </dgm:t>
    </dgm:pt>
    <dgm:pt modelId="{0790FFF3-D54E-407E-9133-8240BA39DD8C}" type="pres">
      <dgm:prSet presAssocID="{10023517-825A-4BD9-84C7-1732B756F0F6}" presName="node" presStyleLbl="node1" presStyleIdx="5" presStyleCnt="6" custScaleX="194971" custScaleY="136588" custRadScaleRad="99947" custRadScaleInc="-248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84CDE-2150-405C-9F38-93F1BB79862F}" type="pres">
      <dgm:prSet presAssocID="{10023517-825A-4BD9-84C7-1732B756F0F6}" presName="spNode" presStyleCnt="0"/>
      <dgm:spPr/>
      <dgm:t>
        <a:bodyPr/>
        <a:lstStyle/>
        <a:p>
          <a:endParaRPr lang="en-US"/>
        </a:p>
      </dgm:t>
    </dgm:pt>
    <dgm:pt modelId="{CE422CC0-8000-44BB-ADB8-1A9836435759}" type="pres">
      <dgm:prSet presAssocID="{08FCF842-87C1-4920-A31F-AD05CF241CE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A758B7E8-508B-4B72-8E32-F58312E56FA0}" srcId="{6FF63EBC-375B-49F7-B387-D6B0FCB071C0}" destId="{CB91C13A-CF67-440E-A38E-C00E2E2E2FBF}" srcOrd="3" destOrd="0" parTransId="{798C2F49-732A-4D4A-BE6E-00183FCD6EB7}" sibTransId="{5EA3033F-2D38-457D-85F1-568804593D26}"/>
    <dgm:cxn modelId="{D9816BBC-0720-4269-B7B2-F9AAD328ACC5}" type="presOf" srcId="{6EC2D455-F23B-495E-B247-80AEC7B230FA}" destId="{BFFE65F2-2BD9-4C42-9D90-A49F6D393319}" srcOrd="0" destOrd="0" presId="urn:microsoft.com/office/officeart/2005/8/layout/cycle5"/>
    <dgm:cxn modelId="{85317DB1-675A-4DBC-8307-FA5A6E7D67D9}" srcId="{6FF63EBC-375B-49F7-B387-D6B0FCB071C0}" destId="{56E285E0-2A53-4FCB-B4EA-5FE492291D05}" srcOrd="2" destOrd="0" parTransId="{ECC1F178-2135-4787-B4B8-D48C7148A4BB}" sibTransId="{6206D8EB-4D1B-464F-B93C-8129FEC68369}"/>
    <dgm:cxn modelId="{995706A7-6883-4172-8EEC-749CE892194D}" srcId="{6FF63EBC-375B-49F7-B387-D6B0FCB071C0}" destId="{10023517-825A-4BD9-84C7-1732B756F0F6}" srcOrd="5" destOrd="0" parTransId="{0ADC9954-5736-4256-A294-67653DE93D4C}" sibTransId="{08FCF842-87C1-4920-A31F-AD05CF241CE3}"/>
    <dgm:cxn modelId="{5FD8FB42-9AC1-4A94-92A3-1513DA05C9EC}" srcId="{6FF63EBC-375B-49F7-B387-D6B0FCB071C0}" destId="{6BF68C9D-7048-4663-BF6B-DE6ACA499A1A}" srcOrd="4" destOrd="0" parTransId="{41A36081-591C-4F95-918F-0A079C84B2F2}" sibTransId="{6EC2D455-F23B-495E-B247-80AEC7B230FA}"/>
    <dgm:cxn modelId="{76255DB2-1B03-4651-854A-57DBDB744042}" type="presOf" srcId="{AC0025E6-A566-44A8-A2B7-0DEBF215E4A5}" destId="{94AD33EB-B674-4DC4-B095-F1BF43AF2980}" srcOrd="0" destOrd="0" presId="urn:microsoft.com/office/officeart/2005/8/layout/cycle5"/>
    <dgm:cxn modelId="{86587A50-DAA3-4078-8E33-B0553D3F745C}" type="presOf" srcId="{6FF63EBC-375B-49F7-B387-D6B0FCB071C0}" destId="{68C7D702-147E-4CE2-BA2D-A0051E6B5A83}" srcOrd="0" destOrd="0" presId="urn:microsoft.com/office/officeart/2005/8/layout/cycle5"/>
    <dgm:cxn modelId="{56D97D88-C09C-465C-90AC-183DF8AED5ED}" type="presOf" srcId="{10023517-825A-4BD9-84C7-1732B756F0F6}" destId="{0790FFF3-D54E-407E-9133-8240BA39DD8C}" srcOrd="0" destOrd="0" presId="urn:microsoft.com/office/officeart/2005/8/layout/cycle5"/>
    <dgm:cxn modelId="{7015120F-2EB6-4B73-9CD6-0EE72306D2DD}" srcId="{6FF63EBC-375B-49F7-B387-D6B0FCB071C0}" destId="{EEE841BD-8DEA-45F9-B58A-412E298C2167}" srcOrd="0" destOrd="0" parTransId="{05FE9DA1-F028-490C-B262-26D7BA094854}" sibTransId="{AC0025E6-A566-44A8-A2B7-0DEBF215E4A5}"/>
    <dgm:cxn modelId="{2E3AEC4D-6167-47FC-A607-B9E709A450B9}" type="presOf" srcId="{1F863962-ACAC-4B27-A5E4-65E7696C299E}" destId="{7E6E7B30-B2D6-401B-9E7C-FB69300765A9}" srcOrd="0" destOrd="0" presId="urn:microsoft.com/office/officeart/2005/8/layout/cycle5"/>
    <dgm:cxn modelId="{AA87E8C3-A125-4FC5-8EBF-8BD076462AA0}" type="presOf" srcId="{FFCFCC02-72F9-44C5-99B9-DC32B6543456}" destId="{047552D1-8564-465F-BD88-5C55FB27EB5F}" srcOrd="0" destOrd="0" presId="urn:microsoft.com/office/officeart/2005/8/layout/cycle5"/>
    <dgm:cxn modelId="{A2411016-9E28-4906-9577-8EEB864A3FEB}" type="presOf" srcId="{6BF68C9D-7048-4663-BF6B-DE6ACA499A1A}" destId="{AF3BE63D-B5AC-4118-90BA-EC1130BC44B5}" srcOrd="0" destOrd="0" presId="urn:microsoft.com/office/officeart/2005/8/layout/cycle5"/>
    <dgm:cxn modelId="{55A766F6-A5A9-44F3-B46F-3F58B2607367}" type="presOf" srcId="{EEE841BD-8DEA-45F9-B58A-412E298C2167}" destId="{E5233FCF-4A94-4E94-8893-7090A492F1FC}" srcOrd="0" destOrd="0" presId="urn:microsoft.com/office/officeart/2005/8/layout/cycle5"/>
    <dgm:cxn modelId="{2A2C8068-1DE6-4C09-8638-F10B06E66A8A}" type="presOf" srcId="{CB91C13A-CF67-440E-A38E-C00E2E2E2FBF}" destId="{974DB57E-31E7-4229-9899-BB540EE36E12}" srcOrd="0" destOrd="0" presId="urn:microsoft.com/office/officeart/2005/8/layout/cycle5"/>
    <dgm:cxn modelId="{45B4BF4C-F678-4C74-9547-DD48CA56AF27}" srcId="{6FF63EBC-375B-49F7-B387-D6B0FCB071C0}" destId="{FFCFCC02-72F9-44C5-99B9-DC32B6543456}" srcOrd="1" destOrd="0" parTransId="{462D1D3A-89D2-4B2C-8EF3-8B4836FDE2B2}" sibTransId="{1F863962-ACAC-4B27-A5E4-65E7696C299E}"/>
    <dgm:cxn modelId="{79AF01DA-4921-4888-9508-8674FD72606B}" type="presOf" srcId="{5EA3033F-2D38-457D-85F1-568804593D26}" destId="{1AB593E7-F310-4A5F-A323-1734CCF03453}" srcOrd="0" destOrd="0" presId="urn:microsoft.com/office/officeart/2005/8/layout/cycle5"/>
    <dgm:cxn modelId="{74EBD945-EADD-4959-827E-1A3727C8BCE7}" type="presOf" srcId="{56E285E0-2A53-4FCB-B4EA-5FE492291D05}" destId="{88ACFB13-4018-4368-8E91-B0351C8FDE43}" srcOrd="0" destOrd="0" presId="urn:microsoft.com/office/officeart/2005/8/layout/cycle5"/>
    <dgm:cxn modelId="{3DAD8812-14E6-453D-9D05-67B0E0C1FE05}" type="presOf" srcId="{6206D8EB-4D1B-464F-B93C-8129FEC68369}" destId="{123DC3FB-CE08-442C-B947-4AABFE9F3005}" srcOrd="0" destOrd="0" presId="urn:microsoft.com/office/officeart/2005/8/layout/cycle5"/>
    <dgm:cxn modelId="{483915FF-ED93-492F-B475-6D35AAEB23BE}" type="presOf" srcId="{08FCF842-87C1-4920-A31F-AD05CF241CE3}" destId="{CE422CC0-8000-44BB-ADB8-1A9836435759}" srcOrd="0" destOrd="0" presId="urn:microsoft.com/office/officeart/2005/8/layout/cycle5"/>
    <dgm:cxn modelId="{F86F667D-BA49-4E2C-8093-A876DB70E292}" type="presParOf" srcId="{68C7D702-147E-4CE2-BA2D-A0051E6B5A83}" destId="{E5233FCF-4A94-4E94-8893-7090A492F1FC}" srcOrd="0" destOrd="0" presId="urn:microsoft.com/office/officeart/2005/8/layout/cycle5"/>
    <dgm:cxn modelId="{9C80BEC5-E20A-472A-B0C6-14DA53E16ED5}" type="presParOf" srcId="{68C7D702-147E-4CE2-BA2D-A0051E6B5A83}" destId="{810BDCE0-422E-4BD2-980A-591F1B519FB2}" srcOrd="1" destOrd="0" presId="urn:microsoft.com/office/officeart/2005/8/layout/cycle5"/>
    <dgm:cxn modelId="{2A4A0D83-F7F7-4170-8988-B8AD0E5373C7}" type="presParOf" srcId="{68C7D702-147E-4CE2-BA2D-A0051E6B5A83}" destId="{94AD33EB-B674-4DC4-B095-F1BF43AF2980}" srcOrd="2" destOrd="0" presId="urn:microsoft.com/office/officeart/2005/8/layout/cycle5"/>
    <dgm:cxn modelId="{667B67E8-9D78-4B9D-8043-575ED2A948D1}" type="presParOf" srcId="{68C7D702-147E-4CE2-BA2D-A0051E6B5A83}" destId="{047552D1-8564-465F-BD88-5C55FB27EB5F}" srcOrd="3" destOrd="0" presId="urn:microsoft.com/office/officeart/2005/8/layout/cycle5"/>
    <dgm:cxn modelId="{0EB195A0-D24E-4551-8557-E830B86DCBB6}" type="presParOf" srcId="{68C7D702-147E-4CE2-BA2D-A0051E6B5A83}" destId="{BA0DC45A-B4BC-4577-9754-C5DB79EA4710}" srcOrd="4" destOrd="0" presId="urn:microsoft.com/office/officeart/2005/8/layout/cycle5"/>
    <dgm:cxn modelId="{F9A82E03-1D29-49F6-968A-6C27C90CB680}" type="presParOf" srcId="{68C7D702-147E-4CE2-BA2D-A0051E6B5A83}" destId="{7E6E7B30-B2D6-401B-9E7C-FB69300765A9}" srcOrd="5" destOrd="0" presId="urn:microsoft.com/office/officeart/2005/8/layout/cycle5"/>
    <dgm:cxn modelId="{A6AE9A32-A0EC-4AD5-B8E2-B66CC4A3D776}" type="presParOf" srcId="{68C7D702-147E-4CE2-BA2D-A0051E6B5A83}" destId="{88ACFB13-4018-4368-8E91-B0351C8FDE43}" srcOrd="6" destOrd="0" presId="urn:microsoft.com/office/officeart/2005/8/layout/cycle5"/>
    <dgm:cxn modelId="{57281C32-366C-4B4B-8886-333301EA692E}" type="presParOf" srcId="{68C7D702-147E-4CE2-BA2D-A0051E6B5A83}" destId="{0BD8A788-B585-409A-ABC2-749D59FAE170}" srcOrd="7" destOrd="0" presId="urn:microsoft.com/office/officeart/2005/8/layout/cycle5"/>
    <dgm:cxn modelId="{33BF51D7-435D-4526-83C3-843847E7F0AC}" type="presParOf" srcId="{68C7D702-147E-4CE2-BA2D-A0051E6B5A83}" destId="{123DC3FB-CE08-442C-B947-4AABFE9F3005}" srcOrd="8" destOrd="0" presId="urn:microsoft.com/office/officeart/2005/8/layout/cycle5"/>
    <dgm:cxn modelId="{403959A7-DC34-446C-94D4-53E03D2915D2}" type="presParOf" srcId="{68C7D702-147E-4CE2-BA2D-A0051E6B5A83}" destId="{974DB57E-31E7-4229-9899-BB540EE36E12}" srcOrd="9" destOrd="0" presId="urn:microsoft.com/office/officeart/2005/8/layout/cycle5"/>
    <dgm:cxn modelId="{C68B542C-A517-4C98-B66E-4E7326D41AB6}" type="presParOf" srcId="{68C7D702-147E-4CE2-BA2D-A0051E6B5A83}" destId="{E0C958BF-626B-4F36-9EEB-DA2597E52653}" srcOrd="10" destOrd="0" presId="urn:microsoft.com/office/officeart/2005/8/layout/cycle5"/>
    <dgm:cxn modelId="{505233E4-4449-4ED2-A8EB-263C0165C35B}" type="presParOf" srcId="{68C7D702-147E-4CE2-BA2D-A0051E6B5A83}" destId="{1AB593E7-F310-4A5F-A323-1734CCF03453}" srcOrd="11" destOrd="0" presId="urn:microsoft.com/office/officeart/2005/8/layout/cycle5"/>
    <dgm:cxn modelId="{B2BF3E7F-06DB-4F6E-927D-6283A74D706D}" type="presParOf" srcId="{68C7D702-147E-4CE2-BA2D-A0051E6B5A83}" destId="{AF3BE63D-B5AC-4118-90BA-EC1130BC44B5}" srcOrd="12" destOrd="0" presId="urn:microsoft.com/office/officeart/2005/8/layout/cycle5"/>
    <dgm:cxn modelId="{B10B4643-0783-4757-A8C4-8940D8F8DC14}" type="presParOf" srcId="{68C7D702-147E-4CE2-BA2D-A0051E6B5A83}" destId="{2E05D87B-A508-4707-A18E-735C1FB5D100}" srcOrd="13" destOrd="0" presId="urn:microsoft.com/office/officeart/2005/8/layout/cycle5"/>
    <dgm:cxn modelId="{CE3DAD13-7C5A-4816-94A9-0210477A31AA}" type="presParOf" srcId="{68C7D702-147E-4CE2-BA2D-A0051E6B5A83}" destId="{BFFE65F2-2BD9-4C42-9D90-A49F6D393319}" srcOrd="14" destOrd="0" presId="urn:microsoft.com/office/officeart/2005/8/layout/cycle5"/>
    <dgm:cxn modelId="{B3074308-5685-4CFC-BA8C-51470757139C}" type="presParOf" srcId="{68C7D702-147E-4CE2-BA2D-A0051E6B5A83}" destId="{0790FFF3-D54E-407E-9133-8240BA39DD8C}" srcOrd="15" destOrd="0" presId="urn:microsoft.com/office/officeart/2005/8/layout/cycle5"/>
    <dgm:cxn modelId="{B185878F-1BB9-4075-A3CE-506D20C94F19}" type="presParOf" srcId="{68C7D702-147E-4CE2-BA2D-A0051E6B5A83}" destId="{F0B84CDE-2150-405C-9F38-93F1BB79862F}" srcOrd="16" destOrd="0" presId="urn:microsoft.com/office/officeart/2005/8/layout/cycle5"/>
    <dgm:cxn modelId="{D3B24B4C-F9C0-483C-9AED-B6806378C098}" type="presParOf" srcId="{68C7D702-147E-4CE2-BA2D-A0051E6B5A83}" destId="{CE422CC0-8000-44BB-ADB8-1A9836435759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33FCF-4A94-4E94-8893-7090A492F1FC}">
      <dsp:nvSpPr>
        <dsp:cNvPr id="0" name=""/>
        <dsp:cNvSpPr/>
      </dsp:nvSpPr>
      <dsp:spPr>
        <a:xfrm>
          <a:off x="3023755" y="-63018"/>
          <a:ext cx="1624447" cy="10013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Classroom Performance</a:t>
          </a:r>
          <a:endParaRPr lang="en-US" sz="1600" kern="1200" dirty="0"/>
        </a:p>
      </dsp:txBody>
      <dsp:txXfrm>
        <a:off x="3072638" y="-14135"/>
        <a:ext cx="1526681" cy="903600"/>
      </dsp:txXfrm>
    </dsp:sp>
    <dsp:sp modelId="{94AD33EB-B674-4DC4-B095-F1BF43AF2980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097817" y="228977"/>
              </a:moveTo>
              <a:arcTo wR="2135719" hR="2135719" stAng="17806469" swAng="80431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552D1-8564-465F-BD88-5C55FB27EB5F}">
      <dsp:nvSpPr>
        <dsp:cNvPr id="0" name=""/>
        <dsp:cNvSpPr/>
      </dsp:nvSpPr>
      <dsp:spPr>
        <a:xfrm>
          <a:off x="4988976" y="1052740"/>
          <a:ext cx="1393180" cy="905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 Dos</a:t>
          </a:r>
          <a:endParaRPr lang="en-US" sz="1800" kern="1200" dirty="0"/>
        </a:p>
      </dsp:txBody>
      <dsp:txXfrm>
        <a:off x="5033182" y="1096946"/>
        <a:ext cx="1304768" cy="817155"/>
      </dsp:txXfrm>
    </dsp:sp>
    <dsp:sp modelId="{7E6E7B30-B2D6-401B-9E7C-FB69300765A9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4238095" y="1759805"/>
              </a:moveTo>
              <a:arcTo wR="2135719" hR="2135719" stAng="20991745" swAng="12165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CFB13-4018-4368-8E91-B0351C8FDE43}">
      <dsp:nvSpPr>
        <dsp:cNvPr id="0" name=""/>
        <dsp:cNvSpPr/>
      </dsp:nvSpPr>
      <dsp:spPr>
        <a:xfrm>
          <a:off x="4988976" y="3188459"/>
          <a:ext cx="1393180" cy="905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Student Growth Objective</a:t>
          </a:r>
          <a:endParaRPr lang="en-US" sz="1600" kern="1200" dirty="0"/>
        </a:p>
      </dsp:txBody>
      <dsp:txXfrm>
        <a:off x="5033182" y="3232665"/>
        <a:ext cx="1304768" cy="817155"/>
      </dsp:txXfrm>
    </dsp:sp>
    <dsp:sp modelId="{123DC3FB-CE08-442C-B947-4AABFE9F3005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509736" y="3770763"/>
              </a:moveTo>
              <a:arcTo wR="2135719" hR="2135719" stAng="2997469" swAng="8299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DB57E-31E7-4229-9899-BB540EE36E12}">
      <dsp:nvSpPr>
        <dsp:cNvPr id="0" name=""/>
        <dsp:cNvSpPr/>
      </dsp:nvSpPr>
      <dsp:spPr>
        <a:xfrm>
          <a:off x="3048003" y="4173586"/>
          <a:ext cx="1575951" cy="10710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Instructional Approach</a:t>
          </a:r>
          <a:endParaRPr lang="en-US" sz="1600" kern="1200" dirty="0"/>
        </a:p>
      </dsp:txBody>
      <dsp:txXfrm>
        <a:off x="3100286" y="4225869"/>
        <a:ext cx="1471385" cy="966466"/>
      </dsp:txXfrm>
    </dsp:sp>
    <dsp:sp modelId="{1AB593E7-F310-4A5F-A323-1734CCF03453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1213614" y="4062119"/>
              </a:moveTo>
              <a:arcTo wR="2135719" hR="2135719" stAng="6934735" swAng="71288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BE63D-B5AC-4118-90BA-EC1130BC44B5}">
      <dsp:nvSpPr>
        <dsp:cNvPr id="0" name=""/>
        <dsp:cNvSpPr/>
      </dsp:nvSpPr>
      <dsp:spPr>
        <a:xfrm>
          <a:off x="1143002" y="3106786"/>
          <a:ext cx="1686778" cy="1068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Plan for Implementation</a:t>
          </a:r>
          <a:endParaRPr lang="en-US" sz="1500" kern="1200" dirty="0"/>
        </a:p>
      </dsp:txBody>
      <dsp:txXfrm>
        <a:off x="1195182" y="3158966"/>
        <a:ext cx="1582418" cy="964553"/>
      </dsp:txXfrm>
    </dsp:sp>
    <dsp:sp modelId="{BFFE65F2-2BD9-4C42-9D90-A49F6D393319}">
      <dsp:nvSpPr>
        <dsp:cNvPr id="0" name=""/>
        <dsp:cNvSpPr/>
      </dsp:nvSpPr>
      <dsp:spPr>
        <a:xfrm>
          <a:off x="1701008" y="440575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2349" y="2506031"/>
              </a:moveTo>
              <a:arcTo wR="2135719" hR="2135719" stAng="10200900" swAng="79974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0FFF3-D54E-407E-9133-8240BA39DD8C}">
      <dsp:nvSpPr>
        <dsp:cNvPr id="0" name=""/>
        <dsp:cNvSpPr/>
      </dsp:nvSpPr>
      <dsp:spPr>
        <a:xfrm>
          <a:off x="543754" y="1051712"/>
          <a:ext cx="2716297" cy="1236895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ANALYZE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ACCESS DATA </a:t>
          </a:r>
          <a:endParaRPr lang="en-US" sz="2500" kern="1200" dirty="0"/>
        </a:p>
      </dsp:txBody>
      <dsp:txXfrm>
        <a:off x="604134" y="1112092"/>
        <a:ext cx="2595537" cy="1116135"/>
      </dsp:txXfrm>
    </dsp:sp>
    <dsp:sp modelId="{CE422CC0-8000-44BB-ADB8-1A9836435759}">
      <dsp:nvSpPr>
        <dsp:cNvPr id="0" name=""/>
        <dsp:cNvSpPr/>
      </dsp:nvSpPr>
      <dsp:spPr>
        <a:xfrm>
          <a:off x="1703032" y="436522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757228" y="504443"/>
              </a:moveTo>
              <a:arcTo wR="2135719" hR="2135719" stAng="13788055" swAng="80154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33FCF-4A94-4E94-8893-7090A492F1FC}">
      <dsp:nvSpPr>
        <dsp:cNvPr id="0" name=""/>
        <dsp:cNvSpPr/>
      </dsp:nvSpPr>
      <dsp:spPr>
        <a:xfrm>
          <a:off x="3023755" y="-63018"/>
          <a:ext cx="1624447" cy="10013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Classroom Performance</a:t>
          </a:r>
          <a:endParaRPr lang="en-US" sz="1600" kern="1200" dirty="0"/>
        </a:p>
      </dsp:txBody>
      <dsp:txXfrm>
        <a:off x="3072638" y="-14135"/>
        <a:ext cx="1526681" cy="903600"/>
      </dsp:txXfrm>
    </dsp:sp>
    <dsp:sp modelId="{94AD33EB-B674-4DC4-B095-F1BF43AF2980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097817" y="228977"/>
              </a:moveTo>
              <a:arcTo wR="2135719" hR="2135719" stAng="17806469" swAng="80431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552D1-8564-465F-BD88-5C55FB27EB5F}">
      <dsp:nvSpPr>
        <dsp:cNvPr id="0" name=""/>
        <dsp:cNvSpPr/>
      </dsp:nvSpPr>
      <dsp:spPr>
        <a:xfrm>
          <a:off x="4988976" y="1052740"/>
          <a:ext cx="1393180" cy="905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 Dos</a:t>
          </a:r>
          <a:endParaRPr lang="en-US" sz="1800" kern="1200" dirty="0"/>
        </a:p>
      </dsp:txBody>
      <dsp:txXfrm>
        <a:off x="5033182" y="1096946"/>
        <a:ext cx="1304768" cy="817155"/>
      </dsp:txXfrm>
    </dsp:sp>
    <dsp:sp modelId="{7E6E7B30-B2D6-401B-9E7C-FB69300765A9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4238095" y="1759805"/>
              </a:moveTo>
              <a:arcTo wR="2135719" hR="2135719" stAng="20991745" swAng="12165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CFB13-4018-4368-8E91-B0351C8FDE43}">
      <dsp:nvSpPr>
        <dsp:cNvPr id="0" name=""/>
        <dsp:cNvSpPr/>
      </dsp:nvSpPr>
      <dsp:spPr>
        <a:xfrm>
          <a:off x="4988976" y="3188459"/>
          <a:ext cx="1393180" cy="905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Student Growth Objective</a:t>
          </a:r>
          <a:endParaRPr lang="en-US" sz="1600" kern="1200" dirty="0"/>
        </a:p>
      </dsp:txBody>
      <dsp:txXfrm>
        <a:off x="5033182" y="3232665"/>
        <a:ext cx="1304768" cy="817155"/>
      </dsp:txXfrm>
    </dsp:sp>
    <dsp:sp modelId="{123DC3FB-CE08-442C-B947-4AABFE9F3005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509736" y="3770763"/>
              </a:moveTo>
              <a:arcTo wR="2135719" hR="2135719" stAng="2997469" swAng="8299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DB57E-31E7-4229-9899-BB540EE36E12}">
      <dsp:nvSpPr>
        <dsp:cNvPr id="0" name=""/>
        <dsp:cNvSpPr/>
      </dsp:nvSpPr>
      <dsp:spPr>
        <a:xfrm>
          <a:off x="3048003" y="4173586"/>
          <a:ext cx="1575951" cy="10710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Instructional Approach</a:t>
          </a:r>
          <a:endParaRPr lang="en-US" sz="1600" kern="1200" dirty="0"/>
        </a:p>
      </dsp:txBody>
      <dsp:txXfrm>
        <a:off x="3100286" y="4225869"/>
        <a:ext cx="1471385" cy="966466"/>
      </dsp:txXfrm>
    </dsp:sp>
    <dsp:sp modelId="{1AB593E7-F310-4A5F-A323-1734CCF03453}">
      <dsp:nvSpPr>
        <dsp:cNvPr id="0" name=""/>
        <dsp:cNvSpPr/>
      </dsp:nvSpPr>
      <dsp:spPr>
        <a:xfrm>
          <a:off x="1700260" y="437664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1213614" y="4062119"/>
              </a:moveTo>
              <a:arcTo wR="2135719" hR="2135719" stAng="6934735" swAng="71288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BE63D-B5AC-4118-90BA-EC1130BC44B5}">
      <dsp:nvSpPr>
        <dsp:cNvPr id="0" name=""/>
        <dsp:cNvSpPr/>
      </dsp:nvSpPr>
      <dsp:spPr>
        <a:xfrm>
          <a:off x="1143002" y="3106786"/>
          <a:ext cx="1686778" cy="1068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Plan for Implementation</a:t>
          </a:r>
          <a:endParaRPr lang="en-US" sz="1500" kern="1200" dirty="0"/>
        </a:p>
      </dsp:txBody>
      <dsp:txXfrm>
        <a:off x="1195182" y="3158966"/>
        <a:ext cx="1582418" cy="964553"/>
      </dsp:txXfrm>
    </dsp:sp>
    <dsp:sp modelId="{BFFE65F2-2BD9-4C42-9D90-A49F6D393319}">
      <dsp:nvSpPr>
        <dsp:cNvPr id="0" name=""/>
        <dsp:cNvSpPr/>
      </dsp:nvSpPr>
      <dsp:spPr>
        <a:xfrm>
          <a:off x="1701008" y="440575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32349" y="2506031"/>
              </a:moveTo>
              <a:arcTo wR="2135719" hR="2135719" stAng="10200900" swAng="79974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0FFF3-D54E-407E-9133-8240BA39DD8C}">
      <dsp:nvSpPr>
        <dsp:cNvPr id="0" name=""/>
        <dsp:cNvSpPr/>
      </dsp:nvSpPr>
      <dsp:spPr>
        <a:xfrm>
          <a:off x="543754" y="1051712"/>
          <a:ext cx="2716297" cy="1236895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ANALYZE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ACCESS DATA </a:t>
          </a:r>
          <a:endParaRPr lang="en-US" sz="2500" kern="1200" dirty="0"/>
        </a:p>
      </dsp:txBody>
      <dsp:txXfrm>
        <a:off x="604134" y="1112092"/>
        <a:ext cx="2595537" cy="1116135"/>
      </dsp:txXfrm>
    </dsp:sp>
    <dsp:sp modelId="{CE422CC0-8000-44BB-ADB8-1A9836435759}">
      <dsp:nvSpPr>
        <dsp:cNvPr id="0" name=""/>
        <dsp:cNvSpPr/>
      </dsp:nvSpPr>
      <dsp:spPr>
        <a:xfrm>
          <a:off x="1703032" y="436522"/>
          <a:ext cx="4271438" cy="4271438"/>
        </a:xfrm>
        <a:custGeom>
          <a:avLst/>
          <a:gdLst/>
          <a:ahLst/>
          <a:cxnLst/>
          <a:rect l="0" t="0" r="0" b="0"/>
          <a:pathLst>
            <a:path>
              <a:moveTo>
                <a:pt x="757228" y="504443"/>
              </a:moveTo>
              <a:arcTo wR="2135719" hR="2135719" stAng="13788055" swAng="80154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08E7E-A9EB-4F86-BBCF-2B03CF7E9D7A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40B93-AAAC-4F2B-A2DD-4CFFD376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3400" y="4343400"/>
            <a:ext cx="5486400" cy="4114800"/>
          </a:xfrm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b="1" u="sng" dirty="0" smtClean="0"/>
              <a:t>WIDA</a:t>
            </a:r>
            <a:r>
              <a:rPr lang="en-US" u="sng" dirty="0" smtClean="0"/>
              <a:t> IN YOUR CLASSROOM (5 minutes)</a:t>
            </a:r>
          </a:p>
          <a:p>
            <a:endParaRPr lang="en-US" u="sng" dirty="0"/>
          </a:p>
          <a:p>
            <a:pPr marL="228600" indent="-228600">
              <a:buAutoNum type="arabicPeriod"/>
            </a:pPr>
            <a:r>
              <a:rPr lang="en-US" dirty="0" smtClean="0"/>
              <a:t>WELCOME message to participants </a:t>
            </a:r>
          </a:p>
          <a:p>
            <a:endParaRPr lang="en-US" dirty="0" smtClean="0"/>
          </a:p>
          <a:p>
            <a:r>
              <a:rPr lang="en-US" dirty="0" smtClean="0"/>
              <a:t>2.   INTRODUCTIONS -  Have participants introduce themselves , grade and school they represent.   As an option/Ice Breaker consider  having participants introduce themselves by using a sentence frame: </a:t>
            </a:r>
          </a:p>
          <a:p>
            <a:pPr marL="228600" indent="-228600">
              <a:buAutoNum type="arabicPeriod"/>
            </a:pPr>
            <a:endParaRPr lang="en-US" dirty="0"/>
          </a:p>
          <a:p>
            <a:r>
              <a:rPr lang="en-US" sz="1400" i="1" dirty="0" smtClean="0"/>
              <a:t>      In my classroom I would now be _____________________________ but instead  I am  attending  WIDA In </a:t>
            </a:r>
            <a:r>
              <a:rPr lang="en-US" sz="1400" i="1" dirty="0"/>
              <a:t>Y</a:t>
            </a:r>
            <a:r>
              <a:rPr lang="en-US" sz="1400" i="1" dirty="0" smtClean="0"/>
              <a:t>our Classroom .  </a:t>
            </a:r>
          </a:p>
          <a:p>
            <a:endParaRPr lang="en-US" sz="1400" i="1" dirty="0"/>
          </a:p>
          <a:p>
            <a:endParaRPr lang="en-US" sz="1400" i="1" dirty="0" smtClean="0"/>
          </a:p>
          <a:p>
            <a:pPr marL="228600" indent="-228600">
              <a:buAutoNum type="arabicPeriod" startAt="3"/>
            </a:pPr>
            <a:r>
              <a:rPr lang="en-US" dirty="0" smtClean="0"/>
              <a:t>Housekeeping information:  restrooms, starting/ending time, special considerations pertaining to location/school . </a:t>
            </a:r>
          </a:p>
          <a:p>
            <a:pPr marL="228600" indent="-228600">
              <a:buAutoNum type="arabicPeriod" startAt="3"/>
            </a:pPr>
            <a:endParaRPr lang="en-US" dirty="0"/>
          </a:p>
          <a:p>
            <a:pPr marL="228600" indent="-228600">
              <a:buAutoNum type="arabicPeriod" startAt="3"/>
            </a:pPr>
            <a:endParaRPr lang="en-US" dirty="0" smtClean="0"/>
          </a:p>
          <a:p>
            <a:pPr marL="228600" indent="-228600">
              <a:buAutoNum type="arabicPeriod" startAt="3"/>
            </a:pPr>
            <a:r>
              <a:rPr lang="en-US" dirty="0" smtClean="0"/>
              <a:t>Objectives for today: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9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25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28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8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39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1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74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4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that the Can</a:t>
            </a:r>
            <a:r>
              <a:rPr lang="en-US" baseline="0" dirty="0" smtClean="0"/>
              <a:t> Do Descriptors are not a </a:t>
            </a:r>
            <a:r>
              <a:rPr lang="en-US" baseline="0" dirty="0" err="1" smtClean="0"/>
              <a:t>comprhehensive</a:t>
            </a:r>
            <a:r>
              <a:rPr lang="en-US" baseline="0" dirty="0" smtClean="0"/>
              <a:t> list of what students at a particular performance level are able to do, but are representative. When utilizing the Can Do Descriptors, inferences can be made about other unspoken “Can Dos” at a particular performance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702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020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89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ACCESS</a:t>
            </a:r>
            <a:r>
              <a:rPr lang="en-US" u="sng" dirty="0" smtClean="0"/>
              <a:t> FOR ELLS DATA </a:t>
            </a:r>
          </a:p>
          <a:p>
            <a:pPr algn="ctr"/>
            <a:endParaRPr lang="en-US" u="sng" dirty="0"/>
          </a:p>
          <a:p>
            <a:endParaRPr lang="en-US" u="sng" dirty="0" smtClean="0"/>
          </a:p>
          <a:p>
            <a:pPr marL="228600" indent="-228600">
              <a:buAutoNum type="arabicPeriod"/>
            </a:pPr>
            <a:r>
              <a:rPr lang="en-US" dirty="0" smtClean="0"/>
              <a:t>Based on TEACHER’s REPORT.  Key data for </a:t>
            </a:r>
            <a:r>
              <a:rPr lang="en-US" dirty="0"/>
              <a:t>I</a:t>
            </a:r>
            <a:r>
              <a:rPr lang="en-US" dirty="0" smtClean="0"/>
              <a:t>nstructional planning purposes.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 smtClean="0"/>
              <a:t>Proficiency vs. Performance 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 smtClean="0"/>
              <a:t>Proficiency = Domains and Composites; Scaled scores; Levels 1.0 through 6.0.  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 smtClean="0"/>
              <a:t>Performance= Item breakdowns,  ( correct items out of   __total;    raw scores)  </a:t>
            </a:r>
          </a:p>
          <a:p>
            <a:r>
              <a:rPr lang="en-US" dirty="0"/>
              <a:t> </a:t>
            </a:r>
            <a:r>
              <a:rPr lang="en-US" dirty="0" smtClean="0"/>
              <a:t>      Each Assessment Tier (A,B,C) has a different number of items  and not correlated </a:t>
            </a:r>
          </a:p>
          <a:p>
            <a:r>
              <a:rPr lang="en-US" dirty="0"/>
              <a:t> </a:t>
            </a:r>
            <a:r>
              <a:rPr lang="en-US" dirty="0" smtClean="0"/>
              <a:t>      between tiers. </a:t>
            </a:r>
          </a:p>
          <a:p>
            <a:endParaRPr lang="en-US" dirty="0"/>
          </a:p>
          <a:p>
            <a:pPr marL="228600" indent="-228600">
              <a:buAutoNum type="arabicPeriod" startAt="5"/>
            </a:pPr>
            <a:r>
              <a:rPr lang="en-US" dirty="0" smtClean="0"/>
              <a:t>Report types:  Teacher’s Report,  Parent’s Report,  Students Report,  Class Report,</a:t>
            </a:r>
          </a:p>
          <a:p>
            <a:r>
              <a:rPr lang="en-US" dirty="0"/>
              <a:t> </a:t>
            </a:r>
            <a:r>
              <a:rPr lang="en-US" dirty="0" smtClean="0"/>
              <a:t>      District Report .   </a:t>
            </a:r>
          </a:p>
          <a:p>
            <a:r>
              <a:rPr lang="en-US" dirty="0"/>
              <a:t> </a:t>
            </a:r>
            <a:r>
              <a:rPr lang="en-US" dirty="0" smtClean="0"/>
              <a:t>      Note:  Kindergarten Report is slightly different.  Distinguish briefly  between the </a:t>
            </a:r>
          </a:p>
          <a:p>
            <a:r>
              <a:rPr lang="en-US" dirty="0"/>
              <a:t> </a:t>
            </a:r>
            <a:r>
              <a:rPr lang="en-US" dirty="0" smtClean="0"/>
              <a:t>      accountability section and </a:t>
            </a:r>
            <a:r>
              <a:rPr lang="en-US" i="1" dirty="0" smtClean="0"/>
              <a:t>instructional</a:t>
            </a:r>
            <a:r>
              <a:rPr lang="en-US" dirty="0" smtClean="0"/>
              <a:t> information section. </a:t>
            </a:r>
          </a:p>
          <a:p>
            <a:endParaRPr lang="en-US" dirty="0"/>
          </a:p>
          <a:p>
            <a:pPr marL="228600" indent="-228600">
              <a:buAutoNum type="arabicPeriod" startAt="6"/>
            </a:pPr>
            <a:r>
              <a:rPr lang="en-US" dirty="0" smtClean="0"/>
              <a:t>If needed,  briefly “walk” through the sections of the Teacher’s Report  to have </a:t>
            </a:r>
          </a:p>
          <a:p>
            <a:r>
              <a:rPr lang="en-US" dirty="0"/>
              <a:t> </a:t>
            </a:r>
            <a:r>
              <a:rPr lang="en-US" dirty="0" smtClean="0"/>
              <a:t>      participants become familiar with  each of the sections.  Highlight(highlighters)-   </a:t>
            </a:r>
          </a:p>
          <a:p>
            <a:r>
              <a:rPr lang="en-US" dirty="0"/>
              <a:t> </a:t>
            </a:r>
            <a:r>
              <a:rPr lang="en-US" dirty="0" smtClean="0"/>
              <a:t>      key vocabulary terms within the report.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6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7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Student growth objectives</a:t>
            </a:r>
            <a:r>
              <a:rPr lang="en-US" baseline="0" dirty="0" smtClean="0"/>
              <a:t> are now drawn from the Can-Do Descriptors, as the descriptors are representative and not exhaustive.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870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37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5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34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116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195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96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3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WIDA</a:t>
            </a:r>
            <a:r>
              <a:rPr lang="en-US" u="sng" dirty="0" smtClean="0"/>
              <a:t>  PROFICIENCY LEVEL</a:t>
            </a:r>
          </a:p>
          <a:p>
            <a:endParaRPr lang="en-US" u="sng" dirty="0" smtClean="0"/>
          </a:p>
          <a:p>
            <a:endParaRPr lang="en-US" u="sng" dirty="0"/>
          </a:p>
          <a:p>
            <a:pPr marL="228600" indent="-228600">
              <a:buAutoNum type="arabicPeriod"/>
            </a:pPr>
            <a:r>
              <a:rPr lang="en-US" dirty="0" smtClean="0"/>
              <a:t>Six (6) Levels with specific descriptors. [top to bottom]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Combination of social and academic language factors </a:t>
            </a:r>
            <a:r>
              <a:rPr lang="en-US" dirty="0"/>
              <a:t> </a:t>
            </a:r>
            <a:r>
              <a:rPr lang="en-US" dirty="0" smtClean="0"/>
              <a:t>with  increasing rigor.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Levels  range from 1.0 to 6.0.   [ briefly review some examples such as  3.2   vs.  3.8  in terms of  student readiness and performance].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Refer participants to review full descriptors also available in WIDA Standards {website or hard copy} and  CAN-DO Descriptors.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138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10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620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58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698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9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ACCESS FOR ELLS </a:t>
            </a:r>
          </a:p>
          <a:p>
            <a:pPr algn="ctr"/>
            <a:r>
              <a:rPr lang="en-US" dirty="0" smtClean="0"/>
              <a:t>ENGLISH LANGUAGE PROFICIENCY TEST </a:t>
            </a:r>
          </a:p>
          <a:p>
            <a:pPr algn="ctr"/>
            <a:r>
              <a:rPr lang="en-US" dirty="0" smtClean="0"/>
              <a:t>TEACHER REPORT SAMPLE </a:t>
            </a:r>
          </a:p>
          <a:p>
            <a:pPr algn="ctr"/>
            <a:endParaRPr lang="en-US" dirty="0"/>
          </a:p>
          <a:p>
            <a:r>
              <a:rPr lang="en-US" dirty="0" smtClean="0"/>
              <a:t>Relate general information:</a:t>
            </a:r>
          </a:p>
          <a:p>
            <a:pPr marL="228600" indent="-228600">
              <a:buAutoNum type="arabicPeriod"/>
            </a:pPr>
            <a:r>
              <a:rPr lang="en-US" dirty="0" smtClean="0"/>
              <a:t>Copy of report in Student Cumulative Folders</a:t>
            </a:r>
          </a:p>
          <a:p>
            <a:pPr marL="228600" indent="-228600">
              <a:buAutoNum type="arabicPeriod"/>
            </a:pPr>
            <a:r>
              <a:rPr lang="en-US" dirty="0" smtClean="0"/>
              <a:t>Copy of Parent/Family Report </a:t>
            </a:r>
          </a:p>
          <a:p>
            <a:pPr marL="228600" indent="-228600">
              <a:buAutoNum type="arabicPeriod"/>
            </a:pPr>
            <a:r>
              <a:rPr lang="en-US" dirty="0" smtClean="0"/>
              <a:t>Native Language-Reports sent home </a:t>
            </a:r>
          </a:p>
          <a:p>
            <a:pPr marL="228600" indent="-228600">
              <a:buAutoNum type="arabicPeriod"/>
            </a:pPr>
            <a:r>
              <a:rPr lang="en-US" dirty="0" smtClean="0"/>
              <a:t>Administration window January ___ through February ___  2014</a:t>
            </a:r>
          </a:p>
          <a:p>
            <a:pPr marL="228600" indent="-228600">
              <a:buAutoNum type="arabicPeriod"/>
            </a:pPr>
            <a:r>
              <a:rPr lang="en-US" dirty="0" smtClean="0"/>
              <a:t>Final Results/Reports due  between Mid-May and early June. </a:t>
            </a:r>
          </a:p>
          <a:p>
            <a:pPr marL="228600" indent="-228600">
              <a:buAutoNum type="arabicPeriod"/>
            </a:pPr>
            <a:r>
              <a:rPr lang="en-US" dirty="0" smtClean="0"/>
              <a:t>Administration protocols for Listening, Speaking, Reading and Writing-Guidance</a:t>
            </a:r>
            <a:r>
              <a:rPr lang="en-US" baseline="0" dirty="0" smtClean="0"/>
              <a:t> document from DESE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Online review of ACCESS administration annually.  </a:t>
            </a:r>
            <a:endParaRPr lang="en-US" dirty="0"/>
          </a:p>
          <a:p>
            <a:r>
              <a:rPr lang="en-US" dirty="0" smtClean="0"/>
              <a:t>       </a:t>
            </a:r>
            <a:r>
              <a:rPr lang="en-US" i="1" dirty="0" smtClean="0"/>
              <a:t>Grade 1 through Grade 12</a:t>
            </a:r>
          </a:p>
          <a:p>
            <a:r>
              <a:rPr lang="en-US" dirty="0"/>
              <a:t> </a:t>
            </a:r>
            <a:r>
              <a:rPr lang="en-US" dirty="0" smtClean="0"/>
              <a:t>      Speaking -administered one-on-one </a:t>
            </a:r>
          </a:p>
          <a:p>
            <a:r>
              <a:rPr lang="en-US" dirty="0" smtClean="0"/>
              <a:t>       Listening, Reading and Writing-whole group (max 22 students)</a:t>
            </a:r>
          </a:p>
          <a:p>
            <a:r>
              <a:rPr lang="en-US" dirty="0" smtClean="0"/>
              <a:t>       As of this year (2014) CD will be provided for the Listening prompts in classrooms. 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i="1" dirty="0" smtClean="0"/>
              <a:t>Kindergarten students</a:t>
            </a:r>
            <a:r>
              <a:rPr lang="en-US" dirty="0" smtClean="0"/>
              <a:t>: all components administered one-on-one</a:t>
            </a:r>
          </a:p>
          <a:p>
            <a:pPr marL="228600" indent="-228600">
              <a:buAutoNum type="arabicPeriod" startAt="8"/>
            </a:pPr>
            <a:r>
              <a:rPr lang="en-US" dirty="0" smtClean="0"/>
              <a:t>Accommodations for Special Education students have been updated this year   </a:t>
            </a:r>
          </a:p>
          <a:p>
            <a:r>
              <a:rPr lang="en-US" dirty="0"/>
              <a:t> </a:t>
            </a:r>
            <a:r>
              <a:rPr lang="en-US" dirty="0" smtClean="0"/>
              <a:t>      including an  Alternative assessment available.  </a:t>
            </a:r>
          </a:p>
          <a:p>
            <a:r>
              <a:rPr lang="en-US" dirty="0" smtClean="0"/>
              <a:t>9.  Principal’s Administration Guidelines  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0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HOW TO USE </a:t>
            </a:r>
            <a:r>
              <a:rPr lang="en-US" b="1" u="sng" dirty="0" smtClean="0"/>
              <a:t>WIDA</a:t>
            </a:r>
            <a:r>
              <a:rPr lang="en-US" u="sng" dirty="0" smtClean="0"/>
              <a:t> IN YOUR CLASSROOM </a:t>
            </a:r>
          </a:p>
          <a:p>
            <a:pPr algn="ctr"/>
            <a:endParaRPr lang="en-US" u="sng" dirty="0"/>
          </a:p>
          <a:p>
            <a:r>
              <a:rPr lang="en-US" dirty="0" smtClean="0"/>
              <a:t>       </a:t>
            </a:r>
            <a:r>
              <a:rPr lang="en-US" u="sng" dirty="0" smtClean="0"/>
              <a:t>Steps in the process</a:t>
            </a:r>
          </a:p>
          <a:p>
            <a:pPr algn="ctr"/>
            <a:endParaRPr lang="en-US" u="sng" dirty="0"/>
          </a:p>
          <a:p>
            <a:pPr marL="228600" indent="-228600">
              <a:buAutoNum type="arabicPeriod"/>
            </a:pPr>
            <a:r>
              <a:rPr lang="en-US" dirty="0" smtClean="0"/>
              <a:t>WIDA ACCESS data as a launching point  for deep analysis</a:t>
            </a:r>
          </a:p>
          <a:p>
            <a:pPr marL="228600" indent="-228600">
              <a:buAutoNum type="arabicPeriod"/>
            </a:pPr>
            <a:r>
              <a:rPr lang="en-US" dirty="0" smtClean="0"/>
              <a:t>Gather classroom materials such as:  notations about student(s) performance, patterns, challenges and strengths,  classroom tasks,  formal and informal tests for comparisons.</a:t>
            </a:r>
          </a:p>
          <a:p>
            <a:pPr marL="228600" indent="-228600">
              <a:buAutoNum type="arabicPeriod"/>
            </a:pPr>
            <a:r>
              <a:rPr lang="en-US" dirty="0" smtClean="0"/>
              <a:t>CAN-DO descriptors may/may not substantiate and align with the results gathered from ACCESS and classroom performance.    Attentiveness to the nuances between levels in the CAN-Dos may be needed.   Ask</a:t>
            </a:r>
            <a:r>
              <a:rPr lang="en-US" i="1" dirty="0" smtClean="0"/>
              <a:t>:  Does my student demonstrate this task successfully and  consistently?  With or without adult/peer supports?   With/without additional scaffolding through </a:t>
            </a:r>
            <a:r>
              <a:rPr lang="en-US" i="1" dirty="0" err="1" smtClean="0"/>
              <a:t>manipulatives</a:t>
            </a:r>
            <a:r>
              <a:rPr lang="en-US" i="1" dirty="0" smtClean="0"/>
              <a:t>, graphic organizers, visuals etc. ?  In which domains do they work independently? </a:t>
            </a:r>
          </a:p>
          <a:p>
            <a:pPr marL="228600" indent="-228600">
              <a:buAutoNum type="arabicPeriod"/>
            </a:pPr>
            <a:r>
              <a:rPr lang="en-US" dirty="0" smtClean="0"/>
              <a:t>Objective(s)  focus will begin to emerge as common elements (challenges) become apparent across all the data. </a:t>
            </a:r>
          </a:p>
          <a:p>
            <a:pPr marL="228600" indent="-228600">
              <a:buAutoNum type="arabicPeriod"/>
            </a:pPr>
            <a:r>
              <a:rPr lang="en-US" dirty="0" smtClean="0"/>
              <a:t>Objectives may have to be prioritized or sequenced depending on variety of factors.  </a:t>
            </a:r>
            <a:r>
              <a:rPr lang="en-US" dirty="0"/>
              <a:t> </a:t>
            </a:r>
            <a:r>
              <a:rPr lang="en-US" dirty="0" smtClean="0"/>
              <a:t>Consider the student’s cultural, educational, socio-emotional and academic needs. </a:t>
            </a:r>
          </a:p>
          <a:p>
            <a:pPr marL="228600" indent="-228600">
              <a:buAutoNum type="arabicPeriod"/>
            </a:pPr>
            <a:r>
              <a:rPr lang="en-US" dirty="0" smtClean="0"/>
              <a:t>Based on the objectives determine the best approach, format, task, and/or activities to meet objective.  Frequent informal/formative assessments may also be needed.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16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/>
              <a:t>HOW TO USE </a:t>
            </a:r>
            <a:r>
              <a:rPr lang="en-US" b="1" u="sng" dirty="0"/>
              <a:t>WIDA</a:t>
            </a:r>
            <a:r>
              <a:rPr lang="en-US" u="sng" dirty="0"/>
              <a:t> IN YOUR CLASSROOM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1. Cycle - equal and balanced elements.  </a:t>
            </a:r>
            <a:endParaRPr lang="en-US" dirty="0"/>
          </a:p>
          <a:p>
            <a:r>
              <a:rPr lang="en-US" dirty="0" smtClean="0"/>
              <a:t>2. Compare the elements to the </a:t>
            </a:r>
            <a:r>
              <a:rPr lang="en-US" i="1" dirty="0" smtClean="0"/>
              <a:t>cogs on a engine </a:t>
            </a:r>
            <a:r>
              <a:rPr lang="en-US" dirty="0" smtClean="0"/>
              <a:t>where each is very much needed to generate information (power and momentum) for the next element (cog) to be put into motion. </a:t>
            </a:r>
          </a:p>
          <a:p>
            <a:endParaRPr lang="en-US" dirty="0"/>
          </a:p>
          <a:p>
            <a:r>
              <a:rPr lang="en-US" dirty="0" smtClean="0"/>
              <a:t>3. Analysis of ACCESS data is the launching point here that will drive  all the “cogs” of the cycle.   Recurring process is natural and normal. 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53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Template for </a:t>
            </a:r>
            <a:r>
              <a:rPr lang="en-US" b="1" u="sng" dirty="0" smtClean="0"/>
              <a:t>WIDA</a:t>
            </a:r>
            <a:r>
              <a:rPr lang="en-US" u="sng" dirty="0" smtClean="0"/>
              <a:t> in the Classroom </a:t>
            </a:r>
          </a:p>
          <a:p>
            <a:endParaRPr lang="en-US" u="sng" dirty="0"/>
          </a:p>
          <a:p>
            <a:pPr marL="228600" indent="-228600">
              <a:buAutoNum type="arabicPeriod"/>
            </a:pPr>
            <a:r>
              <a:rPr lang="en-US" dirty="0" smtClean="0"/>
              <a:t>Top- complete for specific student</a:t>
            </a:r>
          </a:p>
          <a:p>
            <a:pPr marL="228600" indent="-228600">
              <a:buAutoNum type="arabicPeriod"/>
            </a:pPr>
            <a:r>
              <a:rPr lang="en-US" dirty="0" smtClean="0"/>
              <a:t>Each section will be modeled.  Each teacher then completes using the ACCESS data using a student’s sample report. </a:t>
            </a:r>
          </a:p>
          <a:p>
            <a:pPr marL="228600" indent="-228600">
              <a:buAutoNum type="arabicPeriod" startAt="3"/>
            </a:pPr>
            <a:r>
              <a:rPr lang="en-US" dirty="0" smtClean="0"/>
              <a:t>Easy, visible template that will be initially very helpful until the process becomes  </a:t>
            </a:r>
          </a:p>
          <a:p>
            <a:r>
              <a:rPr lang="en-US" dirty="0" smtClean="0"/>
              <a:t>       increasingly “automatic”</a:t>
            </a:r>
            <a:r>
              <a:rPr lang="en-US" baseline="0" dirty="0" smtClean="0"/>
              <a:t> for teachers. </a:t>
            </a:r>
            <a:r>
              <a:rPr lang="en-US" dirty="0" smtClean="0"/>
              <a:t>   Consider using</a:t>
            </a:r>
            <a:r>
              <a:rPr lang="en-US" baseline="0" dirty="0" smtClean="0"/>
              <a:t> analogy of </a:t>
            </a:r>
            <a:r>
              <a:rPr lang="en-US" dirty="0" smtClean="0"/>
              <a:t> </a:t>
            </a:r>
            <a:r>
              <a:rPr lang="en-US" i="1" dirty="0" smtClean="0"/>
              <a:t>training wheels…everyone needs a bit 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of support initially and then with some gradual release will be “riding”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independently </a:t>
            </a:r>
            <a:r>
              <a:rPr lang="en-US" i="0" dirty="0" smtClean="0"/>
              <a:t>…</a:t>
            </a:r>
            <a:r>
              <a:rPr lang="en-US" dirty="0" smtClean="0"/>
              <a:t> but using the same </a:t>
            </a:r>
            <a:r>
              <a:rPr lang="en-US" u="sng" dirty="0" smtClean="0"/>
              <a:t>Thoughtful</a:t>
            </a:r>
            <a:r>
              <a:rPr lang="en-US" dirty="0" smtClean="0"/>
              <a:t> and </a:t>
            </a:r>
            <a:r>
              <a:rPr lang="en-US" u="sng" dirty="0" smtClean="0"/>
              <a:t>Meaningfu</a:t>
            </a:r>
            <a:r>
              <a:rPr lang="en-US" dirty="0" smtClean="0"/>
              <a:t>l data </a:t>
            </a:r>
          </a:p>
          <a:p>
            <a:r>
              <a:rPr lang="en-US" dirty="0"/>
              <a:t> </a:t>
            </a:r>
            <a:r>
              <a:rPr lang="en-US" dirty="0" smtClean="0"/>
              <a:t>      and reflection as they do their lesson planning in the future.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2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8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0B93-AAAC-4F2B-A2DD-4CFFD3763D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8498C3-3C8E-43DF-A4FC-E6263EEAEB1F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2EA40D-FA39-453F-94A3-0AC925C922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lliemjones@bpsma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ulakroumis@bpsma.or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6858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WIDA IN YOUR CLASSROOM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0" y="4495800"/>
            <a:ext cx="6172200" cy="1879122"/>
          </a:xfrm>
        </p:spPr>
        <p:txBody>
          <a:bodyPr/>
          <a:lstStyle/>
          <a:p>
            <a:pPr algn="ctr"/>
            <a:r>
              <a:rPr lang="en-US" dirty="0" smtClean="0"/>
              <a:t>2014 MATSOL Conference</a:t>
            </a:r>
          </a:p>
          <a:p>
            <a:pPr algn="ctr"/>
            <a:r>
              <a:rPr lang="en-US" dirty="0" smtClean="0"/>
              <a:t>May 9, 2014</a:t>
            </a:r>
          </a:p>
          <a:p>
            <a:pPr algn="ctr"/>
            <a:r>
              <a:rPr lang="en-US" dirty="0" smtClean="0"/>
              <a:t>Kellie M. Jones, </a:t>
            </a:r>
            <a:r>
              <a:rPr lang="en-US" dirty="0" smtClean="0">
                <a:hlinkClick r:id="rId3"/>
              </a:rPr>
              <a:t>kelliemjones@bpsma.org</a:t>
            </a:r>
            <a:endParaRPr lang="en-US" dirty="0" smtClean="0"/>
          </a:p>
          <a:p>
            <a:pPr algn="ctr"/>
            <a:r>
              <a:rPr lang="en-US" dirty="0" err="1" smtClean="0"/>
              <a:t>Vula</a:t>
            </a:r>
            <a:r>
              <a:rPr lang="en-US" dirty="0" smtClean="0"/>
              <a:t> </a:t>
            </a:r>
            <a:r>
              <a:rPr lang="en-US" dirty="0" err="1" smtClean="0"/>
              <a:t>Roumis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vulakroumis@bpsma.org</a:t>
            </a:r>
            <a:endParaRPr lang="en-US" dirty="0" smtClean="0"/>
          </a:p>
          <a:p>
            <a:pPr algn="ctr"/>
            <a:r>
              <a:rPr lang="en-US" dirty="0" smtClean="0"/>
              <a:t>Brockton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1483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09080927"/>
              </p:ext>
            </p:extLst>
          </p:nvPr>
        </p:nvGraphicFramePr>
        <p:xfrm>
          <a:off x="381001" y="1447800"/>
          <a:ext cx="83058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1409905"/>
                <a:gridCol w="1276452"/>
                <a:gridCol w="1276452"/>
                <a:gridCol w="1371191"/>
                <a:gridCol w="1828801"/>
              </a:tblGrid>
              <a:tr h="14230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74546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9154732"/>
              </p:ext>
            </p:extLst>
          </p:nvPr>
        </p:nvGraphicFramePr>
        <p:xfrm>
          <a:off x="381001" y="1447800"/>
          <a:ext cx="83058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452"/>
                <a:gridCol w="1390547"/>
                <a:gridCol w="1219200"/>
                <a:gridCol w="1219609"/>
                <a:gridCol w="1447391"/>
                <a:gridCol w="1752601"/>
              </a:tblGrid>
              <a:tr h="14012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8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98639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4358983"/>
              </p:ext>
            </p:extLst>
          </p:nvPr>
        </p:nvGraphicFramePr>
        <p:xfrm>
          <a:off x="304800" y="1447800"/>
          <a:ext cx="84582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80546"/>
                <a:gridCol w="1299873"/>
                <a:gridCol w="1299873"/>
                <a:gridCol w="1429908"/>
                <a:gridCol w="1828800"/>
              </a:tblGrid>
              <a:tr h="1443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473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Does the student’s classroom performance confirm the data ?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Does the data align consistently with classroom performance?</a:t>
            </a:r>
          </a:p>
          <a:p>
            <a:pPr lvl="1"/>
            <a:r>
              <a:rPr lang="en-US" dirty="0" smtClean="0"/>
              <a:t>What resources could be used to answer this question?</a:t>
            </a:r>
          </a:p>
          <a:p>
            <a:pPr lvl="2"/>
            <a:r>
              <a:rPr lang="en-US" dirty="0" smtClean="0"/>
              <a:t>STAR Assessment</a:t>
            </a:r>
          </a:p>
          <a:p>
            <a:pPr lvl="2"/>
            <a:r>
              <a:rPr lang="en-US" dirty="0" smtClean="0"/>
              <a:t>Unit Benchmark Tests</a:t>
            </a:r>
          </a:p>
          <a:p>
            <a:pPr lvl="2"/>
            <a:r>
              <a:rPr lang="en-US" dirty="0" smtClean="0"/>
              <a:t>District Benchmark Tests</a:t>
            </a:r>
          </a:p>
          <a:p>
            <a:pPr lvl="2"/>
            <a:r>
              <a:rPr lang="en-US" dirty="0" smtClean="0"/>
              <a:t>Student Writing</a:t>
            </a:r>
          </a:p>
          <a:p>
            <a:pPr lvl="2"/>
            <a:r>
              <a:rPr lang="en-US" dirty="0" smtClean="0"/>
              <a:t>Formative Assessments (ex. Exit Slips)</a:t>
            </a:r>
          </a:p>
          <a:p>
            <a:pPr lvl="2"/>
            <a:r>
              <a:rPr lang="en-US" dirty="0" smtClean="0"/>
              <a:t>Computer Lab </a:t>
            </a:r>
            <a:r>
              <a:rPr lang="en-US" dirty="0"/>
              <a:t>P</a:t>
            </a:r>
            <a:r>
              <a:rPr lang="en-US" dirty="0" smtClean="0"/>
              <a:t>rogram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6414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3236375"/>
              </p:ext>
            </p:extLst>
          </p:nvPr>
        </p:nvGraphicFramePr>
        <p:xfrm>
          <a:off x="304800" y="1600200"/>
          <a:ext cx="8305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409904"/>
                <a:gridCol w="1276452"/>
                <a:gridCol w="1276452"/>
                <a:gridCol w="1447392"/>
                <a:gridCol w="1752600"/>
              </a:tblGrid>
              <a:tr h="1381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02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 work samples show that the student uses formulaic simple sentences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with no transition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when writing. (no voice, not</a:t>
                      </a:r>
                      <a:r>
                        <a:rPr lang="en-US" sz="1200" baseline="0" dirty="0" smtClean="0"/>
                        <a:t> necessarily appropriate for mode of writing)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03966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7808363"/>
              </p:ext>
            </p:extLst>
          </p:nvPr>
        </p:nvGraphicFramePr>
        <p:xfrm>
          <a:off x="380996" y="1524000"/>
          <a:ext cx="8229603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742"/>
                <a:gridCol w="1402262"/>
                <a:gridCol w="1295400"/>
                <a:gridCol w="1219200"/>
                <a:gridCol w="1371600"/>
                <a:gridCol w="1676399"/>
              </a:tblGrid>
              <a:tr h="13566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87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Science unit tests show that student has challenges answering</a:t>
                      </a:r>
                      <a:r>
                        <a:rPr lang="en-US" sz="1200" baseline="0" dirty="0" smtClean="0"/>
                        <a:t> questions and explaining processes in Science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87384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6339425"/>
              </p:ext>
            </p:extLst>
          </p:nvPr>
        </p:nvGraphicFramePr>
        <p:xfrm>
          <a:off x="304802" y="1905001"/>
          <a:ext cx="84582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8"/>
                <a:gridCol w="1456748"/>
                <a:gridCol w="1299873"/>
                <a:gridCol w="1299873"/>
                <a:gridCol w="1506106"/>
                <a:gridCol w="1752602"/>
              </a:tblGrid>
              <a:tr h="1234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194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Which language domain(s) are relevant to the focus area?</a:t>
            </a:r>
          </a:p>
          <a:p>
            <a:r>
              <a:rPr lang="en-US" dirty="0" smtClean="0"/>
              <a:t>What Proficiency level(s) should be considered when choosing Can Dos?</a:t>
            </a:r>
          </a:p>
          <a:p>
            <a:r>
              <a:rPr lang="en-US" dirty="0" smtClean="0"/>
              <a:t>Are there any Can Dos that appropriately address the focus area?</a:t>
            </a:r>
          </a:p>
          <a:p>
            <a:r>
              <a:rPr lang="en-US" dirty="0" smtClean="0"/>
              <a:t>Are any of the chosen Can Dos representative in other areas of the </a:t>
            </a:r>
            <a:r>
              <a:rPr lang="en-US" dirty="0"/>
              <a:t>c</a:t>
            </a:r>
            <a:r>
              <a:rPr lang="en-US" dirty="0" smtClean="0"/>
              <a:t>lassroom performance?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3519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7226245"/>
              </p:ext>
            </p:extLst>
          </p:nvPr>
        </p:nvGraphicFramePr>
        <p:xfrm>
          <a:off x="228600" y="1447800"/>
          <a:ext cx="84582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1456747"/>
                <a:gridCol w="1299873"/>
                <a:gridCol w="1299873"/>
                <a:gridCol w="1482485"/>
                <a:gridCol w="1776223"/>
              </a:tblGrid>
              <a:tr h="140210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2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 work samples show that the student uses formulaic simple sentences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with no transition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when writing. (no voice, not</a:t>
                      </a:r>
                      <a:r>
                        <a:rPr lang="en-US" sz="1200" baseline="0" dirty="0" smtClean="0"/>
                        <a:t> necessarily appropriate for mode of writing)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String</a:t>
                      </a:r>
                      <a:r>
                        <a:rPr lang="en-US" sz="1200" baseline="0" dirty="0" smtClean="0"/>
                        <a:t> related sentences together (Writing -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Author multiple forms of writing (e.g. expository, narrative, persuasive) from models (Writing - Level 4)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519664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19562"/>
              </p:ext>
            </p:extLst>
          </p:nvPr>
        </p:nvGraphicFramePr>
        <p:xfrm>
          <a:off x="304802" y="1447800"/>
          <a:ext cx="8381997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162"/>
                <a:gridCol w="1378836"/>
                <a:gridCol w="1295400"/>
                <a:gridCol w="1219200"/>
                <a:gridCol w="1447800"/>
                <a:gridCol w="1752599"/>
              </a:tblGrid>
              <a:tr h="13971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06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Science unit tests show that student has challenges answering</a:t>
                      </a:r>
                      <a:r>
                        <a:rPr lang="en-US" sz="1200" baseline="0" dirty="0" smtClean="0"/>
                        <a:t> questions and explaining processes in Science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Explain with details</a:t>
                      </a:r>
                      <a:r>
                        <a:rPr lang="en-US" sz="1200" baseline="0" dirty="0" smtClean="0"/>
                        <a:t> phenomena, processes, procedures (Writing - Level 5)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Answer </a:t>
                      </a:r>
                    </a:p>
                    <a:p>
                      <a:r>
                        <a:rPr lang="en-US" sz="1200" baseline="0" dirty="0" smtClean="0"/>
                        <a:t>questions about explicit information in text (Reading –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Infer meaning from text (Reading – Level 4)</a:t>
                      </a:r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0180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for ELLs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3965448" cy="4953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Proficiency Levels by Domain</a:t>
            </a:r>
          </a:p>
          <a:p>
            <a:pPr lvl="1"/>
            <a:r>
              <a:rPr lang="en-US" dirty="0" smtClean="0"/>
              <a:t>Listening</a:t>
            </a:r>
          </a:p>
          <a:p>
            <a:pPr lvl="1"/>
            <a:r>
              <a:rPr lang="en-US" dirty="0" smtClean="0"/>
              <a:t>Speaking</a:t>
            </a:r>
          </a:p>
          <a:p>
            <a:pPr lvl="1"/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Writing</a:t>
            </a:r>
          </a:p>
          <a:p>
            <a:pPr lvl="1"/>
            <a:r>
              <a:rPr lang="en-US" dirty="0" smtClean="0"/>
              <a:t>Oral Language</a:t>
            </a:r>
          </a:p>
          <a:p>
            <a:pPr lvl="2"/>
            <a:r>
              <a:rPr lang="en-US" dirty="0" smtClean="0"/>
              <a:t>Speaking and Listening</a:t>
            </a:r>
          </a:p>
          <a:p>
            <a:pPr lvl="1"/>
            <a:r>
              <a:rPr lang="en-US" dirty="0" smtClean="0"/>
              <a:t>Literacy</a:t>
            </a:r>
          </a:p>
          <a:p>
            <a:pPr lvl="2"/>
            <a:r>
              <a:rPr lang="en-US" dirty="0" smtClean="0"/>
              <a:t>Reading and Writing</a:t>
            </a:r>
          </a:p>
          <a:p>
            <a:pPr lvl="1"/>
            <a:r>
              <a:rPr lang="en-US" dirty="0" smtClean="0"/>
              <a:t>Comprehension</a:t>
            </a:r>
          </a:p>
          <a:p>
            <a:pPr lvl="2"/>
            <a:r>
              <a:rPr lang="en-US" dirty="0" smtClean="0"/>
              <a:t>Listening and Reading</a:t>
            </a:r>
          </a:p>
          <a:p>
            <a:pPr lvl="1"/>
            <a:r>
              <a:rPr lang="en-US" dirty="0" smtClean="0"/>
              <a:t>Overall Score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3657600" cy="48006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Performance by Standard</a:t>
            </a:r>
          </a:p>
          <a:p>
            <a:r>
              <a:rPr lang="en-US" dirty="0" smtClean="0"/>
              <a:t>Comprehension</a:t>
            </a:r>
          </a:p>
          <a:p>
            <a:pPr lvl="1"/>
            <a:r>
              <a:rPr lang="en-US" dirty="0" smtClean="0"/>
              <a:t>Numbers of Item Correct</a:t>
            </a:r>
          </a:p>
          <a:p>
            <a:pPr lvl="1"/>
            <a:r>
              <a:rPr lang="en-US" dirty="0" smtClean="0"/>
              <a:t>Total # 0f items</a:t>
            </a:r>
          </a:p>
          <a:p>
            <a:r>
              <a:rPr lang="en-US" dirty="0" smtClean="0"/>
              <a:t>Speaking</a:t>
            </a:r>
          </a:p>
          <a:p>
            <a:pPr lvl="1"/>
            <a:r>
              <a:rPr lang="en-US" dirty="0" smtClean="0"/>
              <a:t>Raw Score</a:t>
            </a:r>
          </a:p>
          <a:p>
            <a:pPr lvl="1"/>
            <a:r>
              <a:rPr lang="en-US" dirty="0" smtClean="0"/>
              <a:t>Total # of Items</a:t>
            </a:r>
          </a:p>
          <a:p>
            <a:r>
              <a:rPr lang="en-US" dirty="0" smtClean="0"/>
              <a:t>Writing</a:t>
            </a:r>
          </a:p>
          <a:p>
            <a:pPr lvl="1"/>
            <a:r>
              <a:rPr lang="en-US" dirty="0" smtClean="0"/>
              <a:t>Linguistic Complexity</a:t>
            </a:r>
          </a:p>
          <a:p>
            <a:pPr lvl="1"/>
            <a:r>
              <a:rPr lang="en-US" dirty="0" smtClean="0"/>
              <a:t>Vocabulary Usage</a:t>
            </a:r>
          </a:p>
          <a:p>
            <a:pPr lvl="1"/>
            <a:r>
              <a:rPr lang="en-US" dirty="0" smtClean="0"/>
              <a:t>Language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69697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76736843"/>
              </p:ext>
            </p:extLst>
          </p:nvPr>
        </p:nvGraphicFramePr>
        <p:xfrm>
          <a:off x="304800" y="1447800"/>
          <a:ext cx="84582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80546"/>
                <a:gridCol w="1299873"/>
                <a:gridCol w="1299873"/>
                <a:gridCol w="1429908"/>
                <a:gridCol w="1828800"/>
              </a:tblGrid>
              <a:tr h="1443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194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Growth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expect the student to be able to do?</a:t>
            </a:r>
          </a:p>
          <a:p>
            <a:r>
              <a:rPr lang="en-US" dirty="0" smtClean="0"/>
              <a:t>What is the focus?</a:t>
            </a:r>
          </a:p>
          <a:p>
            <a:pPr lvl="1"/>
            <a:r>
              <a:rPr lang="en-US" dirty="0" smtClean="0"/>
              <a:t>language features</a:t>
            </a:r>
          </a:p>
          <a:p>
            <a:pPr lvl="1"/>
            <a:r>
              <a:rPr lang="en-US" dirty="0" smtClean="0"/>
              <a:t>Standards</a:t>
            </a:r>
          </a:p>
        </p:txBody>
      </p:sp>
    </p:spTree>
    <p:extLst>
      <p:ext uri="{BB962C8B-B14F-4D97-AF65-F5344CB8AC3E}">
        <p14:creationId xmlns:p14="http://schemas.microsoft.com/office/powerpoint/2010/main" val="1081055278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83535876"/>
              </p:ext>
            </p:extLst>
          </p:nvPr>
        </p:nvGraphicFramePr>
        <p:xfrm>
          <a:off x="304800" y="1447800"/>
          <a:ext cx="8381998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433324"/>
                <a:gridCol w="1288162"/>
                <a:gridCol w="1288162"/>
                <a:gridCol w="1552952"/>
                <a:gridCol w="1676398"/>
              </a:tblGrid>
              <a:tr h="14648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1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 work samples show that the student uses formulaic simple sentences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with no transition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when writing. (no voice, not</a:t>
                      </a:r>
                      <a:r>
                        <a:rPr lang="en-US" sz="1200" baseline="0" dirty="0" smtClean="0"/>
                        <a:t> necessarily appropriate for mode of writing)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String</a:t>
                      </a:r>
                      <a:r>
                        <a:rPr lang="en-US" sz="1200" baseline="0" dirty="0" smtClean="0"/>
                        <a:t> related sentences together (Writing -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Author multiple forms of writing (e.g. expository, narrative, persuasive) from models (Writing - Level 4)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write complex</a:t>
                      </a:r>
                      <a:r>
                        <a:rPr lang="en-US" sz="1200" baseline="0" dirty="0" smtClean="0"/>
                        <a:t> sentences connected by transitions appropriate to task.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30908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97177987"/>
              </p:ext>
            </p:extLst>
          </p:nvPr>
        </p:nvGraphicFramePr>
        <p:xfrm>
          <a:off x="228600" y="1524000"/>
          <a:ext cx="8458199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80546"/>
                <a:gridCol w="1299873"/>
                <a:gridCol w="1299873"/>
                <a:gridCol w="1582308"/>
                <a:gridCol w="1676399"/>
              </a:tblGrid>
              <a:tr h="13769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67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Science unit tests show that student has challenges answering</a:t>
                      </a:r>
                      <a:r>
                        <a:rPr lang="en-US" sz="1200" baseline="0" dirty="0" smtClean="0"/>
                        <a:t> questions and explaining processes in Science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Explain with details</a:t>
                      </a:r>
                      <a:r>
                        <a:rPr lang="en-US" sz="1200" baseline="0" dirty="0" smtClean="0"/>
                        <a:t> phenomena, processes, procedures (Writing - Level 5)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Answer questions about explicit information in text (Reading –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Infer meaning from text (Reading – Level 4)</a:t>
                      </a:r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draw conclusions and make</a:t>
                      </a:r>
                      <a:r>
                        <a:rPr lang="en-US" sz="1200" baseline="0" dirty="0" smtClean="0"/>
                        <a:t> inferences in writing after reading a science selection.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34420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0660825"/>
              </p:ext>
            </p:extLst>
          </p:nvPr>
        </p:nvGraphicFramePr>
        <p:xfrm>
          <a:off x="304800" y="1447800"/>
          <a:ext cx="84582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456746"/>
                <a:gridCol w="1299873"/>
                <a:gridCol w="1299873"/>
                <a:gridCol w="1429908"/>
                <a:gridCol w="1828800"/>
              </a:tblGrid>
              <a:tr h="1443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1949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Instructional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instructional approach(</a:t>
            </a:r>
            <a:r>
              <a:rPr lang="en-US" dirty="0" err="1" smtClean="0"/>
              <a:t>es</a:t>
            </a:r>
            <a:r>
              <a:rPr lang="en-US" dirty="0" smtClean="0"/>
              <a:t>) will meet the needs of the student ?</a:t>
            </a:r>
          </a:p>
          <a:p>
            <a:r>
              <a:rPr lang="en-US" dirty="0" smtClean="0"/>
              <a:t>Which instructional approach(</a:t>
            </a:r>
            <a:r>
              <a:rPr lang="en-US" dirty="0" err="1" smtClean="0"/>
              <a:t>es</a:t>
            </a:r>
            <a:r>
              <a:rPr lang="en-US" dirty="0" smtClean="0"/>
              <a:t>) will meet the objective?</a:t>
            </a:r>
          </a:p>
          <a:p>
            <a:pPr lvl="1"/>
            <a:r>
              <a:rPr lang="en-US" dirty="0" smtClean="0"/>
              <a:t>Language feature</a:t>
            </a:r>
          </a:p>
          <a:p>
            <a:pPr lvl="1"/>
            <a:r>
              <a:rPr lang="en-US" dirty="0" smtClean="0"/>
              <a:t>Standard</a:t>
            </a:r>
          </a:p>
          <a:p>
            <a:r>
              <a:rPr lang="en-US" dirty="0" smtClean="0"/>
              <a:t>How will you integrate this instructional approach? </a:t>
            </a:r>
            <a:endParaRPr lang="en-US" dirty="0"/>
          </a:p>
          <a:p>
            <a:pPr lvl="1"/>
            <a:r>
              <a:rPr lang="en-US" dirty="0" smtClean="0"/>
              <a:t>Time (when and in what content area)</a:t>
            </a:r>
          </a:p>
          <a:p>
            <a:pPr lvl="1"/>
            <a:r>
              <a:rPr lang="en-US" dirty="0" smtClean="0"/>
              <a:t>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2938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16530452"/>
              </p:ext>
            </p:extLst>
          </p:nvPr>
        </p:nvGraphicFramePr>
        <p:xfrm>
          <a:off x="304802" y="1524000"/>
          <a:ext cx="8381997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8"/>
                <a:gridCol w="1357126"/>
                <a:gridCol w="1288162"/>
                <a:gridCol w="1288162"/>
                <a:gridCol w="1400550"/>
                <a:gridCol w="1828799"/>
              </a:tblGrid>
              <a:tr h="14230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 work samples show that the student uses formulaic simple sentences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with no transition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when writing. (no voice, not</a:t>
                      </a:r>
                      <a:r>
                        <a:rPr lang="en-US" sz="1200" baseline="0" dirty="0" smtClean="0"/>
                        <a:t> necessarily appropriate for mode of writing)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String</a:t>
                      </a:r>
                      <a:r>
                        <a:rPr lang="en-US" sz="1200" baseline="0" dirty="0" smtClean="0"/>
                        <a:t> related sentences together (Writing -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Author multiple forms of writing (e.g. expository, narrative, persuasive) from models (Writing - Level 4)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write complex</a:t>
                      </a:r>
                      <a:r>
                        <a:rPr lang="en-US" sz="1200" baseline="0" dirty="0" smtClean="0"/>
                        <a:t> sentences connected by transitions appropriate to task.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Combining sentences strategy in small group mini-lesson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Provide models of writing task and then do joint construction, focusing on transitions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324333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6962387"/>
              </p:ext>
            </p:extLst>
          </p:nvPr>
        </p:nvGraphicFramePr>
        <p:xfrm>
          <a:off x="228600" y="1447800"/>
          <a:ext cx="84581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80546"/>
                <a:gridCol w="1299873"/>
                <a:gridCol w="1299873"/>
                <a:gridCol w="1506108"/>
                <a:gridCol w="1752599"/>
              </a:tblGrid>
              <a:tr h="13971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06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Science unit tests show that student has challenges answering</a:t>
                      </a:r>
                      <a:r>
                        <a:rPr lang="en-US" sz="1200" baseline="0" dirty="0" smtClean="0"/>
                        <a:t> questions and explaining processes in Science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Explain with details</a:t>
                      </a:r>
                      <a:r>
                        <a:rPr lang="en-US" sz="1200" baseline="0" dirty="0" smtClean="0"/>
                        <a:t> phenomena, processes, procedures (Writing - Level 5)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Answer questions about explicit information in text (Reading –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Infer meaning from text (Reading – Level 4)</a:t>
                      </a:r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draw conclusions and make</a:t>
                      </a:r>
                      <a:r>
                        <a:rPr lang="en-US" sz="1200" baseline="0" dirty="0" smtClean="0"/>
                        <a:t> inferences in writing after reading a science selection.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CALLA</a:t>
                      </a:r>
                      <a:r>
                        <a:rPr lang="en-US" sz="1200" baseline="0" dirty="0" smtClean="0"/>
                        <a:t> strategy instruction on making inferences/</a:t>
                      </a:r>
                    </a:p>
                    <a:p>
                      <a:r>
                        <a:rPr lang="en-US" sz="1200" baseline="0" dirty="0" smtClean="0"/>
                        <a:t>drawing conclusions that highlight language needed to draw conclusions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Reciprocal Teaching strategy to practice skill 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672067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8620315"/>
              </p:ext>
            </p:extLst>
          </p:nvPr>
        </p:nvGraphicFramePr>
        <p:xfrm>
          <a:off x="304802" y="1447800"/>
          <a:ext cx="84582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8"/>
                <a:gridCol w="1532948"/>
                <a:gridCol w="1299873"/>
                <a:gridCol w="1299873"/>
                <a:gridCol w="1506106"/>
                <a:gridCol w="1752602"/>
              </a:tblGrid>
              <a:tr h="1443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1949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Which instructional approach(</a:t>
            </a:r>
            <a:r>
              <a:rPr lang="en-US" dirty="0" err="1" smtClean="0"/>
              <a:t>es</a:t>
            </a:r>
            <a:r>
              <a:rPr lang="en-US" dirty="0" smtClean="0"/>
              <a:t>) are going to be used?</a:t>
            </a:r>
          </a:p>
          <a:p>
            <a:r>
              <a:rPr lang="en-US" dirty="0" smtClean="0"/>
              <a:t>How much time do you need to effectively implement this plan?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cope</a:t>
            </a:r>
          </a:p>
          <a:p>
            <a:pPr lvl="1"/>
            <a:r>
              <a:rPr lang="en-US" dirty="0" smtClean="0"/>
              <a:t>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9539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WIDA Proficiency Levels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4676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1. </a:t>
            </a:r>
            <a:r>
              <a:rPr lang="en-US" sz="2000" u="sng" dirty="0" smtClean="0"/>
              <a:t>Entering</a:t>
            </a:r>
            <a:r>
              <a:rPr lang="en-US" sz="2000" dirty="0" smtClean="0"/>
              <a:t> – Knows and uses minimal social language and minimal academic language with visual and graphic support</a:t>
            </a:r>
          </a:p>
          <a:p>
            <a:r>
              <a:rPr lang="en-US" sz="2000" dirty="0" smtClean="0"/>
              <a:t>2. </a:t>
            </a:r>
            <a:r>
              <a:rPr lang="en-US" sz="2000" u="sng" dirty="0" smtClean="0"/>
              <a:t>Emerging</a:t>
            </a:r>
            <a:r>
              <a:rPr lang="en-US" sz="2000" dirty="0" smtClean="0"/>
              <a:t> – Knows and uses some social English and general academic language with visual and graphic support</a:t>
            </a:r>
          </a:p>
          <a:p>
            <a:r>
              <a:rPr lang="en-US" sz="2000" dirty="0" smtClean="0"/>
              <a:t>3. </a:t>
            </a:r>
            <a:r>
              <a:rPr lang="en-US" sz="2000" u="sng" dirty="0" smtClean="0"/>
              <a:t>Developing</a:t>
            </a:r>
            <a:r>
              <a:rPr lang="en-US" sz="2000" dirty="0" smtClean="0"/>
              <a:t> – Knows and uses social English and some specific academic language with visual and graphic support</a:t>
            </a:r>
          </a:p>
          <a:p>
            <a:r>
              <a:rPr lang="en-US" sz="2000" dirty="0" smtClean="0"/>
              <a:t>4. </a:t>
            </a:r>
            <a:r>
              <a:rPr lang="en-US" sz="2000" u="sng" dirty="0" smtClean="0"/>
              <a:t>Expanding</a:t>
            </a:r>
            <a:r>
              <a:rPr lang="en-US" sz="2000" dirty="0" smtClean="0"/>
              <a:t> – Knows and uses social English and some technical academic language</a:t>
            </a:r>
          </a:p>
          <a:p>
            <a:r>
              <a:rPr lang="en-US" sz="2000" dirty="0" smtClean="0"/>
              <a:t>5. </a:t>
            </a:r>
            <a:r>
              <a:rPr lang="en-US" sz="2000" u="sng" dirty="0" smtClean="0"/>
              <a:t>Bridging</a:t>
            </a:r>
            <a:r>
              <a:rPr lang="en-US" sz="2000" dirty="0" smtClean="0"/>
              <a:t> – Knows and uses social English and academic language working with grade level material</a:t>
            </a:r>
          </a:p>
          <a:p>
            <a:r>
              <a:rPr lang="en-US" sz="2000" dirty="0" smtClean="0"/>
              <a:t>6. </a:t>
            </a:r>
            <a:r>
              <a:rPr lang="en-US" sz="2000" u="sng" dirty="0" smtClean="0"/>
              <a:t>Reaching</a:t>
            </a:r>
            <a:r>
              <a:rPr lang="en-US" sz="2000" dirty="0" smtClean="0"/>
              <a:t> – Knows and uses social and academic language at the highest level measured by this test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1103286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 Lisa Mosley</a:t>
            </a:r>
            <a:br>
              <a:rPr lang="en-US" sz="1600" dirty="0" smtClean="0"/>
            </a:br>
            <a:r>
              <a:rPr lang="en-US" sz="1600" dirty="0" smtClean="0"/>
              <a:t>Grade: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ESL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through March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8315223"/>
              </p:ext>
            </p:extLst>
          </p:nvPr>
        </p:nvGraphicFramePr>
        <p:xfrm>
          <a:off x="304802" y="1524000"/>
          <a:ext cx="8381997" cy="520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8"/>
                <a:gridCol w="1357126"/>
                <a:gridCol w="1288162"/>
                <a:gridCol w="1288162"/>
                <a:gridCol w="1400550"/>
                <a:gridCol w="1828799"/>
              </a:tblGrid>
              <a:tr h="14230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performed </a:t>
                      </a:r>
                      <a:r>
                        <a:rPr lang="en-US" sz="1200" smtClean="0"/>
                        <a:t>at 4.7 in listenng, 4.5 </a:t>
                      </a:r>
                      <a:r>
                        <a:rPr lang="en-US" sz="1200" dirty="0" smtClean="0"/>
                        <a:t>in </a:t>
                      </a:r>
                      <a:r>
                        <a:rPr lang="en-US" sz="1200" smtClean="0"/>
                        <a:t>speaking,</a:t>
                      </a:r>
                      <a:r>
                        <a:rPr lang="en-US" sz="1200" baseline="0" smtClean="0"/>
                        <a:t> 4.7 in reading, and a </a:t>
                      </a:r>
                      <a:r>
                        <a:rPr lang="en-US" sz="1200" u="sng" baseline="0" smtClean="0"/>
                        <a:t>3.9 in writing</a:t>
                      </a:r>
                      <a:endParaRPr lang="en-US" sz="1200" u="sng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 work samples show that the student uses formulaic simple sentences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with no transition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when writing. (no voice, not</a:t>
                      </a:r>
                      <a:r>
                        <a:rPr lang="en-US" sz="1200" baseline="0" dirty="0" smtClean="0"/>
                        <a:t> necessarily appropriate for mode of writing)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String</a:t>
                      </a:r>
                      <a:r>
                        <a:rPr lang="en-US" sz="1200" baseline="0" dirty="0" smtClean="0"/>
                        <a:t> related sentences together (Writing -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Author multiple forms of writing (e.g. expository, narrative, persuasive) from models (Writing - Level 4)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write complex</a:t>
                      </a:r>
                      <a:r>
                        <a:rPr lang="en-US" sz="1200" baseline="0" dirty="0" smtClean="0"/>
                        <a:t> sentences connected by transitions appropriate to task.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Sentence</a:t>
                      </a:r>
                      <a:r>
                        <a:rPr lang="en-US" sz="1200" baseline="0" dirty="0" smtClean="0"/>
                        <a:t> Combining</a:t>
                      </a:r>
                      <a:r>
                        <a:rPr lang="en-US" sz="1200" dirty="0" smtClean="0"/>
                        <a:t> strategy in small group mini-lesson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Provide models of writing task and then do joint construction, focusing on transitions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Whole class instruction on transitions words </a:t>
                      </a:r>
                      <a:r>
                        <a:rPr lang="en-US" sz="1100" baseline="0" dirty="0" smtClean="0"/>
                        <a:t>– identify purpose of transition words, brainstorm known transitions, examine different types of texts to find transition words, create transition word bulletin board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Small group instruction on sentence combining strategy – model, guided practice, independent practice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Joint Construction strategy when conducting writing tasks – focusing on transitions:  provide model, construct together</a:t>
                      </a:r>
                      <a:endParaRPr lang="en-US" sz="11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9766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 Kellie Jones</a:t>
            </a:r>
            <a:br>
              <a:rPr lang="en-US" sz="1600" dirty="0" smtClean="0"/>
            </a:br>
            <a:r>
              <a:rPr lang="en-US" sz="1600" dirty="0" smtClean="0"/>
              <a:t>Grade: 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  <a:br>
              <a:rPr lang="en-US" sz="1600" dirty="0" smtClean="0"/>
            </a:br>
            <a:r>
              <a:rPr lang="en-US" sz="1600" dirty="0" smtClean="0"/>
              <a:t>Subject: Science</a:t>
            </a:r>
            <a:br>
              <a:rPr lang="en-US" sz="1600" dirty="0" smtClean="0"/>
            </a:br>
            <a:r>
              <a:rPr lang="en-US" sz="1600" dirty="0" smtClean="0"/>
              <a:t>Teacher:  </a:t>
            </a:r>
            <a:r>
              <a:rPr lang="en-US" sz="1600" dirty="0" err="1" smtClean="0"/>
              <a:t>Vula</a:t>
            </a:r>
            <a:r>
              <a:rPr lang="en-US" sz="1600" dirty="0" smtClean="0"/>
              <a:t> </a:t>
            </a:r>
            <a:r>
              <a:rPr lang="en-US" sz="1600" dirty="0" err="1" smtClean="0"/>
              <a:t>Roumis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Timeline for Implementation:  January 2014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15749703"/>
              </p:ext>
            </p:extLst>
          </p:nvPr>
        </p:nvGraphicFramePr>
        <p:xfrm>
          <a:off x="228600" y="1447800"/>
          <a:ext cx="8458199" cy="5344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80546"/>
                <a:gridCol w="1299873"/>
                <a:gridCol w="1299873"/>
                <a:gridCol w="1506108"/>
                <a:gridCol w="1752599"/>
              </a:tblGrid>
              <a:tr h="13971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06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answered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u="sng" baseline="0" dirty="0" smtClean="0"/>
                        <a:t>two out of nine questions correct </a:t>
                      </a:r>
                      <a:r>
                        <a:rPr lang="en-US" sz="1200" baseline="0" dirty="0" smtClean="0"/>
                        <a:t>in the language of science standard for comprehension, significantly lower than the language of language arts, mathematics, and social studies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Science unit tests show that student has challenges answering</a:t>
                      </a:r>
                      <a:r>
                        <a:rPr lang="en-US" sz="1200" baseline="0" dirty="0" smtClean="0"/>
                        <a:t> questions and explaining processes in Science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Explain with details</a:t>
                      </a:r>
                      <a:r>
                        <a:rPr lang="en-US" sz="1200" baseline="0" dirty="0" smtClean="0"/>
                        <a:t> phenomena, processes, procedures (Writing - Level 5)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Answer questions about explicit information in text (Reading – Level 3)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Infer meaning from text (Reading – Level 4)</a:t>
                      </a:r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will draw conclusions and make</a:t>
                      </a:r>
                      <a:r>
                        <a:rPr lang="en-US" sz="1200" baseline="0" dirty="0" smtClean="0"/>
                        <a:t> inferences in writing after reading a science selection.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CALLA</a:t>
                      </a:r>
                      <a:r>
                        <a:rPr lang="en-US" sz="1200" baseline="0" dirty="0" smtClean="0"/>
                        <a:t> strategy instruction on making inferences/</a:t>
                      </a:r>
                    </a:p>
                    <a:p>
                      <a:r>
                        <a:rPr lang="en-US" sz="1200" baseline="0" dirty="0" smtClean="0"/>
                        <a:t>drawing conclusions that highlight language needed to draw conclusions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Reciprocal Teaching strategy to practice skill </a:t>
                      </a:r>
                      <a:endParaRPr lang="en-US" sz="12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Whole class strategy</a:t>
                      </a:r>
                      <a:r>
                        <a:rPr lang="en-US" sz="1100" baseline="0" dirty="0" smtClean="0"/>
                        <a:t> instruction on making inferences/drawing conclusions –  evidence + prior knowledge = inference.  Utilize the “language bookmarks” that highlight the language needed to draw conclusions and express conclusions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Provide guided practice using science texts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Independent practice using Reciprocal teaching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Small group mini lesson on language that demonstrates “processes” in science</a:t>
                      </a:r>
                      <a:endParaRPr lang="en-US" sz="11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30111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i="1" u="sng" dirty="0" smtClean="0"/>
              <a:t>NOW YOU TRY!</a:t>
            </a:r>
            <a:br>
              <a:rPr lang="en-US" sz="1800" b="1" i="1" u="sng" dirty="0" smtClean="0"/>
            </a:br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2659332"/>
              </p:ext>
            </p:extLst>
          </p:nvPr>
        </p:nvGraphicFramePr>
        <p:xfrm>
          <a:off x="304802" y="1447800"/>
          <a:ext cx="84582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8"/>
                <a:gridCol w="1532948"/>
                <a:gridCol w="1299873"/>
                <a:gridCol w="1299873"/>
                <a:gridCol w="1506106"/>
                <a:gridCol w="1752602"/>
              </a:tblGrid>
              <a:tr h="1443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426964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 Then the Cycle Starts Again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71995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852884"/>
              </p:ext>
            </p:extLst>
          </p:nvPr>
        </p:nvGraphicFramePr>
        <p:xfrm>
          <a:off x="1143000" y="762000"/>
          <a:ext cx="7010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2951776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22115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Kellie and </a:t>
            </a:r>
            <a:r>
              <a:rPr lang="en-US" dirty="0" err="1" smtClean="0"/>
              <a:t>Vula</a:t>
            </a:r>
            <a:endParaRPr lang="en-US" dirty="0" smtClean="0"/>
          </a:p>
          <a:p>
            <a:r>
              <a:rPr lang="en-US" dirty="0" smtClean="0"/>
              <a:t>Department Heads K-8</a:t>
            </a:r>
          </a:p>
          <a:p>
            <a:r>
              <a:rPr lang="en-US" dirty="0" smtClean="0"/>
              <a:t>Brockton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2473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689406"/>
              </p:ext>
            </p:extLst>
          </p:nvPr>
        </p:nvGraphicFramePr>
        <p:xfrm>
          <a:off x="685800" y="13317"/>
          <a:ext cx="7848600" cy="68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Acrobat Document" r:id="rId4" imgW="5829233" imgH="7543775" progId="AcroExch.Document.7">
                  <p:embed/>
                </p:oleObj>
              </mc:Choice>
              <mc:Fallback>
                <p:oleObj name="Acrobat Document" r:id="rId4" imgW="5829233" imgH="754377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13317"/>
                        <a:ext cx="7848600" cy="6804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818817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use WIDA in your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Analyze WIDA ACCESS data</a:t>
            </a:r>
          </a:p>
          <a:p>
            <a:r>
              <a:rPr lang="en-US" dirty="0" smtClean="0"/>
              <a:t>Consider classroom performance</a:t>
            </a:r>
          </a:p>
          <a:p>
            <a:r>
              <a:rPr lang="en-US" dirty="0" smtClean="0"/>
              <a:t>Consult Can Do descriptors </a:t>
            </a:r>
            <a:endParaRPr lang="en-US" dirty="0"/>
          </a:p>
          <a:p>
            <a:r>
              <a:rPr lang="en-US" dirty="0" smtClean="0"/>
              <a:t>Write Instructional Objectives</a:t>
            </a:r>
          </a:p>
          <a:p>
            <a:r>
              <a:rPr lang="en-US" dirty="0" smtClean="0"/>
              <a:t>Identify the instructional approach(</a:t>
            </a:r>
            <a:r>
              <a:rPr lang="en-US" dirty="0" err="1" smtClean="0"/>
              <a:t>es</a:t>
            </a:r>
            <a:r>
              <a:rPr lang="en-US" dirty="0" smtClean="0"/>
              <a:t>) to be used</a:t>
            </a:r>
          </a:p>
          <a:p>
            <a:r>
              <a:rPr lang="en-US" dirty="0" smtClean="0"/>
              <a:t>Make a plan for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8629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4767044"/>
              </p:ext>
            </p:extLst>
          </p:nvPr>
        </p:nvGraphicFramePr>
        <p:xfrm>
          <a:off x="1143000" y="762000"/>
          <a:ext cx="7010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14855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Student:</a:t>
            </a:r>
            <a:br>
              <a:rPr lang="en-US" sz="1600" dirty="0" smtClean="0"/>
            </a:br>
            <a:r>
              <a:rPr lang="en-US" sz="1600" dirty="0" smtClean="0"/>
              <a:t>Grade:</a:t>
            </a:r>
            <a:br>
              <a:rPr lang="en-US" sz="1600" dirty="0" smtClean="0"/>
            </a:br>
            <a:r>
              <a:rPr lang="en-US" sz="1600" dirty="0" smtClean="0"/>
              <a:t>Subject:</a:t>
            </a:r>
            <a:br>
              <a:rPr lang="en-US" sz="1600" dirty="0" smtClean="0"/>
            </a:br>
            <a:r>
              <a:rPr lang="en-US" sz="1600" dirty="0" smtClean="0"/>
              <a:t>Teacher:</a:t>
            </a:r>
            <a:br>
              <a:rPr lang="en-US" sz="1600" dirty="0" smtClean="0"/>
            </a:br>
            <a:r>
              <a:rPr lang="en-US" sz="1600" dirty="0" smtClean="0"/>
              <a:t>Timeline for Implementation: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6545215"/>
              </p:ext>
            </p:extLst>
          </p:nvPr>
        </p:nvGraphicFramePr>
        <p:xfrm>
          <a:off x="381000" y="1524000"/>
          <a:ext cx="83058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409904"/>
                <a:gridCol w="1276452"/>
                <a:gridCol w="1276452"/>
                <a:gridCol w="1371192"/>
                <a:gridCol w="1828800"/>
              </a:tblGrid>
              <a:tr h="13393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Analyze Data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Consider Classroom Performance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Consult Can Do Descriptors 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Write Student Growth Objectives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Identify Instructional Approach(</a:t>
                      </a:r>
                      <a:r>
                        <a:rPr lang="en-US" sz="1400" dirty="0" err="1" smtClean="0"/>
                        <a:t>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Plan for Implementation</a:t>
                      </a:r>
                    </a:p>
                    <a:p>
                      <a:endParaRPr lang="en-US" sz="1400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4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996" marR="669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03969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ACCESS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752600"/>
            <a:ext cx="65532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important factors to consider regarding a student when analyzing data</a:t>
            </a:r>
          </a:p>
          <a:p>
            <a:pPr lvl="1"/>
            <a:r>
              <a:rPr lang="en-US" dirty="0" smtClean="0"/>
              <a:t>Educational Background	</a:t>
            </a:r>
          </a:p>
          <a:p>
            <a:pPr lvl="2"/>
            <a:r>
              <a:rPr lang="en-US" dirty="0" smtClean="0"/>
              <a:t>Newcomer</a:t>
            </a:r>
          </a:p>
          <a:p>
            <a:pPr lvl="2"/>
            <a:r>
              <a:rPr lang="en-US" dirty="0" smtClean="0"/>
              <a:t>SIFE</a:t>
            </a:r>
          </a:p>
          <a:p>
            <a:pPr lvl="2"/>
            <a:r>
              <a:rPr lang="en-US" dirty="0" smtClean="0"/>
              <a:t>Culture</a:t>
            </a:r>
          </a:p>
          <a:p>
            <a:pPr lvl="2"/>
            <a:r>
              <a:rPr lang="en-US" dirty="0" smtClean="0"/>
              <a:t>IEP/Learning Disability</a:t>
            </a:r>
          </a:p>
          <a:p>
            <a:pPr lvl="1"/>
            <a:r>
              <a:rPr lang="en-US" dirty="0" smtClean="0"/>
              <a:t>Was the student at ease during the test administration</a:t>
            </a:r>
          </a:p>
          <a:p>
            <a:pPr lvl="2"/>
            <a:r>
              <a:rPr lang="en-US" dirty="0" smtClean="0"/>
              <a:t>Assessor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nvironment</a:t>
            </a:r>
          </a:p>
          <a:p>
            <a:pPr lvl="1"/>
            <a:r>
              <a:rPr lang="en-US" dirty="0" smtClean="0"/>
              <a:t>Have there been any changes that may have affected the student’s scores</a:t>
            </a:r>
          </a:p>
          <a:p>
            <a:pPr lvl="2"/>
            <a:r>
              <a:rPr lang="en-US" dirty="0" smtClean="0"/>
              <a:t>Home life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ealth</a:t>
            </a:r>
          </a:p>
          <a:p>
            <a:pPr marL="685800" lvl="2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69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ACCESS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3040" y="1676400"/>
            <a:ext cx="6196405" cy="4419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there any discrepancies between the language domains? (ex. Significantly higher reading &amp; writing scores than listening &amp; speaking scores)</a:t>
            </a:r>
          </a:p>
          <a:p>
            <a:r>
              <a:rPr lang="en-US" dirty="0" smtClean="0"/>
              <a:t>Do the performance by standards scores indicate an area of weakness? (ex. Language of mathematics 1/14 correct)</a:t>
            </a:r>
          </a:p>
          <a:p>
            <a:r>
              <a:rPr lang="en-US" dirty="0" smtClean="0"/>
              <a:t>In which domain(s) does the data show growth or lack of growth?</a:t>
            </a:r>
          </a:p>
          <a:p>
            <a:pPr lvl="2"/>
            <a:r>
              <a:rPr lang="en-US" dirty="0" smtClean="0"/>
              <a:t>Consider the grade span</a:t>
            </a:r>
          </a:p>
          <a:p>
            <a:pPr lvl="2"/>
            <a:r>
              <a:rPr lang="en-US" dirty="0" smtClean="0"/>
              <a:t>Consider the tier </a:t>
            </a:r>
          </a:p>
          <a:p>
            <a:pPr lvl="2"/>
            <a:r>
              <a:rPr lang="en-US" dirty="0" smtClean="0"/>
              <a:t>Compare to the MEPA </a:t>
            </a:r>
          </a:p>
          <a:p>
            <a:r>
              <a:rPr lang="en-US" dirty="0" smtClean="0"/>
              <a:t>What is the data indicating as an important area of focus?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3466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1503</TotalTime>
  <Words>3039</Words>
  <Application>Microsoft Office PowerPoint</Application>
  <PresentationFormat>On-screen Show (4:3)</PresentationFormat>
  <Paragraphs>470</Paragraphs>
  <Slides>36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Oriel</vt:lpstr>
      <vt:lpstr>Acrobat Document</vt:lpstr>
      <vt:lpstr>WIDA IN YOUR CLASSROOM</vt:lpstr>
      <vt:lpstr>ACCESS for ELLs Data</vt:lpstr>
      <vt:lpstr>WIDA Proficiency Levels</vt:lpstr>
      <vt:lpstr>PowerPoint Presentation</vt:lpstr>
      <vt:lpstr>How to use WIDA in your Classroom</vt:lpstr>
      <vt:lpstr>PowerPoint Presentation</vt:lpstr>
      <vt:lpstr>Student: Grade: Subject: Teacher: Timeline for Implementation:</vt:lpstr>
      <vt:lpstr>Analyze ACCESS Data</vt:lpstr>
      <vt:lpstr>Analyze ACCESS Data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Classroom Performance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Can Dos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Student Growth Objectives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Identify Instructional Approach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Plan for Implementation</vt:lpstr>
      <vt:lpstr>Student:  Lisa Mosley Grade: 3rd Grade Subject: ESL Teacher:  Vula Roumis Timeline for Implementation:  January through March 2014</vt:lpstr>
      <vt:lpstr>Student: Kellie Jones Grade:  9th Grade Subject: Science Teacher:  Vula Roumis Timeline for Implementation:  January 2014</vt:lpstr>
      <vt:lpstr>NOW YOU TRY! Student: Grade: Subject: Teacher: Timeline for Implementation:</vt:lpstr>
      <vt:lpstr>And Then the Cycle Starts Again</vt:lpstr>
      <vt:lpstr>PowerPoint Presentation</vt:lpstr>
      <vt:lpstr>Questions?</vt:lpstr>
      <vt:lpstr>Thank You!</vt:lpstr>
    </vt:vector>
  </TitlesOfParts>
  <Company>Brockton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WIDA IN YOUR CLASSROOM</dc:title>
  <dc:creator>Administrator</dc:creator>
  <cp:lastModifiedBy>Admin</cp:lastModifiedBy>
  <cp:revision>83</cp:revision>
  <dcterms:created xsi:type="dcterms:W3CDTF">2013-10-01T14:40:39Z</dcterms:created>
  <dcterms:modified xsi:type="dcterms:W3CDTF">2014-04-14T13:35:53Z</dcterms:modified>
</cp:coreProperties>
</file>