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72" r:id="rId2"/>
    <p:sldId id="301" r:id="rId3"/>
    <p:sldId id="293" r:id="rId4"/>
    <p:sldId id="296" r:id="rId5"/>
    <p:sldId id="266" r:id="rId6"/>
    <p:sldId id="274" r:id="rId7"/>
    <p:sldId id="297" r:id="rId8"/>
    <p:sldId id="304" r:id="rId9"/>
    <p:sldId id="285" r:id="rId10"/>
    <p:sldId id="298" r:id="rId11"/>
    <p:sldId id="302" r:id="rId12"/>
    <p:sldId id="303" r:id="rId13"/>
    <p:sldId id="299" r:id="rId14"/>
    <p:sldId id="288" r:id="rId15"/>
    <p:sldId id="30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F4DDAF8-1DFB-4F1F-A9F1-4F49A4B2038C}">
          <p14:sldIdLst/>
        </p14:section>
        <p14:section name="Untitled Section" id="{7E85F987-A681-4B42-8D28-0A586325DC5E}">
          <p14:sldIdLst>
            <p14:sldId id="272"/>
            <p14:sldId id="301"/>
            <p14:sldId id="293"/>
            <p14:sldId id="296"/>
            <p14:sldId id="266"/>
            <p14:sldId id="274"/>
            <p14:sldId id="297"/>
            <p14:sldId id="304"/>
            <p14:sldId id="285"/>
            <p14:sldId id="298"/>
            <p14:sldId id="302"/>
            <p14:sldId id="303"/>
            <p14:sldId id="299"/>
            <p14:sldId id="288"/>
            <p14:sldId id="30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zeeuw" initials="l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B21C18-1776-4FD1-BA3A-E3932B954804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34759B-CD49-44CD-B00C-E7E1CFA30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0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C200E-3DFA-48EE-99B7-3D68D6B1EF3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315EF8-48E9-4FA3-9263-052209003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3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Jennifer- this is how</a:t>
            </a:r>
            <a:r>
              <a:rPr lang="en-US" baseline="0" dirty="0" smtClean="0"/>
              <a:t> we scaffold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65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Gabriella- a final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8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Gabriella and Jennifer- example of how students</a:t>
            </a:r>
            <a:r>
              <a:rPr lang="en-US" baseline="0" dirty="0" smtClean="0"/>
              <a:t> need support at the word, sentence, and discourse (message level)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53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r>
              <a:rPr lang="en-US" baseline="0" dirty="0" smtClean="0"/>
              <a:t> and Gabriella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53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 and Gabriella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54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for coming!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3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Jennifer, Gabriella,</a:t>
            </a:r>
            <a:r>
              <a:rPr lang="en-US" baseline="0" dirty="0" smtClean="0"/>
              <a:t> and Sara introduce themselves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Gabriella-</a:t>
            </a:r>
            <a:r>
              <a:rPr lang="en-US" baseline="0" dirty="0" smtClean="0"/>
              <a:t> </a:t>
            </a:r>
            <a:r>
              <a:rPr lang="en-US" dirty="0" smtClean="0"/>
              <a:t>Structure of day: TBE classroom </a:t>
            </a:r>
          </a:p>
          <a:p>
            <a:r>
              <a:rPr lang="en-US" dirty="0" smtClean="0"/>
              <a:t>Characteristics</a:t>
            </a:r>
            <a:r>
              <a:rPr lang="en-US" baseline="0" dirty="0" smtClean="0"/>
              <a:t> of students: WIDA levels</a:t>
            </a:r>
          </a:p>
          <a:p>
            <a:r>
              <a:rPr lang="en-US" baseline="0" dirty="0" smtClean="0"/>
              <a:t>Jennifer teaches English language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71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Sara- data team initia</a:t>
            </a:r>
            <a:r>
              <a:rPr lang="en-US" baseline="0" dirty="0" smtClean="0"/>
              <a:t>tive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45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58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r>
              <a:rPr lang="en-US" baseline="0" dirty="0" smtClean="0"/>
              <a:t> and Gabriella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5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Gabriella</a:t>
            </a:r>
            <a:r>
              <a:rPr lang="en-US" baseline="0" dirty="0" smtClean="0"/>
              <a:t> and 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12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15EF8-48E9-4FA3-9263-0522090033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3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BEDE35-0BCF-A540-B0DC-6040B319A736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BA1B909D-4AEC-5147-9A8E-5312CE078074}" type="datetimeFigureOut">
              <a:rPr lang="en-US" smtClean="0">
                <a:solidFill>
                  <a:srgbClr val="1F497D"/>
                </a:solidFill>
              </a:rPr>
              <a:pPr defTabSz="457200"/>
              <a:t>5/6/2014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defTabSz="457200"/>
            <a:fld id="{4EBEDE35-0BCF-A540-B0DC-6040B319A736}" type="slidenum">
              <a:rPr lang="en-US" smtClean="0">
                <a:solidFill>
                  <a:srgbClr val="1F497D"/>
                </a:solidFill>
              </a:rPr>
              <a:pPr defTabSz="457200"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nhouse.com/emags/0884/index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800" y="457200"/>
            <a:ext cx="7086600" cy="1524000"/>
          </a:xfrm>
        </p:spPr>
        <p:txBody>
          <a:bodyPr>
            <a:normAutofit fontScale="55000" lnSpcReduction="20000"/>
          </a:bodyPr>
          <a:lstStyle/>
          <a:p>
            <a:pPr lvl="0" fontAlgn="base"/>
            <a:r>
              <a:rPr lang="en-US" sz="5800" dirty="0">
                <a:latin typeface="Arial Rounded MT Bold" pitchFamily="34" charset="0"/>
              </a:rPr>
              <a:t>Academic Conversations: </a:t>
            </a:r>
            <a:endParaRPr lang="en-US" sz="5800" dirty="0" smtClean="0">
              <a:latin typeface="Arial Rounded MT Bold" pitchFamily="34" charset="0"/>
            </a:endParaRPr>
          </a:p>
          <a:p>
            <a:pPr lvl="0" fontAlgn="base"/>
            <a:r>
              <a:rPr lang="en-US" sz="5800" dirty="0" smtClean="0">
                <a:latin typeface="Arial Rounded MT Bold" pitchFamily="34" charset="0"/>
              </a:rPr>
              <a:t>Engaging students and promoting achievement</a:t>
            </a:r>
            <a:endParaRPr lang="en-US" sz="5800" dirty="0">
              <a:latin typeface="Arial Rounded MT Bold" pitchFamily="34" charset="0"/>
            </a:endParaRPr>
          </a:p>
          <a:p>
            <a:endParaRPr lang="en-US" sz="1800" i="1" dirty="0" smtClean="0">
              <a:latin typeface="Arial Rounded MT Bold" pitchFamily="34" charset="0"/>
            </a:endParaRPr>
          </a:p>
        </p:txBody>
      </p:sp>
      <p:pic>
        <p:nvPicPr>
          <p:cNvPr id="1026" name="Picture 2" descr="E:\DCIM\101MSDCF\DSC023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62200"/>
            <a:ext cx="5461000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838518"/>
          </a:xfrm>
        </p:spPr>
        <p:txBody>
          <a:bodyPr/>
          <a:lstStyle/>
          <a:p>
            <a:r>
              <a:rPr lang="en-US" dirty="0" smtClean="0"/>
              <a:t>Writing Samples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62526"/>
            <a:ext cx="4953000" cy="55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8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7200"/>
            <a:ext cx="5715000" cy="5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622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00225"/>
            <a:ext cx="6793832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1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Reflect on Writing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did you notice?</a:t>
            </a:r>
          </a:p>
          <a:p>
            <a:r>
              <a:rPr lang="en-US" sz="3200" dirty="0"/>
              <a:t>What WIDA levels for </a:t>
            </a:r>
            <a:r>
              <a:rPr lang="en-US" sz="3200" dirty="0" smtClean="0"/>
              <a:t>writing is this student? </a:t>
            </a:r>
            <a:endParaRPr lang="en-US" sz="3200" dirty="0"/>
          </a:p>
          <a:p>
            <a:r>
              <a:rPr lang="en-US" sz="3200" dirty="0"/>
              <a:t>Where could you take </a:t>
            </a:r>
            <a:r>
              <a:rPr lang="en-US" sz="3200" dirty="0" smtClean="0"/>
              <a:t>this student </a:t>
            </a:r>
            <a:r>
              <a:rPr lang="en-US" sz="3200" dirty="0"/>
              <a:t>next?</a:t>
            </a:r>
          </a:p>
          <a:p>
            <a:r>
              <a:rPr lang="en-US" sz="3200" dirty="0" smtClean="0"/>
              <a:t>Talk to a partner about a lesson you could implement in your classroom.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8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524000"/>
            <a:ext cx="8063752" cy="487679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Practice building on/challenging others’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Use building blocks as tangible representation of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Promote enthusiasm about writing in response to big questions (e.g. Do you think exercise is important?)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Use sentence starters and sequence words (first, next, finally) across content areas and languages (Spanish and English)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Measure progress toward ELD teachers’ goal- students will improve based on academic conversations rubric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Introduce academic conversations to families</a:t>
            </a:r>
          </a:p>
          <a:p>
            <a:pPr marL="914400" lvl="1" indent="-457200"/>
            <a:r>
              <a:rPr lang="en-US" dirty="0" smtClean="0"/>
              <a:t>At parent nights</a:t>
            </a:r>
          </a:p>
          <a:p>
            <a:pPr marL="914400" lvl="1" indent="-457200"/>
            <a:r>
              <a:rPr lang="en-US" dirty="0" smtClean="0"/>
              <a:t>Through children explaining to parents</a:t>
            </a:r>
          </a:p>
          <a:p>
            <a:pPr marL="914400" lvl="1" indent="-457200"/>
            <a:r>
              <a:rPr lang="en-US" dirty="0" smtClean="0"/>
              <a:t>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Academic conversations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By Jeff </a:t>
            </a:r>
            <a:r>
              <a:rPr lang="en-US" sz="2800" dirty="0" err="1" smtClean="0"/>
              <a:t>Zwiers</a:t>
            </a:r>
            <a:r>
              <a:rPr lang="en-US" sz="2800" dirty="0" smtClean="0"/>
              <a:t> and Marie Crawford</a:t>
            </a:r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u="sng" dirty="0">
                <a:hlinkClick r:id="rId3"/>
              </a:rPr>
              <a:t>http://www.stenhouse.com/emags/0884/index.html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465394"/>
            <a:ext cx="2362200" cy="296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Jennifer Johnson, English Language Development (ELD)</a:t>
            </a:r>
          </a:p>
          <a:p>
            <a:pPr algn="ctr"/>
            <a:r>
              <a:rPr lang="en-US" dirty="0" smtClean="0"/>
              <a:t>jjohnson@framingham.k12.ma.us</a:t>
            </a:r>
          </a:p>
          <a:p>
            <a:r>
              <a:rPr lang="en-US" dirty="0" smtClean="0"/>
              <a:t>Gabriella </a:t>
            </a:r>
            <a:r>
              <a:rPr lang="en-US" dirty="0" err="1" smtClean="0"/>
              <a:t>Tagliaferro</a:t>
            </a:r>
            <a:r>
              <a:rPr lang="en-US" dirty="0" smtClean="0"/>
              <a:t>, Second Grade Bilingual Teacher</a:t>
            </a:r>
          </a:p>
          <a:p>
            <a:pPr algn="ctr"/>
            <a:r>
              <a:rPr lang="en-US" dirty="0" smtClean="0"/>
              <a:t>gtagliaferro@framingham.k12.ma.us</a:t>
            </a:r>
          </a:p>
          <a:p>
            <a:r>
              <a:rPr lang="en-US" dirty="0" smtClean="0"/>
              <a:t>Sara </a:t>
            </a:r>
            <a:r>
              <a:rPr lang="en-US" dirty="0" err="1" smtClean="0"/>
              <a:t>Hamerla</a:t>
            </a:r>
            <a:r>
              <a:rPr lang="en-US" dirty="0" smtClean="0"/>
              <a:t>, English Language Learner Coach</a:t>
            </a:r>
          </a:p>
          <a:p>
            <a:pPr algn="ctr"/>
            <a:r>
              <a:rPr lang="en-US" dirty="0" smtClean="0"/>
              <a:t>shamerla@framingham.k12.ma.us</a:t>
            </a:r>
          </a:p>
          <a:p>
            <a:endParaRPr lang="en-US" dirty="0"/>
          </a:p>
          <a:p>
            <a:pPr algn="ctr"/>
            <a:r>
              <a:rPr lang="en-US" sz="2800" dirty="0" smtClean="0">
                <a:solidFill>
                  <a:schemeClr val="accent3"/>
                </a:solidFill>
              </a:rPr>
              <a:t>Framingham Public Schools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371282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Arial Rounded MT Bold" pitchFamily="34" charset="0"/>
              </a:rPr>
              <a:t>A Glimpse into a bilingual classroom</a:t>
            </a:r>
            <a:br>
              <a:rPr lang="en-US" sz="2800" dirty="0" smtClean="0">
                <a:latin typeface="Arial Rounded MT Bold" pitchFamily="34" charset="0"/>
              </a:rPr>
            </a:br>
            <a:endParaRPr lang="en-US" sz="28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</a:rPr>
              <a:t>Objectives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PWBAT: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Justify the importance of conversations to develop language and content knowledge.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 the socioemotional context of a second grade bilingual classroom and consider your own students.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Brainstorm lesson ideas for paraphrasing, elaborating, supporting ideas with examples.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Analyze speaking and writing of second language learners for evidence of communication skills.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Design a conversation prompt that integrates language and content and allows students to draw on their funds of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3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5791200" cy="1295400"/>
          </a:xfrm>
        </p:spPr>
        <p:txBody>
          <a:bodyPr/>
          <a:lstStyle/>
          <a:p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      ¡</a:t>
            </a:r>
            <a:r>
              <a:rPr lang="en-US" b="1" dirty="0" err="1" smtClean="0">
                <a:latin typeface="Arial Rounded MT Bold" pitchFamily="34" charset="0"/>
                <a:cs typeface="Aharoni" pitchFamily="2" charset="-79"/>
              </a:rPr>
              <a:t>Bienvenidos</a:t>
            </a:r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 a la  </a:t>
            </a:r>
            <a:br>
              <a:rPr lang="en-US" b="1" dirty="0" smtClean="0">
                <a:latin typeface="Arial Rounded MT Bold" pitchFamily="34" charset="0"/>
                <a:cs typeface="Aharoni" pitchFamily="2" charset="-79"/>
              </a:rPr>
            </a:br>
            <a:r>
              <a:rPr lang="en-US" b="1" dirty="0">
                <a:latin typeface="Arial Rounded MT Bold" pitchFamily="34" charset="0"/>
                <a:cs typeface="Aharoni" pitchFamily="2" charset="-79"/>
              </a:rPr>
              <a:t> </a:t>
            </a:r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            Clase 208!</a:t>
            </a:r>
            <a:endParaRPr lang="en-US" b="1" dirty="0"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24000"/>
            <a:ext cx="3926086" cy="4602163"/>
          </a:xfrm>
        </p:spPr>
      </p:pic>
    </p:spTree>
    <p:extLst>
      <p:ext uri="{BB962C8B-B14F-4D97-AF65-F5344CB8AC3E}">
        <p14:creationId xmlns:p14="http://schemas.microsoft.com/office/powerpoint/2010/main" val="15724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62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Arial Rounded MT Bold" pitchFamily="34" charset="0"/>
              </a:rPr>
              <a:t>Introducing AC to Students</a:t>
            </a:r>
            <a:endParaRPr lang="en-US" sz="4800" dirty="0">
              <a:latin typeface="Arial Rounded MT Bold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Model conversations (smile, nod and make eye contact)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Explain why it is important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Anchor charts (what it is, what it isn’t)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List norms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Topic Tuesdays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Introduced with icons and gestures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82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itchFamily="34" charset="0"/>
              </a:rPr>
              <a:t>Five core communication skills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Paraphrase/Retell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Elaborate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Supporting Ideas </a:t>
            </a:r>
            <a:endParaRPr lang="en-US" sz="3200" dirty="0" smtClean="0"/>
          </a:p>
          <a:p>
            <a:r>
              <a:rPr lang="en-US" sz="3200" dirty="0" smtClean="0"/>
              <a:t>with Examples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Building on or challenging others’ ideas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Synthesizing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25882"/>
            <a:ext cx="3020291" cy="133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24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04800"/>
            <a:ext cx="5791200" cy="1371600"/>
          </a:xfrm>
        </p:spPr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Challenges 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57912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Differentiating for second </a:t>
            </a:r>
            <a:r>
              <a:rPr lang="en-US" sz="2800" dirty="0"/>
              <a:t>graders with WIDA levels 1, 2, </a:t>
            </a:r>
            <a:r>
              <a:rPr lang="en-US" sz="2800" dirty="0" smtClean="0"/>
              <a:t>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Supporting students as they form a community and learn to follow routines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Focusing on the language through the content areas (</a:t>
            </a:r>
            <a:r>
              <a:rPr lang="en-US" sz="2800" dirty="0" err="1" smtClean="0"/>
              <a:t>Tomie</a:t>
            </a:r>
            <a:r>
              <a:rPr lang="en-US" sz="2800" dirty="0" smtClean="0"/>
              <a:t> </a:t>
            </a:r>
            <a:r>
              <a:rPr lang="en-US" sz="2800" dirty="0" err="1" smtClean="0"/>
              <a:t>DePaola</a:t>
            </a:r>
            <a:r>
              <a:rPr lang="en-US" sz="28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Building on their strengths (understanding their cultural background as an asset)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36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Collaborating- Jennifer and Gabriella- transfer across 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Co-teaching partnership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Using “stop and jot” strategy during RW can apply to 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Writing a book using “supporting ideas with examples” Thanksgiving Unit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37263" cy="10542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Arial Rounded MT Bold" pitchFamily="34" charset="0"/>
              </a:rPr>
              <a:t>Reflect on </a:t>
            </a:r>
            <a:r>
              <a:rPr lang="en-US" sz="3600" dirty="0" smtClean="0">
                <a:latin typeface="Arial Rounded MT Bold" pitchFamily="34" charset="0"/>
              </a:rPr>
              <a:t>Academic conversation</a:t>
            </a:r>
            <a:endParaRPr lang="en-US" sz="3600" dirty="0">
              <a:latin typeface="Arial Rounded MT Bold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105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did you notice?</a:t>
            </a:r>
          </a:p>
          <a:p>
            <a:r>
              <a:rPr lang="en-US" sz="3200" dirty="0" smtClean="0"/>
              <a:t>What WIDA levels for speaking are these students? </a:t>
            </a:r>
          </a:p>
          <a:p>
            <a:r>
              <a:rPr lang="en-US" sz="3200" dirty="0" smtClean="0"/>
              <a:t>Where could you take these students next?</a:t>
            </a:r>
          </a:p>
          <a:p>
            <a:r>
              <a:rPr lang="en-US" sz="3200" dirty="0" smtClean="0"/>
              <a:t>Write an academic conversation prompt for your students.</a:t>
            </a:r>
          </a:p>
        </p:txBody>
      </p:sp>
    </p:spTree>
    <p:extLst>
      <p:ext uri="{BB962C8B-B14F-4D97-AF65-F5344CB8AC3E}">
        <p14:creationId xmlns:p14="http://schemas.microsoft.com/office/powerpoint/2010/main" val="10352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1156</TotalTime>
  <Words>529</Words>
  <Application>Microsoft Office PowerPoint</Application>
  <PresentationFormat>On-screen Show (4:3)</PresentationFormat>
  <Paragraphs>97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Essential</vt:lpstr>
      <vt:lpstr>PowerPoint Presentation</vt:lpstr>
      <vt:lpstr> A Glimpse into a bilingual classroom </vt:lpstr>
      <vt:lpstr>Objectives PWBAT:</vt:lpstr>
      <vt:lpstr>      ¡Bienvenidos a la                Clase 208!</vt:lpstr>
      <vt:lpstr>Introducing AC to Students</vt:lpstr>
      <vt:lpstr>Five core communication skills</vt:lpstr>
      <vt:lpstr>Challenges </vt:lpstr>
      <vt:lpstr>successes</vt:lpstr>
      <vt:lpstr>Reflect on Academic conversation</vt:lpstr>
      <vt:lpstr>Writing Samples</vt:lpstr>
      <vt:lpstr>PowerPoint Presentation</vt:lpstr>
      <vt:lpstr>PowerPoint Presentation</vt:lpstr>
      <vt:lpstr>Reflect on Writing sample</vt:lpstr>
      <vt:lpstr>Next Steps</vt:lpstr>
      <vt:lpstr>Academic conversations</vt:lpstr>
    </vt:vector>
  </TitlesOfParts>
  <Company>Framingham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Conversations Accountable Talk</dc:title>
  <dc:creator>Judith Alter Flynn</dc:creator>
  <cp:lastModifiedBy>Sara Hamerla</cp:lastModifiedBy>
  <cp:revision>75</cp:revision>
  <cp:lastPrinted>2013-11-14T17:21:40Z</cp:lastPrinted>
  <dcterms:created xsi:type="dcterms:W3CDTF">2013-04-22T13:48:03Z</dcterms:created>
  <dcterms:modified xsi:type="dcterms:W3CDTF">2014-05-06T16:50:42Z</dcterms:modified>
</cp:coreProperties>
</file>