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5" r:id="rId3"/>
    <p:sldId id="276" r:id="rId4"/>
    <p:sldId id="269" r:id="rId5"/>
    <p:sldId id="260" r:id="rId6"/>
    <p:sldId id="265" r:id="rId7"/>
    <p:sldId id="266" r:id="rId8"/>
    <p:sldId id="261" r:id="rId9"/>
    <p:sldId id="262" r:id="rId10"/>
    <p:sldId id="268" r:id="rId11"/>
    <p:sldId id="263" r:id="rId12"/>
    <p:sldId id="272" r:id="rId13"/>
    <p:sldId id="274" r:id="rId14"/>
    <p:sldId id="264" r:id="rId15"/>
    <p:sldId id="267" r:id="rId16"/>
    <p:sldId id="285" r:id="rId17"/>
    <p:sldId id="278" r:id="rId18"/>
    <p:sldId id="286" r:id="rId19"/>
    <p:sldId id="282" r:id="rId20"/>
    <p:sldId id="283" r:id="rId21"/>
    <p:sldId id="281" r:id="rId22"/>
    <p:sldId id="270" r:id="rId23"/>
    <p:sldId id="284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30" autoAdjust="0"/>
  </p:normalViewPr>
  <p:slideViewPr>
    <p:cSldViewPr>
      <p:cViewPr>
        <p:scale>
          <a:sx n="93" d="100"/>
          <a:sy n="93" d="100"/>
        </p:scale>
        <p:origin x="-1138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7E54B83-AA0B-453B-BB23-D66D2BAECF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91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9DCEE-37AA-4730-B6F9-7B1B0B4989A1}" type="datetimeFigureOut">
              <a:rPr lang="en-US" smtClean="0"/>
              <a:pPr/>
              <a:t>5/7/2014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9DFFA-9F83-44C4-A607-CDB034EF98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42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9DFFA-9F83-44C4-A607-CDB034EF985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80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9DFFA-9F83-44C4-A607-CDB034EF985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69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8EF6C-AE55-4035-8987-AD96DE86536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61C8-B84B-4FD3-921A-546F1D6837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A4EB4-7867-4EB9-A6B3-967A13E0B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80C3C-FDAE-4041-9327-55997AEBE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6075B-EC4C-4689-B54E-D40F22D5281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B66B1-097D-4A65-A691-1F190CBC6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0BD23-B27C-40D2-A5E0-30F55865005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AE938-729E-43E7-9173-9B089EF19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3594D-5542-4662-904D-BFA8D306F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0CB34-85BF-4080-A0C3-8CAEA75D8D7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A4FCE-13B7-48F3-9AA8-FF1A15AA38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0E16DA0-BDFE-44D1-9197-ECB4950FC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es.ed.gov/ncee/wwc/PracticeGuide.aspx?sid=1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b="1" dirty="0" smtClean="0">
                <a:latin typeface="Calibri" panose="020F0502020204030204" pitchFamily="34" charset="0"/>
              </a:rPr>
              <a:t>INSTRUCTIONAL PLANS FOR TEACHING READING AND WRITING TO ELLS</a:t>
            </a:r>
            <a:endParaRPr lang="en-US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7620000" cy="2209800"/>
          </a:xfrm>
        </p:spPr>
        <p:txBody>
          <a:bodyPr/>
          <a:lstStyle/>
          <a:p>
            <a:r>
              <a:rPr lang="en-US" sz="2000" b="1" dirty="0" smtClean="0">
                <a:latin typeface="Calibri" panose="020F0502020204030204" pitchFamily="34" charset="0"/>
              </a:rPr>
              <a:t>MATSOL CONFERENCE</a:t>
            </a:r>
          </a:p>
          <a:p>
            <a:pPr algn="just"/>
            <a:r>
              <a:rPr lang="en-US" sz="2000" b="1" dirty="0" smtClean="0">
                <a:latin typeface="Calibri" panose="020F0502020204030204" pitchFamily="34" charset="0"/>
              </a:rPr>
              <a:t>May 8, 2014</a:t>
            </a:r>
            <a:endParaRPr lang="en-US" sz="2000" b="1" dirty="0">
              <a:latin typeface="Calibri" panose="020F0502020204030204" pitchFamily="34" charset="0"/>
            </a:endParaRPr>
          </a:p>
          <a:p>
            <a:r>
              <a:rPr lang="en-US" sz="2000" b="1" dirty="0" smtClean="0">
                <a:latin typeface="Calibri" panose="020F0502020204030204" pitchFamily="34" charset="0"/>
              </a:rPr>
              <a:t>Presenters:  </a:t>
            </a:r>
            <a:r>
              <a:rPr lang="en-US" sz="2000" b="1" dirty="0">
                <a:latin typeface="Calibri" panose="020F0502020204030204" pitchFamily="34" charset="0"/>
              </a:rPr>
              <a:t>Pamela </a:t>
            </a:r>
            <a:r>
              <a:rPr lang="en-US" sz="2000" b="1" dirty="0" err="1" smtClean="0">
                <a:latin typeface="Calibri" panose="020F0502020204030204" pitchFamily="34" charset="0"/>
              </a:rPr>
              <a:t>Shufro</a:t>
            </a:r>
            <a:endParaRPr lang="en-US" sz="2000" b="1" dirty="0" smtClean="0">
              <a:latin typeface="Calibri" panose="020F0502020204030204" pitchFamily="34" charset="0"/>
            </a:endParaRPr>
          </a:p>
          <a:p>
            <a:r>
              <a:rPr lang="en-US" sz="2000" b="1" dirty="0" smtClean="0">
                <a:latin typeface="Calibri" panose="020F0502020204030204" pitchFamily="34" charset="0"/>
              </a:rPr>
              <a:t>Yvonne </a:t>
            </a:r>
            <a:r>
              <a:rPr lang="en-US" sz="2000" b="1" dirty="0" err="1" smtClean="0">
                <a:latin typeface="Calibri" panose="020F0502020204030204" pitchFamily="34" charset="0"/>
              </a:rPr>
              <a:t>Gunzburger</a:t>
            </a:r>
            <a:endParaRPr lang="en-US" sz="2000" b="1" dirty="0" smtClean="0">
              <a:latin typeface="Calibri" panose="020F0502020204030204" pitchFamily="34" charset="0"/>
            </a:endParaRPr>
          </a:p>
          <a:p>
            <a:endParaRPr lang="en-US" sz="1800" b="1" dirty="0" smtClean="0">
              <a:latin typeface="Calibri" panose="020F0502020204030204" pitchFamily="34" charset="0"/>
            </a:endParaRP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TEST DOES </a:t>
            </a:r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NOT</a:t>
            </a:r>
            <a:r>
              <a:rPr lang="en-US" dirty="0" smtClean="0"/>
              <a:t> DO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Determine whether a student has a disability</a:t>
            </a:r>
          </a:p>
          <a:p>
            <a:r>
              <a:rPr lang="en-US" sz="2800" dirty="0"/>
              <a:t>Determine student’s reading level in language other than English.</a:t>
            </a:r>
          </a:p>
          <a:p>
            <a:r>
              <a:rPr lang="en-US" sz="2800" dirty="0"/>
              <a:t>Caveat:  Note possibility of first language interference when analyzing miscues</a:t>
            </a:r>
            <a:r>
              <a:rPr lang="en-US" sz="2800" dirty="0" smtClean="0"/>
              <a:t>.  </a:t>
            </a:r>
            <a:endParaRPr lang="en-US" sz="2800" dirty="0"/>
          </a:p>
          <a:p>
            <a:pPr lvl="1"/>
            <a:r>
              <a:rPr lang="en-US" sz="1600" dirty="0"/>
              <a:t>“Creation of authentic assessment requires looking at how individual languages work and how children develop when they learn to read and write in these languages and in second languages.”  </a:t>
            </a:r>
          </a:p>
          <a:p>
            <a:pPr lvl="4">
              <a:buFont typeface="Wingdings" pitchFamily="2" charset="2"/>
              <a:buNone/>
            </a:pPr>
            <a:r>
              <a:rPr lang="en-US" sz="1600" dirty="0"/>
              <a:t>---Escamilla and </a:t>
            </a:r>
            <a:r>
              <a:rPr lang="en-US" sz="1600" dirty="0" err="1"/>
              <a:t>Coady</a:t>
            </a:r>
            <a:r>
              <a:rPr lang="en-US" sz="1600" dirty="0"/>
              <a:t> in Hurley and </a:t>
            </a:r>
            <a:r>
              <a:rPr lang="en-US" sz="1600" dirty="0" err="1"/>
              <a:t>Tinajero</a:t>
            </a:r>
            <a:r>
              <a:rPr lang="en-US" sz="1600" dirty="0"/>
              <a:t>, </a:t>
            </a:r>
            <a:r>
              <a:rPr lang="en-US" sz="1600" dirty="0" err="1"/>
              <a:t>eds</a:t>
            </a:r>
            <a:r>
              <a:rPr lang="en-US" sz="1600" dirty="0"/>
              <a:t> (2001), Literacy Assessment of</a:t>
            </a:r>
          </a:p>
          <a:p>
            <a:pPr lvl="4">
              <a:buFont typeface="Wingdings" pitchFamily="2" charset="2"/>
              <a:buNone/>
            </a:pPr>
            <a:r>
              <a:rPr lang="en-US" sz="1600" dirty="0"/>
              <a:t>   Second Language Learners, p. 57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INDIVIDUAL LANGUAGE IMPROVEMENT PLAN</a:t>
            </a:r>
            <a:endParaRPr lang="en-US" sz="32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Information for classroom teacher for Tier 1 Intervention</a:t>
            </a:r>
          </a:p>
          <a:p>
            <a:endParaRPr lang="en-US" sz="2800" dirty="0"/>
          </a:p>
          <a:p>
            <a:r>
              <a:rPr lang="en-US" sz="2800" dirty="0"/>
              <a:t>Information and documentation for supplemental Tier 2 intervention</a:t>
            </a:r>
          </a:p>
          <a:p>
            <a:pPr lvl="1"/>
            <a:r>
              <a:rPr lang="en-US" sz="2800" b="1" dirty="0">
                <a:solidFill>
                  <a:srgbClr val="FF0000"/>
                </a:solidFill>
              </a:rPr>
              <a:t>Additional	+	Targeted	=  </a:t>
            </a:r>
            <a:r>
              <a:rPr lang="en-US" sz="2800" b="1" dirty="0" smtClean="0">
                <a:solidFill>
                  <a:srgbClr val="FF0000"/>
                </a:solidFill>
              </a:rPr>
              <a:t>Acceleration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Instruction		</a:t>
            </a:r>
            <a:r>
              <a:rPr lang="en-US" sz="2800" b="1" dirty="0" err="1" smtClean="0">
                <a:solidFill>
                  <a:srgbClr val="FF0000"/>
                </a:solidFill>
              </a:rPr>
              <a:t>Instruction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696200" cy="685800"/>
          </a:xfrm>
        </p:spPr>
        <p:txBody>
          <a:bodyPr/>
          <a:lstStyle/>
          <a:p>
            <a:r>
              <a:rPr lang="en-US" sz="2400" dirty="0" smtClean="0"/>
              <a:t>	</a:t>
            </a:r>
            <a:r>
              <a:rPr lang="en-US" sz="2000" dirty="0" smtClean="0"/>
              <a:t>INDIVIDUAL LANGUAGE IMPROVEMENT PLAN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719627"/>
              </p:ext>
            </p:extLst>
          </p:nvPr>
        </p:nvGraphicFramePr>
        <p:xfrm>
          <a:off x="609600" y="1219200"/>
          <a:ext cx="7315200" cy="1066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22892"/>
                <a:gridCol w="2274399"/>
                <a:gridCol w="1432442"/>
                <a:gridCol w="2185467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Student: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SASID No.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DOB: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Age: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Date: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Arial"/>
                          <a:ea typeface="Times New Roman"/>
                        </a:rPr>
                        <a:t>Grade: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Homeroom: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Arial"/>
                          <a:ea typeface="Times New Roman"/>
                        </a:rPr>
                        <a:t>School: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408653"/>
              </p:ext>
            </p:extLst>
          </p:nvPr>
        </p:nvGraphicFramePr>
        <p:xfrm>
          <a:off x="609600" y="2514600"/>
          <a:ext cx="7391400" cy="40839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115700"/>
                <a:gridCol w="214615"/>
                <a:gridCol w="498341"/>
                <a:gridCol w="356478"/>
                <a:gridCol w="356478"/>
                <a:gridCol w="356478"/>
                <a:gridCol w="1399330"/>
                <a:gridCol w="93980"/>
              </a:tblGrid>
              <a:tr h="357215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IDEA Oral Language Proficiency Test (IPT I) DATE: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45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Raw Score: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45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Rating: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45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ACCESS </a:t>
                      </a: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date:              Level administered:             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4685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        Scaled score:                      Confidence levels: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Proficiency level: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45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    Listening      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45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    Speaking                                                           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45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    Reading                                                        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45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    Writing                                                  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3452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    Overall (composite)                                                           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6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25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MCAS date: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Scaled score: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Times New Roman"/>
                        </a:rPr>
                        <a:t>Performance level: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634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ELA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ELA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95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Math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Times New Roman"/>
                        </a:rPr>
                        <a:t>Math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78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85800" y="685800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Calibri"/>
                <a:ea typeface="Times New Roman"/>
                <a:cs typeface="Arial"/>
              </a:rPr>
              <a:t>Qualitative Reading Inventory</a:t>
            </a:r>
            <a:r>
              <a:rPr lang="en-US" dirty="0">
                <a:latin typeface="Calibri"/>
                <a:ea typeface="Times New Roman"/>
                <a:cs typeface="Arial"/>
              </a:rPr>
              <a:t> (QRI):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630955"/>
              </p:ext>
            </p:extLst>
          </p:nvPr>
        </p:nvGraphicFramePr>
        <p:xfrm>
          <a:off x="685800" y="1036082"/>
          <a:ext cx="6858001" cy="103727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04873"/>
                <a:gridCol w="2553511"/>
                <a:gridCol w="1799617"/>
              </a:tblGrid>
              <a:tr h="2593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Graded Word Lists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Highest Instructional Level: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Word Identification in Context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Independent: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Instructional: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Oral Passage Comprehension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Independent: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Instructional: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Silent Rereading (lookbacks)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Independent: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Instructional: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851031"/>
              </p:ext>
            </p:extLst>
          </p:nvPr>
        </p:nvGraphicFramePr>
        <p:xfrm>
          <a:off x="685800" y="2286000"/>
          <a:ext cx="6858000" cy="7924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858000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Fluency Statement: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Listening Comprehension:  Instructional level and passage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685801" y="3244334"/>
            <a:ext cx="6095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alibri"/>
                <a:ea typeface="Times New Roman"/>
                <a:cs typeface="Arial"/>
              </a:rPr>
              <a:t>Decoding Skills Quick Phonics Screener (QPS):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911732"/>
              </p:ext>
            </p:extLst>
          </p:nvPr>
        </p:nvGraphicFramePr>
        <p:xfrm>
          <a:off x="685800" y="3613668"/>
          <a:ext cx="6934200" cy="20251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11400"/>
                <a:gridCol w="2311400"/>
                <a:gridCol w="2311400"/>
              </a:tblGrid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VC &amp; CVC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In text   /20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CVCC &amp; CCVC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 text 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Silent 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 text 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R controlled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 text 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Con. Digraphs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 text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Vowel digraphs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 /30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Prefixed &amp; Suffixes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/30 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189476"/>
              </p:ext>
            </p:extLst>
          </p:nvPr>
        </p:nvGraphicFramePr>
        <p:xfrm>
          <a:off x="685801" y="5867400"/>
          <a:ext cx="6934200" cy="685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43300"/>
                <a:gridCol w="3390900"/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Two-syllable words    /10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Three-syllable words    /10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Four-syllable words    /10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18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WHAT DOES LEADERSHIP NEED TO DO?</a:t>
            </a:r>
            <a:endParaRPr lang="en-US" sz="36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Provide </a:t>
            </a:r>
            <a:r>
              <a:rPr lang="en-US" sz="2800" u="sng" dirty="0"/>
              <a:t>time</a:t>
            </a:r>
            <a:r>
              <a:rPr lang="en-US" sz="2800" dirty="0"/>
              <a:t> for intervention teachers to administer individual diagnostic assessments</a:t>
            </a:r>
          </a:p>
          <a:p>
            <a:r>
              <a:rPr lang="en-US" sz="2800" dirty="0"/>
              <a:t>Provide </a:t>
            </a:r>
            <a:r>
              <a:rPr lang="en-US" sz="2800" u="sng" dirty="0"/>
              <a:t>time</a:t>
            </a:r>
            <a:r>
              <a:rPr lang="en-US" sz="2800" dirty="0"/>
              <a:t> for intervention teachers and classroom teachers to collaborate</a:t>
            </a:r>
          </a:p>
          <a:p>
            <a:r>
              <a:rPr lang="en-US" sz="2800" dirty="0"/>
              <a:t>Collect data (ILIP) and </a:t>
            </a:r>
            <a:r>
              <a:rPr lang="en-US" sz="2800" u="sng" dirty="0"/>
              <a:t>analyze data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pPr lvl="1"/>
            <a:r>
              <a:rPr lang="en-US" sz="2400" b="1" dirty="0">
                <a:solidFill>
                  <a:srgbClr val="002060"/>
                </a:solidFill>
              </a:rPr>
              <a:t>What is working?   What is not?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QRI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Student is a native </a:t>
            </a:r>
            <a:r>
              <a:rPr lang="en-US" sz="2800" dirty="0"/>
              <a:t>speaker of Spanish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Arrived two + years ago from Dominican Republic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Parents speak Spanish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She is currently in grade </a:t>
            </a:r>
            <a:r>
              <a:rPr lang="en-US" sz="2800" dirty="0" smtClean="0"/>
              <a:t>5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She scored Needs Improvement on MCAS</a:t>
            </a: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What are her </a:t>
            </a:r>
            <a:r>
              <a:rPr lang="en-US" sz="2800" dirty="0">
                <a:solidFill>
                  <a:srgbClr val="FF0000"/>
                </a:solidFill>
              </a:rPr>
              <a:t>strengths</a:t>
            </a:r>
            <a:r>
              <a:rPr lang="en-US" sz="2800" dirty="0"/>
              <a:t> as a reader of English?  What has she </a:t>
            </a:r>
            <a:r>
              <a:rPr lang="en-US" sz="2800" dirty="0">
                <a:solidFill>
                  <a:srgbClr val="FF0000"/>
                </a:solidFill>
              </a:rPr>
              <a:t>not yet </a:t>
            </a:r>
            <a:r>
              <a:rPr lang="en-US" sz="2800" dirty="0"/>
              <a:t>learned?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How can I target instruction to accelerate her learning?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ANALYSIS OF ORAL READING</a:t>
            </a:r>
            <a:endParaRPr lang="en-US" sz="360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Strengths</a:t>
            </a:r>
            <a:endParaRPr lang="en-US" sz="24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Takes clues from teacher questions</a:t>
            </a:r>
          </a:p>
          <a:p>
            <a:r>
              <a:rPr lang="en-US" dirty="0" smtClean="0"/>
              <a:t>Fluent pace</a:t>
            </a:r>
          </a:p>
          <a:p>
            <a:r>
              <a:rPr lang="en-US" dirty="0" smtClean="0"/>
              <a:t>Reads with expression</a:t>
            </a:r>
          </a:p>
          <a:p>
            <a:r>
              <a:rPr lang="en-US" dirty="0" smtClean="0"/>
              <a:t>Self-corrects for meaning (uses context)</a:t>
            </a:r>
          </a:p>
          <a:p>
            <a:r>
              <a:rPr lang="en-US" dirty="0" smtClean="0"/>
              <a:t>Good comprehension with silent rereading (</a:t>
            </a:r>
            <a:r>
              <a:rPr lang="en-US" dirty="0" err="1" smtClean="0"/>
              <a:t>lookbacks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Needs</a:t>
            </a:r>
            <a:endParaRPr lang="en-US" sz="2400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Preteaching</a:t>
            </a:r>
            <a:r>
              <a:rPr lang="en-US" dirty="0" smtClean="0"/>
              <a:t> of unfamiliar concepts</a:t>
            </a:r>
          </a:p>
          <a:p>
            <a:r>
              <a:rPr lang="en-US" dirty="0" smtClean="0"/>
              <a:t>Silent reading with look-backs (extra time?)</a:t>
            </a:r>
          </a:p>
          <a:p>
            <a:r>
              <a:rPr lang="en-US" dirty="0" smtClean="0"/>
              <a:t>Expand background knowledge (</a:t>
            </a:r>
            <a:r>
              <a:rPr lang="en-US" dirty="0" smtClean="0">
                <a:solidFill>
                  <a:srgbClr val="FF0000"/>
                </a:solidFill>
              </a:rPr>
              <a:t>volume</a:t>
            </a:r>
            <a:r>
              <a:rPr lang="en-US" dirty="0" smtClean="0"/>
              <a:t> of reading is key!)</a:t>
            </a:r>
          </a:p>
          <a:p>
            <a:r>
              <a:rPr lang="en-US" dirty="0" smtClean="0"/>
              <a:t>English pronunciation, e.g. (-</a:t>
            </a:r>
            <a:r>
              <a:rPr lang="en-US" i="1" dirty="0" err="1" smtClean="0"/>
              <a:t>ed</a:t>
            </a:r>
            <a:r>
              <a:rPr lang="en-US" dirty="0" smtClean="0"/>
              <a:t>) (silent </a:t>
            </a:r>
            <a:r>
              <a:rPr lang="en-US" i="1" dirty="0" smtClean="0"/>
              <a:t>t</a:t>
            </a:r>
            <a:r>
              <a:rPr lang="en-US" dirty="0" smtClean="0"/>
              <a:t>) (silent </a:t>
            </a:r>
            <a:r>
              <a:rPr lang="en-US" i="1" dirty="0" smtClean="0"/>
              <a:t>e</a:t>
            </a:r>
            <a:r>
              <a:rPr lang="en-US" dirty="0" smtClean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8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PHONICS SCREENER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Short vowels</a:t>
            </a:r>
          </a:p>
          <a:p>
            <a:r>
              <a:rPr lang="en-US" sz="3200" dirty="0" smtClean="0"/>
              <a:t>Vowels with silent e</a:t>
            </a:r>
          </a:p>
          <a:p>
            <a:r>
              <a:rPr lang="en-US" sz="3200" dirty="0" smtClean="0"/>
              <a:t>Vowels with –r (r-controlled vowels)</a:t>
            </a:r>
          </a:p>
          <a:p>
            <a:r>
              <a:rPr lang="en-US" sz="3200" dirty="0" smtClean="0"/>
              <a:t>Vowel combinations</a:t>
            </a:r>
          </a:p>
          <a:p>
            <a:r>
              <a:rPr lang="en-US" sz="3200" dirty="0" smtClean="0"/>
              <a:t>Multisyllabic words</a:t>
            </a:r>
          </a:p>
        </p:txBody>
      </p:sp>
    </p:spTree>
    <p:extLst>
      <p:ext uri="{BB962C8B-B14F-4D97-AF65-F5344CB8AC3E}">
        <p14:creationId xmlns:p14="http://schemas.microsoft.com/office/powerpoint/2010/main" val="3279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397000"/>
          <a:ext cx="6934200" cy="202513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11400"/>
                <a:gridCol w="2311400"/>
                <a:gridCol w="2311400"/>
              </a:tblGrid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VC &amp; CVC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In text   /20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CVCC &amp; CCVC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 text 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Silent e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 text 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R controlled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 text 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Con. Digraphs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In text  /10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Vowel digraphs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 /30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93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Prefixed &amp; Suffixes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List  /30  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 smtClean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581400"/>
          <a:ext cx="6934200" cy="23373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43300"/>
                <a:gridCol w="3390900"/>
              </a:tblGrid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Two-syllable words    /10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Three-syllable words    /10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7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Four-syllable words    /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10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COMMENTS: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flipH="1">
            <a:off x="1524000" y="4038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8382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QUICK PHONICS SCREENER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SAMPLE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Holistic or Summative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Advanced</a:t>
            </a:r>
          </a:p>
          <a:p>
            <a:r>
              <a:rPr lang="en-US" sz="2800" dirty="0" smtClean="0"/>
              <a:t>Proficient</a:t>
            </a:r>
          </a:p>
          <a:p>
            <a:r>
              <a:rPr lang="en-US" sz="2800" dirty="0" smtClean="0"/>
              <a:t>Needs Improvement</a:t>
            </a:r>
          </a:p>
          <a:p>
            <a:r>
              <a:rPr lang="en-US" sz="2800" dirty="0" smtClean="0"/>
              <a:t>Warning/Failure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Trait-based or Formative</a:t>
            </a:r>
            <a:endParaRPr lang="en-US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>
              <a:buClr>
                <a:srgbClr val="7A7A7A"/>
              </a:buClr>
            </a:pPr>
            <a:r>
              <a:rPr lang="en-US" sz="2800" dirty="0">
                <a:solidFill>
                  <a:srgbClr val="000000"/>
                </a:solidFill>
              </a:rPr>
              <a:t>Ideas and details</a:t>
            </a:r>
          </a:p>
          <a:p>
            <a:pPr lvl="0">
              <a:buClr>
                <a:srgbClr val="7A7A7A"/>
              </a:buClr>
            </a:pPr>
            <a:r>
              <a:rPr lang="en-US" sz="2800" dirty="0">
                <a:solidFill>
                  <a:srgbClr val="000000"/>
                </a:solidFill>
              </a:rPr>
              <a:t>Organization</a:t>
            </a:r>
          </a:p>
          <a:p>
            <a:pPr lvl="0">
              <a:buClr>
                <a:srgbClr val="7A7A7A"/>
              </a:buClr>
            </a:pPr>
            <a:r>
              <a:rPr lang="en-US" sz="2800" dirty="0">
                <a:solidFill>
                  <a:srgbClr val="000000"/>
                </a:solidFill>
              </a:rPr>
              <a:t>Word Choice</a:t>
            </a:r>
          </a:p>
          <a:p>
            <a:pPr lvl="0">
              <a:buClr>
                <a:srgbClr val="7A7A7A"/>
              </a:buClr>
            </a:pPr>
            <a:r>
              <a:rPr lang="en-US" sz="2800" dirty="0">
                <a:solidFill>
                  <a:srgbClr val="000000"/>
                </a:solidFill>
              </a:rPr>
              <a:t>Sentence structure</a:t>
            </a:r>
          </a:p>
          <a:p>
            <a:pPr lvl="0">
              <a:buClr>
                <a:srgbClr val="7A7A7A"/>
              </a:buClr>
            </a:pPr>
            <a:r>
              <a:rPr lang="en-US" sz="2800" dirty="0">
                <a:solidFill>
                  <a:srgbClr val="000000"/>
                </a:solidFill>
              </a:rPr>
              <a:t>Conventions</a:t>
            </a:r>
          </a:p>
          <a:p>
            <a:pPr lvl="0">
              <a:buClr>
                <a:srgbClr val="7A7A7A"/>
              </a:buClr>
            </a:pPr>
            <a:r>
              <a:rPr lang="en-US" sz="2800" dirty="0">
                <a:solidFill>
                  <a:srgbClr val="000000"/>
                </a:solidFill>
              </a:rPr>
              <a:t>Voice</a:t>
            </a:r>
          </a:p>
        </p:txBody>
      </p:sp>
    </p:spTree>
    <p:extLst>
      <p:ext uri="{BB962C8B-B14F-4D97-AF65-F5344CB8AC3E}">
        <p14:creationId xmlns:p14="http://schemas.microsoft.com/office/powerpoint/2010/main" val="2848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WHAT DO WE NEED TO PLAN INSTRUCTION?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4648200"/>
          </a:xfrm>
        </p:spPr>
        <p:txBody>
          <a:bodyPr/>
          <a:lstStyle/>
          <a:p>
            <a:r>
              <a:rPr lang="en-US" sz="2800" dirty="0" smtClean="0"/>
              <a:t>Information</a:t>
            </a:r>
          </a:p>
          <a:p>
            <a:pPr lvl="1"/>
            <a:r>
              <a:rPr lang="en-US" sz="2800" dirty="0" smtClean="0"/>
              <a:t>Personal</a:t>
            </a:r>
          </a:p>
          <a:p>
            <a:pPr lvl="1"/>
            <a:r>
              <a:rPr lang="en-US" sz="2800" dirty="0" smtClean="0"/>
              <a:t>Academic</a:t>
            </a:r>
          </a:p>
          <a:p>
            <a:pPr lvl="1"/>
            <a:endParaRPr lang="en-US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685800" y="3064329"/>
            <a:ext cx="3962400" cy="3048000"/>
          </a:xfrm>
          <a:prstGeom prst="rightArrow">
            <a:avLst>
              <a:gd name="adj1" fmla="val 38214"/>
              <a:gd name="adj2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4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ASSESSMENT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486400" y="3429000"/>
            <a:ext cx="2514600" cy="1905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  <a:p>
            <a:pPr algn="ctr"/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PLAN</a:t>
            </a:r>
            <a:endParaRPr kumimoji="0" lang="en-US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8764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083534"/>
              </p:ext>
            </p:extLst>
          </p:nvPr>
        </p:nvGraphicFramePr>
        <p:xfrm>
          <a:off x="990601" y="2057401"/>
          <a:ext cx="7238998" cy="27431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0134"/>
                <a:gridCol w="881878"/>
                <a:gridCol w="1260439"/>
                <a:gridCol w="152362"/>
                <a:gridCol w="479209"/>
                <a:gridCol w="904875"/>
                <a:gridCol w="1069397"/>
                <a:gridCol w="1480704"/>
              </a:tblGrid>
              <a:tr h="7470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Ideas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Organization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Voice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Word Choice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Sentence Structure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Conventions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Date: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Date: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6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Date: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78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Date:         </a:t>
                      </a:r>
                      <a:r>
                        <a:rPr lang="en-US" sz="1600" b="1" dirty="0" smtClean="0">
                          <a:effectLst/>
                          <a:latin typeface="Calibri"/>
                          <a:ea typeface="Times New Roman"/>
                        </a:rPr>
                        <a:t>MCAS </a:t>
                      </a: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Long Composition: 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Total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     of 20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689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Conventions: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      of 8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Topic Development: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     of 12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0200" y="1600200"/>
            <a:ext cx="663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alibri"/>
                <a:ea typeface="Times New Roman"/>
              </a:rPr>
              <a:t>Writing Sample:  (scale 1 to 5 calibrated to student exemplars)</a:t>
            </a:r>
            <a:endParaRPr lang="en-US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827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057885"/>
              </p:ext>
            </p:extLst>
          </p:nvPr>
        </p:nvGraphicFramePr>
        <p:xfrm>
          <a:off x="2137410" y="1661160"/>
          <a:ext cx="4869180" cy="47548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223260"/>
                <a:gridCol w="411480"/>
                <a:gridCol w="411480"/>
                <a:gridCol w="411480"/>
                <a:gridCol w="41148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Plurals (two finger, jewelries)*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Possessives (Mom food)*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Pronouns as nouns (I, you, we, he, she, it, we, they)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Pronouns as objects (me, you, us, him, her, them)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Pronouns for possession (my, mine, your, yours, his, his, her, hers, its, their, theirs)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Verbs: Present tense (he play, you goes)*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Verbs: Present Progressive (he running for he is running)*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Verbs: Past tense (he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play,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Times New Roman"/>
                        </a:rPr>
                        <a:t> he playing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Times New Roman"/>
                        </a:rPr>
                        <a:t>for 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played)*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Verbs:  Past progressive (we was eating for we were eating)*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Irregular verbs past tense (go for went)*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Irregular verbs past participle (he had froze)*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Phrasal verbs (end up, give in, hang out, get away with, blow up, calm down, sink in, rule out…)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Future tense (He going for he will go)*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Use of articles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Negation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Word order interrogatives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Comparisons (-</a:t>
                      </a:r>
                      <a:r>
                        <a:rPr lang="en-US" sz="1200" dirty="0" err="1">
                          <a:effectLst/>
                          <a:latin typeface="Calibri"/>
                          <a:ea typeface="Times New Roman"/>
                        </a:rPr>
                        <a:t>er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Calibri"/>
                          <a:ea typeface="Times New Roman"/>
                        </a:rPr>
                        <a:t>est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, more…most…)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Modals (may, might, would, could…)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Present perfect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Past perfect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Future perfect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30879" y="1055132"/>
            <a:ext cx="48795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latin typeface="Calibri"/>
                <a:ea typeface="Times New Roman"/>
              </a:rPr>
              <a:t>English Language Usage Conventions:  (Check indicates needs instruction</a:t>
            </a:r>
            <a:r>
              <a:rPr lang="en-US" sz="1400" b="1" dirty="0" smtClean="0">
                <a:latin typeface="Calibri"/>
                <a:ea typeface="Times New Roman"/>
              </a:rPr>
              <a:t>)	</a:t>
            </a:r>
            <a:endParaRPr lang="en-US" sz="1400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/>
                <a:ea typeface="Times New Roman"/>
              </a:rPr>
              <a:t>					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641985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latin typeface="Calibri"/>
                <a:ea typeface="Times New Roman"/>
              </a:rPr>
              <a:t>*typical error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691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RESEARCH-BASED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sz="2400" dirty="0"/>
              <a:t>Practice guides published by IES are available on </a:t>
            </a:r>
            <a:r>
              <a:rPr lang="en-US" sz="2400" dirty="0" smtClean="0"/>
              <a:t>IES </a:t>
            </a:r>
            <a:r>
              <a:rPr lang="en-US" sz="2400" dirty="0"/>
              <a:t>website</a:t>
            </a:r>
          </a:p>
          <a:p>
            <a:pPr marL="0" indent="0" fontAlgn="ctr"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0000FF"/>
                </a:solidFill>
              </a:rPr>
              <a:t>Teaching </a:t>
            </a:r>
            <a:r>
              <a:rPr lang="en-US" b="1" dirty="0">
                <a:solidFill>
                  <a:srgbClr val="0000FF"/>
                </a:solidFill>
              </a:rPr>
              <a:t>Academic Content and Literacy </a:t>
            </a:r>
            <a:r>
              <a:rPr lang="en-US" b="1" dirty="0" smtClean="0">
                <a:solidFill>
                  <a:srgbClr val="0000FF"/>
                </a:solidFill>
              </a:rPr>
              <a:t>to</a:t>
            </a:r>
          </a:p>
          <a:p>
            <a:pPr marL="0" indent="0" fontAlgn="ctr">
              <a:buNone/>
            </a:pPr>
            <a:r>
              <a:rPr lang="en-US" b="1" dirty="0">
                <a:solidFill>
                  <a:srgbClr val="0000FF"/>
                </a:solidFill>
              </a:rPr>
              <a:t>	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English Learners in Elementary and </a:t>
            </a:r>
            <a:r>
              <a:rPr lang="en-US" b="1" dirty="0" smtClean="0">
                <a:solidFill>
                  <a:srgbClr val="0000FF"/>
                </a:solidFill>
              </a:rPr>
              <a:t>Middle</a:t>
            </a:r>
          </a:p>
          <a:p>
            <a:pPr marL="0" indent="0" fontAlgn="ctr">
              <a:buNone/>
            </a:pPr>
            <a:r>
              <a:rPr lang="en-US" b="1" dirty="0" smtClean="0">
                <a:solidFill>
                  <a:srgbClr val="0000FF"/>
                </a:solidFill>
              </a:rPr>
              <a:t>	 School</a:t>
            </a:r>
          </a:p>
          <a:p>
            <a:pPr lvl="3" fontAlgn="ctr"/>
            <a:r>
              <a:rPr lang="en-US" sz="2400" b="1" dirty="0" smtClean="0">
                <a:solidFill>
                  <a:srgbClr val="0000FF"/>
                </a:solidFill>
              </a:rPr>
              <a:t>April 2014</a:t>
            </a:r>
            <a:r>
              <a:rPr lang="en-US" sz="2400" b="1" dirty="0">
                <a:solidFill>
                  <a:srgbClr val="0000FF"/>
                </a:solidFill>
              </a:rPr>
              <a:t/>
            </a:r>
            <a:br>
              <a:rPr lang="en-US" sz="2400" b="1" dirty="0">
                <a:solidFill>
                  <a:srgbClr val="0000FF"/>
                </a:solidFill>
              </a:rPr>
            </a:br>
            <a:r>
              <a:rPr lang="en-US" sz="2000" dirty="0">
                <a:solidFill>
                  <a:srgbClr val="0000FF"/>
                </a:solidFill>
                <a:hlinkClick r:id="rId3"/>
              </a:rPr>
              <a:t>Http://</a:t>
            </a:r>
            <a:r>
              <a:rPr lang="en-US" sz="2000" dirty="0" smtClean="0">
                <a:solidFill>
                  <a:srgbClr val="0000FF"/>
                </a:solidFill>
                <a:hlinkClick r:id="rId3"/>
              </a:rPr>
              <a:t>ies.ed.gov/ncee/wwc/PracticeGuide.aspx?sid=19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822960" lvl="3" indent="0" fontAlgn="ctr">
              <a:buNone/>
            </a:pPr>
            <a:endParaRPr lang="en-US" sz="2000" dirty="0">
              <a:solidFill>
                <a:srgbClr val="0000FF"/>
              </a:solidFill>
            </a:endParaRP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Massachusetts Reading Association</a:t>
            </a:r>
            <a:br>
              <a:rPr lang="en-US" dirty="0" smtClean="0"/>
            </a:br>
            <a:r>
              <a:rPr lang="en-US" b="1" dirty="0" smtClean="0">
                <a:solidFill>
                  <a:srgbClr val="0070C0"/>
                </a:solidFill>
              </a:rPr>
              <a:t>massreading.org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Fall Institute</a:t>
            </a:r>
          </a:p>
          <a:p>
            <a:r>
              <a:rPr lang="en-US" dirty="0" smtClean="0"/>
              <a:t>Spring Conference</a:t>
            </a:r>
          </a:p>
          <a:p>
            <a:r>
              <a:rPr lang="en-US" dirty="0">
                <a:solidFill>
                  <a:srgbClr val="FF0000"/>
                </a:solidFill>
              </a:rPr>
              <a:t>Free Workshops in Assessment and Instruction</a:t>
            </a:r>
          </a:p>
          <a:p>
            <a:r>
              <a:rPr lang="en-US" dirty="0"/>
              <a:t>Saturday </a:t>
            </a:r>
            <a:r>
              <a:rPr lang="en-US" dirty="0" smtClean="0"/>
              <a:t>mornings during school year</a:t>
            </a:r>
          </a:p>
          <a:p>
            <a:endParaRPr lang="en-US" dirty="0"/>
          </a:p>
          <a:p>
            <a:pPr lvl="5"/>
            <a:r>
              <a:rPr lang="en-US" sz="2800" dirty="0" smtClean="0"/>
              <a:t>EMAIL:  </a:t>
            </a:r>
            <a:r>
              <a:rPr lang="en-US" sz="3200" b="1" dirty="0" smtClean="0">
                <a:solidFill>
                  <a:srgbClr val="0070C0"/>
                </a:solidFill>
              </a:rPr>
              <a:t>pshufro@yahoo.com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600200"/>
            <a:ext cx="2743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848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ASSESSMENTS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Screening</a:t>
            </a:r>
            <a:endParaRPr lang="en-US" sz="2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82880" lvl="1"/>
            <a:r>
              <a:rPr lang="en-US" sz="2800" dirty="0">
                <a:latin typeface="Calibri" panose="020F0502020204030204" pitchFamily="34" charset="0"/>
              </a:rPr>
              <a:t>Identify at-risk students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Diagnostic</a:t>
            </a:r>
            <a:endParaRPr lang="en-US" sz="24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sz="2800" dirty="0">
                <a:latin typeface="Calibri" panose="020F0502020204030204" pitchFamily="34" charset="0"/>
              </a:rPr>
              <a:t>Determine instructional needs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</a:rPr>
              <a:t>Target instruction</a:t>
            </a:r>
          </a:p>
          <a:p>
            <a:pPr lvl="1"/>
            <a:r>
              <a:rPr lang="en-US" sz="2800" dirty="0">
                <a:latin typeface="Calibri" panose="020F0502020204030204" pitchFamily="34" charset="0"/>
              </a:rPr>
              <a:t>Monitor progress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  <p:pic>
        <p:nvPicPr>
          <p:cNvPr id="10" name="Picture 2" descr="C:\Users\Pam\AppData\Local\Microsoft\Windows\Temporary Internet Files\Content.IE5\4VN324PS\MM900303470[1]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81400"/>
            <a:ext cx="2549148" cy="176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23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       TYPES OF ASSESSMENTS</a:t>
            </a:r>
            <a:endParaRPr lang="en-US" sz="3600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1676400"/>
            <a:ext cx="4038600" cy="43434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Screening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IPT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800" dirty="0" smtClean="0"/>
              <a:t>ACCESS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800" dirty="0" smtClean="0"/>
              <a:t>GRADE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MCAS</a:t>
            </a:r>
          </a:p>
          <a:p>
            <a:pPr lvl="1">
              <a:lnSpc>
                <a:spcPct val="80000"/>
              </a:lnSpc>
            </a:pPr>
            <a:endParaRPr lang="en-US" sz="2800" dirty="0" smtClean="0"/>
          </a:p>
          <a:p>
            <a:pPr lvl="1"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sp>
        <p:nvSpPr>
          <p:cNvPr id="33798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Diagnostic</a:t>
            </a:r>
          </a:p>
          <a:p>
            <a:pPr lvl="1">
              <a:lnSpc>
                <a:spcPct val="80000"/>
              </a:lnSpc>
            </a:pPr>
            <a:r>
              <a:rPr lang="en-US" sz="2800" dirty="0"/>
              <a:t>DRA 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QRI (Qualitative Reading Inventory</a:t>
            </a:r>
            <a:r>
              <a:rPr lang="en-US" sz="28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800" dirty="0"/>
              <a:t>Running Records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solidFill>
                  <a:srgbClr val="FF0000"/>
                </a:solidFill>
              </a:rPr>
              <a:t>QPS (Quick Phonics </a:t>
            </a:r>
            <a:r>
              <a:rPr lang="en-US" sz="2800" dirty="0" smtClean="0">
                <a:solidFill>
                  <a:srgbClr val="FF0000"/>
                </a:solidFill>
              </a:rPr>
              <a:t>Screener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Writing sample analysis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/>
              <a:t>Interest inventory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  <p:pic>
        <p:nvPicPr>
          <p:cNvPr id="7" name="Picture 2" descr="C:\Users\Pam\AppData\Local\Microsoft\Windows\Temporary Internet Files\Content.IE5\EIYKR3A9\MP90040889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39986"/>
            <a:ext cx="2629968" cy="175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WHAT DIAGNOSTIC INFORMATION WILL I DERIVE FROM THE QUALITATIVE READING INVENTORY (Q</a:t>
            </a:r>
            <a:r>
              <a:rPr lang="en-US" sz="3100" dirty="0" smtClean="0"/>
              <a:t>RI)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Appropriate text complexity (ZPD</a:t>
            </a:r>
            <a:r>
              <a:rPr lang="en-US" sz="2800" dirty="0"/>
              <a:t>)</a:t>
            </a:r>
          </a:p>
          <a:p>
            <a:pPr lvl="1"/>
            <a:r>
              <a:rPr lang="en-US" sz="2800" dirty="0"/>
              <a:t>Instructional level:  Not too hard, not too difficult (95% accuracy)  Teacher guides instruction.</a:t>
            </a:r>
          </a:p>
          <a:p>
            <a:pPr lvl="1"/>
            <a:r>
              <a:rPr lang="en-US" sz="2800" dirty="0"/>
              <a:t>Frustration level:  Miscues hinder comprehension (&gt;90% accuracy)</a:t>
            </a:r>
          </a:p>
          <a:p>
            <a:pPr lvl="1"/>
            <a:r>
              <a:rPr lang="en-US" sz="2800" dirty="0"/>
              <a:t>Independent level:  Good for practice, fun to read (99% accuracy)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WHAT DIAGNOSTIC INFORMATION WILL I DERIVE FROM QRI?</a:t>
            </a:r>
            <a:endParaRPr lang="en-US" sz="32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3886200"/>
          </a:xfrm>
        </p:spPr>
        <p:txBody>
          <a:bodyPr/>
          <a:lstStyle/>
          <a:p>
            <a:endParaRPr lang="en-US" dirty="0"/>
          </a:p>
          <a:p>
            <a:r>
              <a:rPr lang="en-US" sz="2800" dirty="0"/>
              <a:t>Word recognition at a given </a:t>
            </a:r>
            <a:r>
              <a:rPr lang="en-US" sz="2800" u="sng" dirty="0"/>
              <a:t>text level</a:t>
            </a:r>
            <a:r>
              <a:rPr lang="en-US" sz="2800" dirty="0"/>
              <a:t>.  Student reads text aloud.</a:t>
            </a:r>
          </a:p>
          <a:p>
            <a:endParaRPr lang="en-US" sz="2800" dirty="0"/>
          </a:p>
          <a:p>
            <a:r>
              <a:rPr lang="en-US" sz="2800" dirty="0"/>
              <a:t>Comprehension of text at a given </a:t>
            </a:r>
            <a:r>
              <a:rPr lang="en-US" sz="2800" u="sng" dirty="0"/>
              <a:t>text </a:t>
            </a:r>
            <a:r>
              <a:rPr lang="en-US" sz="2800" u="sng" dirty="0" smtClean="0"/>
              <a:t>level with specific content</a:t>
            </a:r>
            <a:r>
              <a:rPr lang="en-US" sz="2800" dirty="0" smtClean="0"/>
              <a:t>.  </a:t>
            </a:r>
            <a:r>
              <a:rPr lang="en-US" sz="2800" dirty="0"/>
              <a:t>Oral reading, silent option for rereading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INFORMATION FROM ORAL READING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Child’s use of phonics 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Child’s ability to recognize phonetically irregular words (</a:t>
            </a:r>
            <a:r>
              <a:rPr lang="en-US" sz="3200" i="1" dirty="0"/>
              <a:t>aka</a:t>
            </a:r>
            <a:r>
              <a:rPr lang="en-US" sz="3200" dirty="0"/>
              <a:t> sight words, high-frequency words)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Child’s use of language structure cues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Child’s use of meaning (content) cues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Fluency (rate, prosody)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OF TEXT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229600" cy="3886200"/>
          </a:xfrm>
        </p:spPr>
        <p:txBody>
          <a:bodyPr/>
          <a:lstStyle/>
          <a:p>
            <a:pPr lvl="1"/>
            <a:r>
              <a:rPr lang="en-US" sz="3200" dirty="0" smtClean="0"/>
              <a:t> Does S have background </a:t>
            </a:r>
            <a:r>
              <a:rPr lang="en-US" sz="3200" dirty="0"/>
              <a:t>knowledge to understand the </a:t>
            </a:r>
            <a:r>
              <a:rPr lang="en-US" sz="3200" dirty="0" smtClean="0"/>
              <a:t>content?</a:t>
            </a:r>
            <a:endParaRPr lang="en-US" sz="3200" dirty="0"/>
          </a:p>
          <a:p>
            <a:pPr lvl="1"/>
            <a:r>
              <a:rPr lang="en-US" sz="3200" dirty="0" smtClean="0"/>
              <a:t> Can S answer </a:t>
            </a:r>
            <a:r>
              <a:rPr lang="en-US" sz="3200" dirty="0"/>
              <a:t>questions about the text on recall (cold reading</a:t>
            </a:r>
            <a:r>
              <a:rPr lang="en-US" sz="3200" dirty="0" smtClean="0"/>
              <a:t>)? </a:t>
            </a:r>
            <a:endParaRPr lang="en-US" sz="3200" dirty="0"/>
          </a:p>
          <a:p>
            <a:pPr lvl="1"/>
            <a:r>
              <a:rPr lang="en-US" sz="3200" dirty="0" smtClean="0"/>
              <a:t> Does S comprehend </a:t>
            </a:r>
            <a:r>
              <a:rPr lang="en-US" sz="3200" dirty="0"/>
              <a:t>during oral reading and/or silent reading </a:t>
            </a:r>
            <a:r>
              <a:rPr lang="en-US" sz="3200" dirty="0">
                <a:solidFill>
                  <a:srgbClr val="FF0000"/>
                </a:solidFill>
              </a:rPr>
              <a:t>with </a:t>
            </a:r>
            <a:r>
              <a:rPr lang="en-US" sz="3200" dirty="0" smtClean="0">
                <a:solidFill>
                  <a:srgbClr val="FF0000"/>
                </a:solidFill>
              </a:rPr>
              <a:t>look-backs?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INFORMATION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Quantitative information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Per cent miscues, per cent comprehension. </a:t>
            </a:r>
          </a:p>
          <a:p>
            <a:pPr lvl="1">
              <a:lnSpc>
                <a:spcPct val="90000"/>
              </a:lnSpc>
            </a:pPr>
            <a:r>
              <a:rPr lang="en-US" sz="2800" u="sng" dirty="0">
                <a:solidFill>
                  <a:schemeClr val="tx2">
                    <a:lumMod val="75000"/>
                  </a:schemeClr>
                </a:solidFill>
              </a:rPr>
              <a:t>Helps us choose the text level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Qualitative information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Retelling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Answers to questions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Written or oral summaries</a:t>
            </a:r>
          </a:p>
          <a:p>
            <a:pPr lvl="1">
              <a:lnSpc>
                <a:spcPct val="90000"/>
              </a:lnSpc>
            </a:pPr>
            <a:r>
              <a:rPr lang="en-US" sz="2800" u="sng" dirty="0">
                <a:solidFill>
                  <a:schemeClr val="tx2">
                    <a:lumMod val="75000"/>
                  </a:schemeClr>
                </a:solidFill>
              </a:rPr>
              <a:t>Helps us target </a:t>
            </a:r>
            <a:r>
              <a:rPr lang="en-US" sz="2800" u="sng" dirty="0" smtClean="0">
                <a:solidFill>
                  <a:schemeClr val="tx2">
                    <a:lumMod val="75000"/>
                  </a:schemeClr>
                </a:solidFill>
              </a:rPr>
              <a:t>instruction</a:t>
            </a:r>
            <a:endParaRPr lang="en-US" sz="2800" u="sng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bg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640" y="2895600"/>
            <a:ext cx="262325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1119</TotalTime>
  <Words>1212</Words>
  <Application>Microsoft Office PowerPoint</Application>
  <PresentationFormat>On-screen Show (4:3)</PresentationFormat>
  <Paragraphs>402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Clarity</vt:lpstr>
      <vt:lpstr>INSTRUCTIONAL PLANS FOR TEACHING READING AND WRITING TO ELLS</vt:lpstr>
      <vt:lpstr>WHAT DO WE NEED TO PLAN INSTRUCTION?</vt:lpstr>
      <vt:lpstr>TYPES OF ASSESSMENTS</vt:lpstr>
      <vt:lpstr>       TYPES OF ASSESSMENTS</vt:lpstr>
      <vt:lpstr>WHAT DIAGNOSTIC INFORMATION WILL I DERIVE FROM THE QUALITATIVE READING INVENTORY (QRI)?</vt:lpstr>
      <vt:lpstr>WHAT DIAGNOSTIC INFORMATION WILL I DERIVE FROM QRI?</vt:lpstr>
      <vt:lpstr>INFORMATION FROM ORAL READING</vt:lpstr>
      <vt:lpstr>UNDERSTANDING OF TEXT</vt:lpstr>
      <vt:lpstr>KINDS OF INFORMATION</vt:lpstr>
      <vt:lpstr>WHAT THE TEST DOES NOT DO</vt:lpstr>
      <vt:lpstr>INDIVIDUAL LANGUAGE IMPROVEMENT PLAN</vt:lpstr>
      <vt:lpstr> INDIVIDUAL LANGUAGE IMPROVEMENT PLAN</vt:lpstr>
      <vt:lpstr>PowerPoint Presentation</vt:lpstr>
      <vt:lpstr>WHAT DOES LEADERSHIP NEED TO DO?</vt:lpstr>
      <vt:lpstr>SAMPLE QRI</vt:lpstr>
      <vt:lpstr>ANALYSIS OF ORAL READING</vt:lpstr>
      <vt:lpstr>QUICK PHONICS SCREENER</vt:lpstr>
      <vt:lpstr>PowerPoint Presentation</vt:lpstr>
      <vt:lpstr>WRITING SAMPLE</vt:lpstr>
      <vt:lpstr>PowerPoint Presentation</vt:lpstr>
      <vt:lpstr>PowerPoint Presentation</vt:lpstr>
      <vt:lpstr>RESEARCH-BASED INSTRUCTION</vt:lpstr>
      <vt:lpstr>Massachusetts Reading Association massreading.org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QRI Reading Assessment</dc:title>
  <dc:creator>HP Authorized Customer</dc:creator>
  <cp:lastModifiedBy>Pam</cp:lastModifiedBy>
  <cp:revision>98</cp:revision>
  <dcterms:created xsi:type="dcterms:W3CDTF">2011-03-25T21:08:15Z</dcterms:created>
  <dcterms:modified xsi:type="dcterms:W3CDTF">2014-05-07T16:38:59Z</dcterms:modified>
</cp:coreProperties>
</file>