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71" r:id="rId3"/>
    <p:sldId id="272" r:id="rId4"/>
    <p:sldId id="281" r:id="rId5"/>
    <p:sldId id="282" r:id="rId6"/>
    <p:sldId id="283" r:id="rId7"/>
    <p:sldId id="274" r:id="rId8"/>
    <p:sldId id="284" r:id="rId9"/>
    <p:sldId id="285" r:id="rId10"/>
    <p:sldId id="286" r:id="rId11"/>
    <p:sldId id="288" r:id="rId12"/>
    <p:sldId id="289" r:id="rId13"/>
    <p:sldId id="290" r:id="rId14"/>
    <p:sldId id="28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4D"/>
    <a:srgbClr val="FFFFFF"/>
    <a:srgbClr val="D9A4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74" autoAdjust="0"/>
  </p:normalViewPr>
  <p:slideViewPr>
    <p:cSldViewPr snapToObjects="1">
      <p:cViewPr>
        <p:scale>
          <a:sx n="100" d="100"/>
          <a:sy n="100" d="100"/>
        </p:scale>
        <p:origin x="-1088" y="10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DEB32E-BDF2-3344-BE1A-33E00149BE82}" type="datetimeFigureOut">
              <a:rPr lang="en-US" smtClean="0"/>
              <a:pPr/>
              <a:t>5/8/14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477975-C543-FA49-ADFF-38ED86B695EC}" type="slidenum">
              <a:rPr lang="en-US" smtClean="0"/>
              <a:pPr/>
              <a:t>‹#›</a:t>
            </a:fld>
            <a:endParaRPr lang="en-US"/>
          </a:p>
        </p:txBody>
      </p:sp>
    </p:spTree>
    <p:extLst>
      <p:ext uri="{BB962C8B-B14F-4D97-AF65-F5344CB8AC3E}">
        <p14:creationId xmlns:p14="http://schemas.microsoft.com/office/powerpoint/2010/main" val="12133628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477975-C543-FA49-ADFF-38ED86B695EC}" type="slidenum">
              <a:rPr lang="en-US" smtClean="0"/>
              <a:pPr/>
              <a:t>1</a:t>
            </a:fld>
            <a:endParaRPr lang="en-US"/>
          </a:p>
        </p:txBody>
      </p:sp>
    </p:spTree>
    <p:extLst>
      <p:ext uri="{BB962C8B-B14F-4D97-AF65-F5344CB8AC3E}">
        <p14:creationId xmlns:p14="http://schemas.microsoft.com/office/powerpoint/2010/main" val="3407502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477975-C543-FA49-ADFF-38ED86B695EC}" type="slidenum">
              <a:rPr lang="en-US" smtClean="0"/>
              <a:pPr/>
              <a:t>10</a:t>
            </a:fld>
            <a:endParaRPr lang="en-US"/>
          </a:p>
        </p:txBody>
      </p:sp>
    </p:spTree>
    <p:extLst>
      <p:ext uri="{BB962C8B-B14F-4D97-AF65-F5344CB8AC3E}">
        <p14:creationId xmlns:p14="http://schemas.microsoft.com/office/powerpoint/2010/main" val="553767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477975-C543-FA49-ADFF-38ED86B695EC}" type="slidenum">
              <a:rPr lang="en-US" smtClean="0"/>
              <a:pPr/>
              <a:t>11</a:t>
            </a:fld>
            <a:endParaRPr lang="en-US"/>
          </a:p>
        </p:txBody>
      </p:sp>
    </p:spTree>
    <p:extLst>
      <p:ext uri="{BB962C8B-B14F-4D97-AF65-F5344CB8AC3E}">
        <p14:creationId xmlns:p14="http://schemas.microsoft.com/office/powerpoint/2010/main" val="210617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477975-C543-FA49-ADFF-38ED86B695EC}" type="slidenum">
              <a:rPr lang="en-US" smtClean="0"/>
              <a:pPr/>
              <a:t>12</a:t>
            </a:fld>
            <a:endParaRPr lang="en-US"/>
          </a:p>
        </p:txBody>
      </p:sp>
    </p:spTree>
    <p:extLst>
      <p:ext uri="{BB962C8B-B14F-4D97-AF65-F5344CB8AC3E}">
        <p14:creationId xmlns:p14="http://schemas.microsoft.com/office/powerpoint/2010/main" val="1770071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477975-C543-FA49-ADFF-38ED86B695EC}" type="slidenum">
              <a:rPr lang="en-US" smtClean="0"/>
              <a:pPr/>
              <a:t>13</a:t>
            </a:fld>
            <a:endParaRPr lang="en-US"/>
          </a:p>
        </p:txBody>
      </p:sp>
    </p:spTree>
    <p:extLst>
      <p:ext uri="{BB962C8B-B14F-4D97-AF65-F5344CB8AC3E}">
        <p14:creationId xmlns:p14="http://schemas.microsoft.com/office/powerpoint/2010/main" val="292610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477975-C543-FA49-ADFF-38ED86B695EC}" type="slidenum">
              <a:rPr lang="en-US" smtClean="0"/>
              <a:pPr/>
              <a:t>14</a:t>
            </a:fld>
            <a:endParaRPr lang="en-US"/>
          </a:p>
        </p:txBody>
      </p:sp>
    </p:spTree>
    <p:extLst>
      <p:ext uri="{BB962C8B-B14F-4D97-AF65-F5344CB8AC3E}">
        <p14:creationId xmlns:p14="http://schemas.microsoft.com/office/powerpoint/2010/main" val="3061101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F477975-C543-FA49-ADFF-38ED86B695EC}" type="slidenum">
              <a:rPr lang="en-US" smtClean="0"/>
              <a:pPr/>
              <a:t>2</a:t>
            </a:fld>
            <a:endParaRPr lang="en-US"/>
          </a:p>
        </p:txBody>
      </p:sp>
    </p:spTree>
    <p:extLst>
      <p:ext uri="{BB962C8B-B14F-4D97-AF65-F5344CB8AC3E}">
        <p14:creationId xmlns:p14="http://schemas.microsoft.com/office/powerpoint/2010/main" val="2694242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F477975-C543-FA49-ADFF-38ED86B695EC}" type="slidenum">
              <a:rPr lang="en-US" smtClean="0"/>
              <a:pPr/>
              <a:t>3</a:t>
            </a:fld>
            <a:endParaRPr lang="en-US"/>
          </a:p>
        </p:txBody>
      </p:sp>
    </p:spTree>
    <p:extLst>
      <p:ext uri="{BB962C8B-B14F-4D97-AF65-F5344CB8AC3E}">
        <p14:creationId xmlns:p14="http://schemas.microsoft.com/office/powerpoint/2010/main" val="3398529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477975-C543-FA49-ADFF-38ED86B695EC}" type="slidenum">
              <a:rPr lang="en-US" smtClean="0"/>
              <a:pPr/>
              <a:t>4</a:t>
            </a:fld>
            <a:endParaRPr lang="en-US"/>
          </a:p>
        </p:txBody>
      </p:sp>
    </p:spTree>
    <p:extLst>
      <p:ext uri="{BB962C8B-B14F-4D97-AF65-F5344CB8AC3E}">
        <p14:creationId xmlns:p14="http://schemas.microsoft.com/office/powerpoint/2010/main" val="1264878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477975-C543-FA49-ADFF-38ED86B695EC}" type="slidenum">
              <a:rPr lang="en-US" smtClean="0"/>
              <a:pPr/>
              <a:t>5</a:t>
            </a:fld>
            <a:endParaRPr lang="en-US"/>
          </a:p>
        </p:txBody>
      </p:sp>
    </p:spTree>
    <p:extLst>
      <p:ext uri="{BB962C8B-B14F-4D97-AF65-F5344CB8AC3E}">
        <p14:creationId xmlns:p14="http://schemas.microsoft.com/office/powerpoint/2010/main" val="2647498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a:t>
            </a:r>
            <a:endParaRPr lang="en-US" dirty="0"/>
          </a:p>
        </p:txBody>
      </p:sp>
      <p:sp>
        <p:nvSpPr>
          <p:cNvPr id="4" name="Slide Number Placeholder 3"/>
          <p:cNvSpPr>
            <a:spLocks noGrp="1"/>
          </p:cNvSpPr>
          <p:nvPr>
            <p:ph type="sldNum" sz="quarter" idx="10"/>
          </p:nvPr>
        </p:nvSpPr>
        <p:spPr/>
        <p:txBody>
          <a:bodyPr/>
          <a:lstStyle/>
          <a:p>
            <a:fld id="{6F477975-C543-FA49-ADFF-38ED86B695EC}" type="slidenum">
              <a:rPr lang="en-US" smtClean="0"/>
              <a:pPr/>
              <a:t>6</a:t>
            </a:fld>
            <a:endParaRPr lang="en-US"/>
          </a:p>
        </p:txBody>
      </p:sp>
    </p:spTree>
    <p:extLst>
      <p:ext uri="{BB962C8B-B14F-4D97-AF65-F5344CB8AC3E}">
        <p14:creationId xmlns:p14="http://schemas.microsoft.com/office/powerpoint/2010/main" val="2931084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477975-C543-FA49-ADFF-38ED86B695EC}" type="slidenum">
              <a:rPr lang="en-US" smtClean="0"/>
              <a:pPr/>
              <a:t>7</a:t>
            </a:fld>
            <a:endParaRPr lang="en-US"/>
          </a:p>
        </p:txBody>
      </p:sp>
    </p:spTree>
    <p:extLst>
      <p:ext uri="{BB962C8B-B14F-4D97-AF65-F5344CB8AC3E}">
        <p14:creationId xmlns:p14="http://schemas.microsoft.com/office/powerpoint/2010/main" val="2234870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477975-C543-FA49-ADFF-38ED86B695EC}" type="slidenum">
              <a:rPr lang="en-US" smtClean="0"/>
              <a:pPr/>
              <a:t>8</a:t>
            </a:fld>
            <a:endParaRPr lang="en-US"/>
          </a:p>
        </p:txBody>
      </p:sp>
    </p:spTree>
    <p:extLst>
      <p:ext uri="{BB962C8B-B14F-4D97-AF65-F5344CB8AC3E}">
        <p14:creationId xmlns:p14="http://schemas.microsoft.com/office/powerpoint/2010/main" val="2203294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477975-C543-FA49-ADFF-38ED86B695EC}" type="slidenum">
              <a:rPr lang="en-US" smtClean="0"/>
              <a:pPr/>
              <a:t>9</a:t>
            </a:fld>
            <a:endParaRPr lang="en-US"/>
          </a:p>
        </p:txBody>
      </p:sp>
    </p:spTree>
    <p:extLst>
      <p:ext uri="{BB962C8B-B14F-4D97-AF65-F5344CB8AC3E}">
        <p14:creationId xmlns:p14="http://schemas.microsoft.com/office/powerpoint/2010/main" val="2679004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6002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274638"/>
            <a:ext cx="5638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914400"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1600200"/>
            <a:ext cx="367145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029200" y="1600200"/>
            <a:ext cx="367145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8200" y="1535113"/>
            <a:ext cx="367289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38200" y="2174875"/>
            <a:ext cx="367289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026097" y="1535113"/>
            <a:ext cx="367434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026097" y="2174875"/>
            <a:ext cx="367434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956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8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5025"/>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4572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211763"/>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74638"/>
            <a:ext cx="7848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600200"/>
            <a:ext cx="7848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rgbClr val="FFFFFF"/>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Georgia"/>
          <a:ea typeface="+mn-ea"/>
          <a:cs typeface="+mn-cs"/>
        </a:defRPr>
      </a:lvl1pPr>
      <a:lvl2pPr marL="742950" indent="-285750" algn="l" defTabSz="457200" rtl="0" eaLnBrk="1" latinLnBrk="0" hangingPunct="1">
        <a:spcBef>
          <a:spcPct val="20000"/>
        </a:spcBef>
        <a:buFont typeface="Arial"/>
        <a:buChar char="–"/>
        <a:defRPr sz="2800" kern="1200">
          <a:solidFill>
            <a:srgbClr val="FFFFFF"/>
          </a:solidFill>
          <a:latin typeface="Georgia"/>
          <a:ea typeface="+mn-ea"/>
          <a:cs typeface="+mn-cs"/>
        </a:defRPr>
      </a:lvl2pPr>
      <a:lvl3pPr marL="1143000" indent="-228600" algn="l" defTabSz="457200" rtl="0" eaLnBrk="1" latinLnBrk="0" hangingPunct="1">
        <a:spcBef>
          <a:spcPct val="20000"/>
        </a:spcBef>
        <a:buFont typeface="Arial"/>
        <a:buChar char="•"/>
        <a:defRPr sz="2400" kern="1200">
          <a:solidFill>
            <a:srgbClr val="FFFFFF"/>
          </a:solidFill>
          <a:latin typeface="Georgia"/>
          <a:ea typeface="+mn-ea"/>
          <a:cs typeface="+mn-cs"/>
        </a:defRPr>
      </a:lvl3pPr>
      <a:lvl4pPr marL="1600200" indent="-228600" algn="l" defTabSz="457200" rtl="0" eaLnBrk="1" latinLnBrk="0" hangingPunct="1">
        <a:spcBef>
          <a:spcPct val="20000"/>
        </a:spcBef>
        <a:buFont typeface="Arial"/>
        <a:buChar char="–"/>
        <a:defRPr sz="2000" kern="1200">
          <a:solidFill>
            <a:srgbClr val="FFFFFF"/>
          </a:solidFill>
          <a:latin typeface="Georgia"/>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Georgi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828799"/>
            <a:ext cx="7772400" cy="4038601"/>
          </a:xfrm>
        </p:spPr>
        <p:txBody>
          <a:bodyPr>
            <a:noAutofit/>
          </a:bodyPr>
          <a:lstStyle/>
          <a:p>
            <a:r>
              <a:rPr lang="en-US" sz="4000" dirty="0"/>
              <a:t>ELL Certification for All: </a:t>
            </a:r>
            <a:r>
              <a:rPr lang="en-US" sz="4000" dirty="0" smtClean="0"/>
              <a:t/>
            </a:r>
            <a:br>
              <a:rPr lang="en-US" sz="4000" dirty="0" smtClean="0"/>
            </a:br>
            <a:r>
              <a:rPr lang="en-US" sz="4000" dirty="0" smtClean="0"/>
              <a:t>What </a:t>
            </a:r>
            <a:r>
              <a:rPr lang="en-US" sz="4000" dirty="0"/>
              <a:t>Teachers Need and Want</a:t>
            </a:r>
            <a:br>
              <a:rPr lang="en-US" sz="4000" dirty="0"/>
            </a:br>
            <a:r>
              <a:rPr lang="en-US" sz="4000" dirty="0" smtClean="0"/>
              <a:t/>
            </a:r>
            <a:br>
              <a:rPr lang="en-US" sz="4000" dirty="0" smtClean="0"/>
            </a:br>
            <a:r>
              <a:rPr lang="en-US" sz="4000" dirty="0"/>
              <a:t/>
            </a:r>
            <a:br>
              <a:rPr lang="en-US" sz="4000" dirty="0"/>
            </a:br>
            <a:r>
              <a:rPr lang="en-US" sz="2800" dirty="0" smtClean="0"/>
              <a:t>Elizabeth </a:t>
            </a:r>
            <a:r>
              <a:rPr lang="en-US" sz="2800" dirty="0" smtClean="0"/>
              <a:t>Robinson </a:t>
            </a:r>
            <a:br>
              <a:rPr lang="en-US" sz="2800" dirty="0" smtClean="0"/>
            </a:br>
            <a:r>
              <a:rPr lang="en-US" sz="2800" dirty="0" smtClean="0"/>
              <a:t>with </a:t>
            </a:r>
            <a:br>
              <a:rPr lang="en-US" sz="2800" dirty="0" smtClean="0"/>
            </a:br>
            <a:r>
              <a:rPr lang="en-US" sz="2800" dirty="0" smtClean="0"/>
              <a:t>Gabriella </a:t>
            </a:r>
            <a:r>
              <a:rPr lang="en-US" sz="2800" dirty="0" err="1" smtClean="0"/>
              <a:t>Abbondanza</a:t>
            </a:r>
            <a:r>
              <a:rPr lang="en-US" sz="2800" dirty="0" smtClean="0"/>
              <a:t> </a:t>
            </a:r>
            <a:br>
              <a:rPr lang="en-US" sz="2800" dirty="0" smtClean="0"/>
            </a:br>
            <a:r>
              <a:rPr lang="en-US" sz="2800" dirty="0" smtClean="0"/>
              <a:t>Samantha Palacios </a:t>
            </a:r>
            <a:endParaRPr lang="en-US" sz="2800" dirty="0"/>
          </a:p>
        </p:txBody>
      </p:sp>
      <p:sp>
        <p:nvSpPr>
          <p:cNvPr id="6" name="TextBox 5"/>
          <p:cNvSpPr txBox="1"/>
          <p:nvPr/>
        </p:nvSpPr>
        <p:spPr>
          <a:xfrm>
            <a:off x="4127367" y="4938465"/>
            <a:ext cx="184666" cy="369332"/>
          </a:xfrm>
          <a:prstGeom prst="rect">
            <a:avLst/>
          </a:prstGeom>
          <a:noFill/>
        </p:spPr>
        <p:txBody>
          <a:bodyPr wrap="none" rtlCol="0">
            <a:spAutoFit/>
          </a:bodyPr>
          <a:lstStyle/>
          <a:p>
            <a:endParaRPr lang="en-US" dirty="0"/>
          </a:p>
        </p:txBody>
      </p:sp>
      <p:sp>
        <p:nvSpPr>
          <p:cNvPr id="7" name="Rectangle 6"/>
          <p:cNvSpPr/>
          <p:nvPr/>
        </p:nvSpPr>
        <p:spPr>
          <a:xfrm rot="5400000">
            <a:off x="-1934257" y="2799029"/>
            <a:ext cx="4648200" cy="369332"/>
          </a:xfrm>
          <a:prstGeom prst="rect">
            <a:avLst/>
          </a:prstGeom>
        </p:spPr>
        <p:txBody>
          <a:bodyPr wrap="square">
            <a:spAutoFit/>
          </a:bodyPr>
          <a:lstStyle/>
          <a:p>
            <a:pPr algn="ctr"/>
            <a:r>
              <a:rPr lang="en-US" b="1" dirty="0" smtClean="0">
                <a:solidFill>
                  <a:srgbClr val="FFFFFF"/>
                </a:solidFill>
              </a:rPr>
              <a:t> </a:t>
            </a:r>
            <a:r>
              <a:rPr lang="en-US" b="1" dirty="0" smtClean="0">
                <a:solidFill>
                  <a:srgbClr val="FFFFFF"/>
                </a:solidFill>
                <a:latin typeface="Georgia"/>
                <a:cs typeface="Georgia"/>
              </a:rPr>
              <a:t>MATSOL 2014 Conference </a:t>
            </a:r>
            <a:endParaRPr lang="en-US" dirty="0">
              <a:solidFill>
                <a:srgbClr val="FFFFFF"/>
              </a:solidFill>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4038600" cy="1143000"/>
          </a:xfrm>
        </p:spPr>
        <p:txBody>
          <a:bodyPr/>
          <a:lstStyle/>
          <a:p>
            <a:r>
              <a:rPr lang="en-US" dirty="0" smtClean="0">
                <a:solidFill>
                  <a:srgbClr val="FFFF00"/>
                </a:solidFill>
              </a:rPr>
              <a:t>Some Findings </a:t>
            </a:r>
            <a:endParaRPr lang="en-US" dirty="0">
              <a:solidFill>
                <a:srgbClr val="FFFF00"/>
              </a:solidFill>
            </a:endParaRPr>
          </a:p>
        </p:txBody>
      </p:sp>
      <p:sp>
        <p:nvSpPr>
          <p:cNvPr id="3" name="TextBox 2"/>
          <p:cNvSpPr txBox="1"/>
          <p:nvPr/>
        </p:nvSpPr>
        <p:spPr>
          <a:xfrm>
            <a:off x="838200" y="1412876"/>
            <a:ext cx="3886201" cy="4370428"/>
          </a:xfrm>
          <a:prstGeom prst="rect">
            <a:avLst/>
          </a:prstGeom>
          <a:noFill/>
        </p:spPr>
        <p:txBody>
          <a:bodyPr wrap="square" rtlCol="0">
            <a:spAutoFit/>
          </a:bodyPr>
          <a:lstStyle/>
          <a:p>
            <a:pPr marL="457200" indent="-457200">
              <a:buFont typeface="Wingdings" charset="2"/>
              <a:buChar char="ü"/>
            </a:pPr>
            <a:r>
              <a:rPr lang="en-US" sz="2800" dirty="0" smtClean="0">
                <a:solidFill>
                  <a:srgbClr val="FFFFFF"/>
                </a:solidFill>
                <a:latin typeface="Georgia"/>
                <a:cs typeface="Georgia"/>
              </a:rPr>
              <a:t>Importance of a </a:t>
            </a:r>
            <a:r>
              <a:rPr lang="en-US" sz="2800" dirty="0" smtClean="0">
                <a:solidFill>
                  <a:srgbClr val="FFFFFF"/>
                </a:solidFill>
                <a:latin typeface="Georgia"/>
                <a:cs typeface="Georgia"/>
              </a:rPr>
              <a:t>mentor:</a:t>
            </a:r>
          </a:p>
          <a:p>
            <a:r>
              <a:rPr lang="en-US" sz="2800" dirty="0" smtClean="0">
                <a:solidFill>
                  <a:srgbClr val="FFFFFF"/>
                </a:solidFill>
                <a:latin typeface="Georgia"/>
                <a:cs typeface="Georgia"/>
              </a:rPr>
              <a:t>Supervising </a:t>
            </a:r>
            <a:r>
              <a:rPr lang="en-US" sz="2800" dirty="0" smtClean="0">
                <a:solidFill>
                  <a:srgbClr val="FFFFFF"/>
                </a:solidFill>
                <a:latin typeface="Georgia"/>
                <a:cs typeface="Georgia"/>
              </a:rPr>
              <a:t>practitioners guided </a:t>
            </a:r>
            <a:endParaRPr lang="en-US" sz="2800" dirty="0" smtClean="0">
              <a:solidFill>
                <a:srgbClr val="FFFFFF"/>
              </a:solidFill>
              <a:latin typeface="Georgia"/>
              <a:cs typeface="Georgia"/>
            </a:endParaRPr>
          </a:p>
          <a:p>
            <a:r>
              <a:rPr lang="en-US" sz="2800" dirty="0" smtClean="0">
                <a:solidFill>
                  <a:srgbClr val="FFFFFF"/>
                </a:solidFill>
                <a:latin typeface="Georgia"/>
                <a:cs typeface="Georgia"/>
              </a:rPr>
              <a:t>student </a:t>
            </a:r>
            <a:r>
              <a:rPr lang="en-US" sz="2800" dirty="0" smtClean="0">
                <a:solidFill>
                  <a:srgbClr val="FFFFFF"/>
                </a:solidFill>
                <a:latin typeface="Georgia"/>
                <a:cs typeface="Georgia"/>
              </a:rPr>
              <a:t>teachers in choosing appropriate </a:t>
            </a:r>
          </a:p>
          <a:p>
            <a:r>
              <a:rPr lang="en-US" sz="2800" dirty="0">
                <a:solidFill>
                  <a:srgbClr val="FFFFFF"/>
                </a:solidFill>
                <a:latin typeface="Georgia"/>
                <a:cs typeface="Georgia"/>
              </a:rPr>
              <a:t>s</a:t>
            </a:r>
            <a:r>
              <a:rPr lang="en-US" sz="2800" dirty="0" smtClean="0">
                <a:solidFill>
                  <a:srgbClr val="FFFFFF"/>
                </a:solidFill>
                <a:latin typeface="Georgia"/>
                <a:cs typeface="Georgia"/>
              </a:rPr>
              <a:t>ubjects for their case studies.</a:t>
            </a:r>
          </a:p>
          <a:p>
            <a:endParaRPr lang="en-US" dirty="0">
              <a:solidFill>
                <a:srgbClr val="FFFFFF"/>
              </a:solidFill>
            </a:endParaRPr>
          </a:p>
          <a:p>
            <a:r>
              <a:rPr lang="en-US" dirty="0" smtClean="0">
                <a:solidFill>
                  <a:srgbClr val="FFFFFF"/>
                </a:solidFill>
              </a:rPr>
              <a:t>   </a:t>
            </a:r>
          </a:p>
          <a:p>
            <a:endParaRPr lang="en-US" dirty="0">
              <a:solidFill>
                <a:srgbClr val="FFFFFF"/>
              </a:solidFill>
            </a:endParaRPr>
          </a:p>
        </p:txBody>
      </p:sp>
      <p:pic>
        <p:nvPicPr>
          <p:cNvPr id="7" name="Picture 6" descr="RF04_1358.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9801" y="1219200"/>
            <a:ext cx="3901440" cy="2565400"/>
          </a:xfrm>
          <a:prstGeom prst="rect">
            <a:avLst/>
          </a:prstGeom>
        </p:spPr>
      </p:pic>
    </p:spTree>
    <p:extLst>
      <p:ext uri="{BB962C8B-B14F-4D97-AF65-F5344CB8AC3E}">
        <p14:creationId xmlns:p14="http://schemas.microsoft.com/office/powerpoint/2010/main" val="281150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639762"/>
          </a:xfrm>
        </p:spPr>
        <p:txBody>
          <a:bodyPr>
            <a:noAutofit/>
          </a:bodyPr>
          <a:lstStyle/>
          <a:p>
            <a:r>
              <a:rPr lang="en-US" dirty="0" smtClean="0">
                <a:solidFill>
                  <a:srgbClr val="FFFF00"/>
                </a:solidFill>
              </a:rPr>
              <a:t>More Findings </a:t>
            </a:r>
            <a:endParaRPr lang="en-US" dirty="0">
              <a:solidFill>
                <a:srgbClr val="FFFF00"/>
              </a:solidFill>
            </a:endParaRPr>
          </a:p>
        </p:txBody>
      </p:sp>
      <p:sp>
        <p:nvSpPr>
          <p:cNvPr id="3" name="TextBox 2"/>
          <p:cNvSpPr txBox="1"/>
          <p:nvPr/>
        </p:nvSpPr>
        <p:spPr>
          <a:xfrm>
            <a:off x="5207000" y="1143000"/>
            <a:ext cx="3527982" cy="3816430"/>
          </a:xfrm>
          <a:prstGeom prst="rect">
            <a:avLst/>
          </a:prstGeom>
          <a:noFill/>
        </p:spPr>
        <p:txBody>
          <a:bodyPr wrap="square" rtlCol="0">
            <a:spAutoFit/>
          </a:bodyPr>
          <a:lstStyle/>
          <a:p>
            <a:pPr marL="457200" indent="-457200">
              <a:buFont typeface="Wingdings" charset="2"/>
              <a:buChar char="ü"/>
            </a:pPr>
            <a:r>
              <a:rPr lang="en-US" sz="2800" dirty="0" smtClean="0">
                <a:solidFill>
                  <a:srgbClr val="FFFFFF"/>
                </a:solidFill>
                <a:latin typeface="Georgia"/>
                <a:cs typeface="Georgia"/>
              </a:rPr>
              <a:t>Student Teachers’ research enabled them </a:t>
            </a:r>
            <a:r>
              <a:rPr lang="en-US" sz="2800" dirty="0" smtClean="0">
                <a:solidFill>
                  <a:srgbClr val="FFFFFF"/>
                </a:solidFill>
                <a:latin typeface="Georgia"/>
                <a:cs typeface="Georgia"/>
              </a:rPr>
              <a:t>to </a:t>
            </a:r>
            <a:r>
              <a:rPr lang="en-US" sz="2800" dirty="0" smtClean="0">
                <a:solidFill>
                  <a:srgbClr val="FFFFFF"/>
                </a:solidFill>
                <a:latin typeface="Georgia"/>
                <a:cs typeface="Georgia"/>
              </a:rPr>
              <a:t>realize individual needs of students </a:t>
            </a:r>
            <a:r>
              <a:rPr lang="en-US" sz="2800" dirty="0" smtClean="0">
                <a:solidFill>
                  <a:srgbClr val="FFFFFF"/>
                </a:solidFill>
                <a:latin typeface="Georgia"/>
                <a:cs typeface="Georgia"/>
              </a:rPr>
              <a:t>while </a:t>
            </a:r>
          </a:p>
          <a:p>
            <a:r>
              <a:rPr lang="en-US" sz="2800" dirty="0" smtClean="0">
                <a:solidFill>
                  <a:srgbClr val="FFFFFF"/>
                </a:solidFill>
                <a:latin typeface="Georgia"/>
                <a:cs typeface="Georgia"/>
              </a:rPr>
              <a:t>     also learning</a:t>
            </a:r>
          </a:p>
          <a:p>
            <a:r>
              <a:rPr lang="en-US" sz="2800" dirty="0" smtClean="0">
                <a:solidFill>
                  <a:srgbClr val="FFFFFF"/>
                </a:solidFill>
                <a:latin typeface="Georgia"/>
                <a:cs typeface="Georgia"/>
              </a:rPr>
              <a:t>     </a:t>
            </a:r>
            <a:r>
              <a:rPr lang="en-US" sz="2800" dirty="0" smtClean="0">
                <a:solidFill>
                  <a:srgbClr val="FFFFFF"/>
                </a:solidFill>
                <a:latin typeface="Georgia"/>
                <a:cs typeface="Georgia"/>
              </a:rPr>
              <a:t>strategies to work</a:t>
            </a:r>
          </a:p>
          <a:p>
            <a:r>
              <a:rPr lang="en-US" sz="2800" dirty="0" smtClean="0">
                <a:solidFill>
                  <a:srgbClr val="FFFFFF"/>
                </a:solidFill>
                <a:latin typeface="Georgia"/>
                <a:cs typeface="Georgia"/>
              </a:rPr>
              <a:t>     with all ELLs. </a:t>
            </a:r>
            <a:endParaRPr lang="en-US" sz="2800" dirty="0" smtClean="0">
              <a:solidFill>
                <a:srgbClr val="FFFFFF"/>
              </a:solidFill>
              <a:latin typeface="Georgia"/>
              <a:cs typeface="Georgia"/>
            </a:endParaRPr>
          </a:p>
          <a:p>
            <a:endParaRPr lang="en-US" dirty="0">
              <a:solidFill>
                <a:srgbClr val="FFFFFF"/>
              </a:solidFill>
            </a:endParaRPr>
          </a:p>
        </p:txBody>
      </p:sp>
      <p:pic>
        <p:nvPicPr>
          <p:cNvPr id="4" name="Picture 3" descr="RossClassrooms14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0" y="1371600"/>
            <a:ext cx="5067329" cy="3375881"/>
          </a:xfrm>
          <a:prstGeom prst="rect">
            <a:avLst/>
          </a:prstGeom>
        </p:spPr>
      </p:pic>
    </p:spTree>
    <p:extLst>
      <p:ext uri="{BB962C8B-B14F-4D97-AF65-F5344CB8AC3E}">
        <p14:creationId xmlns:p14="http://schemas.microsoft.com/office/powerpoint/2010/main" val="2107762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accent2">
                    <a:lumMod val="60000"/>
                    <a:lumOff val="40000"/>
                  </a:schemeClr>
                </a:solidFill>
              </a:rPr>
              <a:t>Gabby’s</a:t>
            </a:r>
            <a:r>
              <a:rPr lang="en-US" dirty="0" smtClean="0">
                <a:solidFill>
                  <a:schemeClr val="accent2">
                    <a:lumMod val="60000"/>
                    <a:lumOff val="40000"/>
                  </a:schemeClr>
                </a:solidFill>
              </a:rPr>
              <a:t> Case Study </a:t>
            </a:r>
            <a:endParaRPr lang="en-US" dirty="0">
              <a:solidFill>
                <a:schemeClr val="accent2">
                  <a:lumMod val="60000"/>
                  <a:lumOff val="40000"/>
                </a:schemeClr>
              </a:solidFill>
            </a:endParaRPr>
          </a:p>
        </p:txBody>
      </p:sp>
      <p:sp>
        <p:nvSpPr>
          <p:cNvPr id="3" name="Content Placeholder 2"/>
          <p:cNvSpPr>
            <a:spLocks noGrp="1"/>
          </p:cNvSpPr>
          <p:nvPr>
            <p:ph sz="half" idx="1"/>
          </p:nvPr>
        </p:nvSpPr>
        <p:spPr/>
        <p:txBody>
          <a:bodyPr>
            <a:normAutofit fontScale="85000" lnSpcReduction="20000"/>
          </a:bodyPr>
          <a:lstStyle/>
          <a:p>
            <a:pPr marL="0" indent="0">
              <a:buNone/>
            </a:pPr>
            <a:r>
              <a:rPr lang="en-US" dirty="0" smtClean="0">
                <a:solidFill>
                  <a:schemeClr val="accent2">
                    <a:lumMod val="40000"/>
                    <a:lumOff val="60000"/>
                  </a:schemeClr>
                </a:solidFill>
              </a:rPr>
              <a:t>Themes: </a:t>
            </a:r>
          </a:p>
          <a:p>
            <a:r>
              <a:rPr lang="en-US" dirty="0" smtClean="0"/>
              <a:t>Student had difficulty focusing and self-motivating during individual class work</a:t>
            </a:r>
          </a:p>
          <a:p>
            <a:r>
              <a:rPr lang="en-US" dirty="0" smtClean="0"/>
              <a:t>Student did not enjoy reading</a:t>
            </a:r>
          </a:p>
          <a:p>
            <a:r>
              <a:rPr lang="en-US" dirty="0" smtClean="0"/>
              <a:t>Student tried to overcompensate for his struggles </a:t>
            </a:r>
          </a:p>
          <a:p>
            <a:pPr marL="0" indent="0">
              <a:buNone/>
            </a:pPr>
            <a:endParaRPr lang="en-US" dirty="0"/>
          </a:p>
        </p:txBody>
      </p:sp>
      <p:sp>
        <p:nvSpPr>
          <p:cNvPr id="4" name="Content Placeholder 3"/>
          <p:cNvSpPr>
            <a:spLocks noGrp="1"/>
          </p:cNvSpPr>
          <p:nvPr>
            <p:ph sz="half" idx="2"/>
          </p:nvPr>
        </p:nvSpPr>
        <p:spPr/>
        <p:txBody>
          <a:bodyPr>
            <a:normAutofit fontScale="85000" lnSpcReduction="20000"/>
          </a:bodyPr>
          <a:lstStyle/>
          <a:p>
            <a:pPr marL="0" indent="0">
              <a:buNone/>
            </a:pPr>
            <a:r>
              <a:rPr lang="en-US" dirty="0" smtClean="0">
                <a:solidFill>
                  <a:srgbClr val="E6B9B8"/>
                </a:solidFill>
              </a:rPr>
              <a:t>Interventions: </a:t>
            </a:r>
          </a:p>
          <a:p>
            <a:r>
              <a:rPr lang="en-US" dirty="0" smtClean="0"/>
              <a:t>Provide additional information/support for independent work </a:t>
            </a:r>
          </a:p>
          <a:p>
            <a:r>
              <a:rPr lang="en-US" dirty="0" smtClean="0"/>
              <a:t>Give student additional reading tools </a:t>
            </a:r>
            <a:r>
              <a:rPr lang="en-US" dirty="0" err="1" smtClean="0"/>
              <a:t>ie</a:t>
            </a:r>
            <a:r>
              <a:rPr lang="en-US" dirty="0" smtClean="0"/>
              <a:t>., sticky notes, vocabulary lists </a:t>
            </a:r>
          </a:p>
          <a:p>
            <a:r>
              <a:rPr lang="en-US" dirty="0" smtClean="0"/>
              <a:t>Ensure student is reading a book at his current level</a:t>
            </a:r>
          </a:p>
          <a:p>
            <a:r>
              <a:rPr lang="en-US" dirty="0" smtClean="0"/>
              <a:t>Focus on positive communication and providing a safe classroom community </a:t>
            </a:r>
          </a:p>
          <a:p>
            <a:endParaRPr lang="en-US" dirty="0"/>
          </a:p>
        </p:txBody>
      </p:sp>
    </p:spTree>
    <p:extLst>
      <p:ext uri="{BB962C8B-B14F-4D97-AF65-F5344CB8AC3E}">
        <p14:creationId xmlns:p14="http://schemas.microsoft.com/office/powerpoint/2010/main" val="263305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60000"/>
                    <a:lumOff val="40000"/>
                  </a:schemeClr>
                </a:solidFill>
              </a:rPr>
              <a:t>Sam’s Case Study </a:t>
            </a:r>
            <a:endParaRPr lang="en-US" dirty="0">
              <a:solidFill>
                <a:schemeClr val="accent2">
                  <a:lumMod val="60000"/>
                  <a:lumOff val="40000"/>
                </a:schemeClr>
              </a:solidFill>
            </a:endParaRPr>
          </a:p>
        </p:txBody>
      </p:sp>
      <p:sp>
        <p:nvSpPr>
          <p:cNvPr id="3" name="Content Placeholder 2"/>
          <p:cNvSpPr>
            <a:spLocks noGrp="1"/>
          </p:cNvSpPr>
          <p:nvPr>
            <p:ph sz="half" idx="1"/>
          </p:nvPr>
        </p:nvSpPr>
        <p:spPr/>
        <p:txBody>
          <a:bodyPr>
            <a:normAutofit lnSpcReduction="10000"/>
          </a:bodyPr>
          <a:lstStyle/>
          <a:p>
            <a:pPr marL="0" indent="0">
              <a:buNone/>
            </a:pPr>
            <a:r>
              <a:rPr lang="en-US" dirty="0" smtClean="0">
                <a:solidFill>
                  <a:schemeClr val="accent2">
                    <a:lumMod val="40000"/>
                    <a:lumOff val="60000"/>
                  </a:schemeClr>
                </a:solidFill>
              </a:rPr>
              <a:t>Themes: </a:t>
            </a:r>
          </a:p>
          <a:p>
            <a:r>
              <a:rPr lang="en-US" dirty="0" smtClean="0"/>
              <a:t>Student had anxiety about producing “correct” answers which led to poor performance</a:t>
            </a:r>
          </a:p>
          <a:p>
            <a:r>
              <a:rPr lang="en-US" dirty="0" smtClean="0"/>
              <a:t>Student’s spoken English was stronger than written English </a:t>
            </a:r>
          </a:p>
          <a:p>
            <a:pPr marL="0" indent="0">
              <a:buNone/>
            </a:pPr>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US" dirty="0" smtClean="0">
                <a:solidFill>
                  <a:srgbClr val="E6B9B8"/>
                </a:solidFill>
              </a:rPr>
              <a:t>Strategies: </a:t>
            </a:r>
          </a:p>
          <a:p>
            <a:r>
              <a:rPr lang="en-US" dirty="0" smtClean="0"/>
              <a:t>Have student write a rough draft of work and read aloud </a:t>
            </a:r>
          </a:p>
          <a:p>
            <a:r>
              <a:rPr lang="en-US" dirty="0" smtClean="0"/>
              <a:t>Study with flash cards</a:t>
            </a:r>
          </a:p>
          <a:p>
            <a:r>
              <a:rPr lang="en-US" dirty="0" smtClean="0"/>
              <a:t>Have study sessions with the student prior to tests</a:t>
            </a:r>
            <a:endParaRPr lang="en-US" dirty="0"/>
          </a:p>
        </p:txBody>
      </p:sp>
    </p:spTree>
    <p:extLst>
      <p:ext uri="{BB962C8B-B14F-4D97-AF65-F5344CB8AC3E}">
        <p14:creationId xmlns:p14="http://schemas.microsoft.com/office/powerpoint/2010/main" val="13695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40000"/>
                    <a:lumOff val="60000"/>
                  </a:schemeClr>
                </a:solidFill>
              </a:rPr>
              <a:t>Implications </a:t>
            </a:r>
            <a:endParaRPr lang="en-US" dirty="0">
              <a:solidFill>
                <a:schemeClr val="accent5">
                  <a:lumMod val="40000"/>
                  <a:lumOff val="60000"/>
                </a:schemeClr>
              </a:solidFill>
            </a:endParaRPr>
          </a:p>
        </p:txBody>
      </p:sp>
      <p:sp>
        <p:nvSpPr>
          <p:cNvPr id="3" name="TextBox 2"/>
          <p:cNvSpPr txBox="1"/>
          <p:nvPr/>
        </p:nvSpPr>
        <p:spPr>
          <a:xfrm>
            <a:off x="1066800" y="1600200"/>
            <a:ext cx="7747000" cy="3970318"/>
          </a:xfrm>
          <a:prstGeom prst="rect">
            <a:avLst/>
          </a:prstGeom>
          <a:noFill/>
        </p:spPr>
        <p:txBody>
          <a:bodyPr wrap="square" rtlCol="0">
            <a:spAutoFit/>
          </a:bodyPr>
          <a:lstStyle/>
          <a:p>
            <a:r>
              <a:rPr lang="en-US" dirty="0">
                <a:solidFill>
                  <a:srgbClr val="FFFFFF"/>
                </a:solidFill>
                <a:latin typeface="Georgia"/>
                <a:cs typeface="Georgia"/>
              </a:rPr>
              <a:t>Teachers need to be constructors of classroom knowledge and curriculum as well as implementers of strategies and methods. Teacher education programs need to engage teachers in the research, discussion, and negotiation surrounding teaching ELLs. </a:t>
            </a:r>
          </a:p>
          <a:p>
            <a:endParaRPr lang="en-US" i="1" dirty="0" smtClean="0">
              <a:solidFill>
                <a:srgbClr val="FFFFFF"/>
              </a:solidFill>
              <a:latin typeface="Georgia"/>
              <a:cs typeface="Georgia"/>
            </a:endParaRPr>
          </a:p>
          <a:p>
            <a:r>
              <a:rPr lang="en-US" i="1" dirty="0" smtClean="0">
                <a:solidFill>
                  <a:srgbClr val="FFFFFF"/>
                </a:solidFill>
                <a:latin typeface="Georgia"/>
                <a:cs typeface="Georgia"/>
              </a:rPr>
              <a:t>Practitioners </a:t>
            </a:r>
            <a:r>
              <a:rPr lang="en-US" i="1" dirty="0">
                <a:solidFill>
                  <a:srgbClr val="FFFFFF"/>
                </a:solidFill>
                <a:latin typeface="Georgia"/>
                <a:cs typeface="Georgia"/>
              </a:rPr>
              <a:t>are legitimate knowers and knowledge generators, not just implementers of others’ knowledge…practitioner research… has the potential to shape an activist agenda and thus be part of larger social movements for school reform, societal change, and social justice that directly confront and are intended to change existing structures and opportunities. (Cochran-Smith &amp; Lytle, 2009, p.89</a:t>
            </a:r>
            <a:r>
              <a:rPr lang="en-US" i="1" dirty="0" smtClean="0">
                <a:solidFill>
                  <a:srgbClr val="FFFFFF"/>
                </a:solidFill>
                <a:latin typeface="Georgia"/>
                <a:cs typeface="Georgia"/>
              </a:rPr>
              <a:t>)</a:t>
            </a:r>
          </a:p>
          <a:p>
            <a:endParaRPr lang="en-US" i="1" dirty="0" smtClean="0">
              <a:solidFill>
                <a:srgbClr val="FFFFFF"/>
              </a:solidFill>
            </a:endParaRPr>
          </a:p>
          <a:p>
            <a:endParaRPr lang="en-US" i="1" dirty="0">
              <a:solidFill>
                <a:srgbClr val="FFFFFF"/>
              </a:solidFill>
            </a:endParaRPr>
          </a:p>
          <a:p>
            <a:endParaRPr lang="en-US" dirty="0"/>
          </a:p>
        </p:txBody>
      </p:sp>
    </p:spTree>
    <p:extLst>
      <p:ext uri="{BB962C8B-B14F-4D97-AF65-F5344CB8AC3E}">
        <p14:creationId xmlns:p14="http://schemas.microsoft.com/office/powerpoint/2010/main" val="68130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143000"/>
          </a:xfrm>
        </p:spPr>
        <p:txBody>
          <a:bodyPr/>
          <a:lstStyle/>
          <a:p>
            <a:pPr>
              <a:spcBef>
                <a:spcPct val="50000"/>
              </a:spcBef>
            </a:pPr>
            <a:r>
              <a:rPr lang="en-US" dirty="0">
                <a:solidFill>
                  <a:schemeClr val="accent2">
                    <a:lumMod val="75000"/>
                  </a:schemeClr>
                </a:solidFill>
              </a:rPr>
              <a:t>Statement of the Problem</a:t>
            </a:r>
            <a:r>
              <a:rPr lang="en-US" sz="2800" dirty="0">
                <a:solidFill>
                  <a:schemeClr val="accent2">
                    <a:lumMod val="75000"/>
                  </a:schemeClr>
                </a:solidFill>
              </a:rPr>
              <a:t> </a:t>
            </a:r>
          </a:p>
        </p:txBody>
      </p:sp>
      <p:sp>
        <p:nvSpPr>
          <p:cNvPr id="3" name="Content Placeholder 2"/>
          <p:cNvSpPr>
            <a:spLocks noGrp="1"/>
          </p:cNvSpPr>
          <p:nvPr>
            <p:ph idx="1"/>
          </p:nvPr>
        </p:nvSpPr>
        <p:spPr>
          <a:xfrm>
            <a:off x="857512" y="1600200"/>
            <a:ext cx="7848600" cy="4525963"/>
          </a:xfrm>
        </p:spPr>
        <p:txBody>
          <a:bodyPr>
            <a:normAutofit lnSpcReduction="10000"/>
          </a:bodyPr>
          <a:lstStyle/>
          <a:p>
            <a:pPr>
              <a:buFontTx/>
              <a:buChar char="•"/>
            </a:pPr>
            <a:r>
              <a:rPr lang="en-US" sz="3600" dirty="0"/>
              <a:t> </a:t>
            </a:r>
            <a:r>
              <a:rPr lang="en-US" dirty="0"/>
              <a:t>In July of 2011 Massachusetts was found guilty by the U.S. Department of Justice of violating the civil rights of its English Language Learners (ELLs</a:t>
            </a:r>
            <a:r>
              <a:rPr lang="en-US" dirty="0" smtClean="0"/>
              <a:t>)</a:t>
            </a:r>
            <a:endParaRPr lang="en-US" dirty="0"/>
          </a:p>
          <a:p>
            <a:pPr>
              <a:buFontTx/>
              <a:buChar char="•"/>
            </a:pPr>
            <a:r>
              <a:rPr lang="en-US" dirty="0"/>
              <a:t> Ongoing challenge for the state </a:t>
            </a:r>
            <a:r>
              <a:rPr lang="en-US" dirty="0" smtClean="0"/>
              <a:t>to </a:t>
            </a:r>
            <a:r>
              <a:rPr lang="en-US" dirty="0"/>
              <a:t>prepare teachers to meet the diverse needs of the growing population of ELLs within a context of increasingly standardized curriculum and testing</a:t>
            </a:r>
          </a:p>
          <a:p>
            <a:pPr marL="0" indent="0">
              <a:buNone/>
            </a:pPr>
            <a:endParaRPr lang="en-US" dirty="0"/>
          </a:p>
          <a:p>
            <a:pPr>
              <a:buFontTx/>
              <a:buChar char="•"/>
            </a:pPr>
            <a:endParaRPr lang="en-US" dirty="0"/>
          </a:p>
          <a:p>
            <a:pPr marL="0" indent="0">
              <a:buNone/>
            </a:pPr>
            <a:endParaRPr lang="en-US" dirty="0"/>
          </a:p>
        </p:txBody>
      </p:sp>
      <p:sp>
        <p:nvSpPr>
          <p:cNvPr id="7" name="TextBox 6"/>
          <p:cNvSpPr txBox="1"/>
          <p:nvPr/>
        </p:nvSpPr>
        <p:spPr>
          <a:xfrm>
            <a:off x="6780885" y="4446349"/>
            <a:ext cx="184666" cy="369332"/>
          </a:xfrm>
          <a:prstGeom prst="rect">
            <a:avLst/>
          </a:prstGeom>
          <a:noFill/>
        </p:spPr>
        <p:txBody>
          <a:bodyPr wrap="none" rtlCol="0">
            <a:spAutoFit/>
          </a:bodyPr>
          <a:lstStyle/>
          <a:p>
            <a:r>
              <a:rPr lang="en-US" dirty="0" smtClean="0">
                <a:solidFill>
                  <a:srgbClr val="FFFFFF"/>
                </a:solidFill>
              </a:rPr>
              <a:t> </a:t>
            </a:r>
            <a:endParaRPr lang="en-US" dirty="0">
              <a:solidFill>
                <a:srgbClr val="FFFFFF"/>
              </a:solidFill>
            </a:endParaRPr>
          </a:p>
        </p:txBody>
      </p:sp>
      <p:sp>
        <p:nvSpPr>
          <p:cNvPr id="15" name="TextBox 14"/>
          <p:cNvSpPr txBox="1"/>
          <p:nvPr/>
        </p:nvSpPr>
        <p:spPr>
          <a:xfrm>
            <a:off x="752420" y="4857376"/>
            <a:ext cx="184666" cy="369332"/>
          </a:xfrm>
          <a:prstGeom prst="rect">
            <a:avLst/>
          </a:prstGeom>
          <a:noFill/>
        </p:spPr>
        <p:txBody>
          <a:bodyPr wrap="none" rtlCol="0">
            <a:spAutoFit/>
          </a:bodyPr>
          <a:lstStyle/>
          <a:p>
            <a:endParaRPr lang="en-US" dirty="0">
              <a:solidFill>
                <a:srgbClr val="FFFFFF"/>
              </a:solidFill>
            </a:endParaRPr>
          </a:p>
        </p:txBody>
      </p:sp>
    </p:spTree>
    <p:extLst>
      <p:ext uri="{BB962C8B-B14F-4D97-AF65-F5344CB8AC3E}">
        <p14:creationId xmlns:p14="http://schemas.microsoft.com/office/powerpoint/2010/main" val="22712306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60000"/>
                    <a:lumOff val="40000"/>
                  </a:schemeClr>
                </a:solidFill>
              </a:rPr>
              <a:t>Proposed Solution </a:t>
            </a:r>
            <a:endParaRPr lang="en-US"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dirty="0" smtClean="0"/>
              <a:t>RETELL - Rethinking </a:t>
            </a:r>
            <a:r>
              <a:rPr lang="en-US" dirty="0"/>
              <a:t>Equity and Teaching for English Language Learners</a:t>
            </a:r>
          </a:p>
          <a:p>
            <a:pPr lvl="1"/>
            <a:r>
              <a:rPr lang="en-US" b="1" dirty="0"/>
              <a:t>Sheltered English Immersion </a:t>
            </a:r>
            <a:r>
              <a:rPr lang="en-US" dirty="0"/>
              <a:t>(SEI) – An approach to teaching academic content in English to ELLs</a:t>
            </a:r>
          </a:p>
          <a:p>
            <a:pPr lvl="1"/>
            <a:r>
              <a:rPr lang="en-US" dirty="0"/>
              <a:t>every educator who graduates from a preparation program in Massachusetts will have earned the SEI </a:t>
            </a:r>
            <a:r>
              <a:rPr lang="en-US" dirty="0" smtClean="0"/>
              <a:t>endorsement</a:t>
            </a:r>
            <a:endParaRPr lang="en-US" dirty="0"/>
          </a:p>
        </p:txBody>
      </p:sp>
    </p:spTree>
    <p:extLst>
      <p:ext uri="{BB962C8B-B14F-4D97-AF65-F5344CB8AC3E}">
        <p14:creationId xmlns:p14="http://schemas.microsoft.com/office/powerpoint/2010/main" val="36542229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00"/>
                </a:solidFill>
              </a:rPr>
              <a:t>CAUTION !!!!</a:t>
            </a:r>
            <a:endParaRPr lang="en-US" dirty="0">
              <a:solidFill>
                <a:srgbClr val="FF6600"/>
              </a:solidFill>
            </a:endParaRPr>
          </a:p>
        </p:txBody>
      </p:sp>
      <p:sp>
        <p:nvSpPr>
          <p:cNvPr id="3" name="Content Placeholder 2"/>
          <p:cNvSpPr>
            <a:spLocks noGrp="1"/>
          </p:cNvSpPr>
          <p:nvPr>
            <p:ph idx="1"/>
          </p:nvPr>
        </p:nvSpPr>
        <p:spPr/>
        <p:txBody>
          <a:bodyPr>
            <a:normAutofit fontScale="85000" lnSpcReduction="10000"/>
          </a:bodyPr>
          <a:lstStyle/>
          <a:p>
            <a:r>
              <a:rPr lang="en-US" dirty="0"/>
              <a:t>bilingual education eliminated in 2002</a:t>
            </a:r>
          </a:p>
          <a:p>
            <a:r>
              <a:rPr lang="en-US" dirty="0"/>
              <a:t>Sheltered English Immersion (SEI) mandated replacement </a:t>
            </a:r>
          </a:p>
          <a:p>
            <a:r>
              <a:rPr lang="en-US" dirty="0"/>
              <a:t>ELLs represent highest percent of school dropouts (Owens, 2010; </a:t>
            </a:r>
            <a:r>
              <a:rPr lang="en-US" dirty="0" err="1"/>
              <a:t>Uriarte</a:t>
            </a:r>
            <a:r>
              <a:rPr lang="en-US" dirty="0"/>
              <a:t>, et al. 2011) </a:t>
            </a:r>
          </a:p>
          <a:p>
            <a:r>
              <a:rPr lang="en-US" dirty="0"/>
              <a:t>SEI course added onto an already full requirement list for teachers to obtain licensure</a:t>
            </a:r>
          </a:p>
          <a:p>
            <a:r>
              <a:rPr lang="en-US" dirty="0"/>
              <a:t>Licensure programs being closed down </a:t>
            </a:r>
          </a:p>
          <a:p>
            <a:pPr marL="0" indent="0">
              <a:buNone/>
            </a:pPr>
            <a:endParaRPr lang="en-US" dirty="0"/>
          </a:p>
          <a:p>
            <a:pPr marL="0" indent="0">
              <a:buNone/>
            </a:pPr>
            <a:r>
              <a:rPr lang="en-US" i="1" dirty="0">
                <a:solidFill>
                  <a:srgbClr val="FF6600"/>
                </a:solidFill>
              </a:rPr>
              <a:t>What will make RETELL effective? </a:t>
            </a:r>
          </a:p>
          <a:p>
            <a:endParaRPr lang="en-US" dirty="0"/>
          </a:p>
        </p:txBody>
      </p:sp>
    </p:spTree>
    <p:extLst>
      <p:ext uri="{BB962C8B-B14F-4D97-AF65-F5344CB8AC3E}">
        <p14:creationId xmlns:p14="http://schemas.microsoft.com/office/powerpoint/2010/main" val="16976519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9D64D"/>
                </a:solidFill>
              </a:rPr>
              <a:t>At Suffolk University </a:t>
            </a:r>
          </a:p>
        </p:txBody>
      </p:sp>
      <p:sp>
        <p:nvSpPr>
          <p:cNvPr id="3" name="Content Placeholder 2"/>
          <p:cNvSpPr>
            <a:spLocks noGrp="1"/>
          </p:cNvSpPr>
          <p:nvPr>
            <p:ph idx="1"/>
          </p:nvPr>
        </p:nvSpPr>
        <p:spPr>
          <a:xfrm>
            <a:off x="838200" y="1600200"/>
            <a:ext cx="7848600" cy="4525963"/>
          </a:xfrm>
        </p:spPr>
        <p:txBody>
          <a:bodyPr>
            <a:normAutofit lnSpcReduction="10000"/>
          </a:bodyPr>
          <a:lstStyle/>
          <a:p>
            <a:r>
              <a:rPr lang="en-US" dirty="0" smtClean="0"/>
              <a:t>we </a:t>
            </a:r>
            <a:r>
              <a:rPr lang="en-US" dirty="0"/>
              <a:t>prepare a handful of teachers annually to become public school </a:t>
            </a:r>
            <a:r>
              <a:rPr lang="en-US" dirty="0" smtClean="0"/>
              <a:t>teachers</a:t>
            </a:r>
          </a:p>
          <a:p>
            <a:pPr marL="0" indent="0">
              <a:buNone/>
            </a:pPr>
            <a:endParaRPr lang="en-US" dirty="0" smtClean="0"/>
          </a:p>
          <a:p>
            <a:r>
              <a:rPr lang="en-US" dirty="0" smtClean="0"/>
              <a:t> “Faculty </a:t>
            </a:r>
            <a:r>
              <a:rPr lang="en-US" dirty="0"/>
              <a:t>and students work collaboratively to promote access for all members of society to participate equitably in P-16 education in local and global </a:t>
            </a:r>
            <a:r>
              <a:rPr lang="en-US" dirty="0" smtClean="0"/>
              <a:t>communities.” </a:t>
            </a:r>
            <a:endParaRPr lang="en-US" dirty="0"/>
          </a:p>
        </p:txBody>
      </p:sp>
    </p:spTree>
    <p:extLst>
      <p:ext uri="{BB962C8B-B14F-4D97-AF65-F5344CB8AC3E}">
        <p14:creationId xmlns:p14="http://schemas.microsoft.com/office/powerpoint/2010/main" val="10594906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My Concerns </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Future teachers may not </a:t>
            </a:r>
            <a:r>
              <a:rPr lang="en-US" dirty="0"/>
              <a:t>be adequately prepared to address </a:t>
            </a:r>
            <a:r>
              <a:rPr lang="en-US" dirty="0" smtClean="0"/>
              <a:t>multilingual </a:t>
            </a:r>
            <a:r>
              <a:rPr lang="en-US" dirty="0"/>
              <a:t>issues as they arise in their </a:t>
            </a:r>
            <a:r>
              <a:rPr lang="en-US" dirty="0" smtClean="0"/>
              <a:t>classrooms.</a:t>
            </a:r>
          </a:p>
          <a:p>
            <a:pPr marL="0" indent="0">
              <a:buNone/>
            </a:pPr>
            <a:endParaRPr lang="en-US" dirty="0" smtClean="0"/>
          </a:p>
          <a:p>
            <a:r>
              <a:rPr lang="en-US" dirty="0"/>
              <a:t>O</a:t>
            </a:r>
            <a:r>
              <a:rPr lang="en-US" dirty="0" smtClean="0"/>
              <a:t>ur </a:t>
            </a:r>
            <a:r>
              <a:rPr lang="en-US" dirty="0"/>
              <a:t>students need specific knowledge </a:t>
            </a:r>
            <a:r>
              <a:rPr lang="en-US" dirty="0" smtClean="0"/>
              <a:t>about working with ELLs that </a:t>
            </a:r>
            <a:r>
              <a:rPr lang="en-US" dirty="0"/>
              <a:t>they may not be getting in our preparation classes</a:t>
            </a:r>
            <a:r>
              <a:rPr lang="en-US" dirty="0" smtClean="0"/>
              <a:t>.</a:t>
            </a:r>
          </a:p>
          <a:p>
            <a:pPr marL="0" indent="0">
              <a:buNone/>
            </a:pPr>
            <a:endParaRPr lang="en-US" dirty="0"/>
          </a:p>
        </p:txBody>
      </p:sp>
    </p:spTree>
    <p:extLst>
      <p:ext uri="{BB962C8B-B14F-4D97-AF65-F5344CB8AC3E}">
        <p14:creationId xmlns:p14="http://schemas.microsoft.com/office/powerpoint/2010/main" val="35782670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715962"/>
          </a:xfrm>
        </p:spPr>
        <p:txBody>
          <a:bodyPr>
            <a:normAutofit fontScale="90000"/>
          </a:bodyPr>
          <a:lstStyle/>
          <a:p>
            <a:r>
              <a:rPr lang="en-US" dirty="0" smtClean="0">
                <a:solidFill>
                  <a:srgbClr val="FFFF00"/>
                </a:solidFill>
              </a:rPr>
              <a:t>Study Overview </a:t>
            </a:r>
            <a:endParaRPr lang="en-US" dirty="0">
              <a:solidFill>
                <a:srgbClr val="FFFF00"/>
              </a:solidFill>
            </a:endParaRPr>
          </a:p>
        </p:txBody>
      </p:sp>
      <p:sp>
        <p:nvSpPr>
          <p:cNvPr id="3" name="Content Placeholder 2"/>
          <p:cNvSpPr>
            <a:spLocks noGrp="1"/>
          </p:cNvSpPr>
          <p:nvPr>
            <p:ph idx="1"/>
          </p:nvPr>
        </p:nvSpPr>
        <p:spPr>
          <a:xfrm>
            <a:off x="838200" y="990600"/>
            <a:ext cx="7848600" cy="5135563"/>
          </a:xfrm>
        </p:spPr>
        <p:txBody>
          <a:bodyPr>
            <a:normAutofit fontScale="92500" lnSpcReduction="20000"/>
          </a:bodyPr>
          <a:lstStyle/>
          <a:p>
            <a:pPr marL="0" indent="0">
              <a:lnSpc>
                <a:spcPct val="90000"/>
              </a:lnSpc>
              <a:buNone/>
            </a:pPr>
            <a:r>
              <a:rPr lang="en-US" sz="2400" b="1" dirty="0" smtClean="0">
                <a:ea typeface="ＭＳ Ｐゴシック" charset="0"/>
                <a:cs typeface="Georgia"/>
              </a:rPr>
              <a:t>3 </a:t>
            </a:r>
            <a:r>
              <a:rPr lang="en-US" sz="2400" b="1" dirty="0">
                <a:ea typeface="ＭＳ Ｐゴシック" charset="0"/>
                <a:cs typeface="Georgia"/>
              </a:rPr>
              <a:t>Stages of </a:t>
            </a:r>
            <a:r>
              <a:rPr lang="en-US" sz="2400" b="1" dirty="0" smtClean="0">
                <a:ea typeface="ＭＳ Ｐゴシック" charset="0"/>
                <a:cs typeface="Georgia"/>
              </a:rPr>
              <a:t>the </a:t>
            </a:r>
            <a:r>
              <a:rPr lang="en-US" sz="2400" b="1" dirty="0">
                <a:ea typeface="ＭＳ Ｐゴシック" charset="0"/>
                <a:cs typeface="Georgia"/>
              </a:rPr>
              <a:t>study: </a:t>
            </a:r>
          </a:p>
          <a:p>
            <a:pPr marL="0" indent="0">
              <a:lnSpc>
                <a:spcPct val="90000"/>
              </a:lnSpc>
              <a:buNone/>
            </a:pPr>
            <a:r>
              <a:rPr lang="en-US" sz="2400" b="1" dirty="0">
                <a:solidFill>
                  <a:srgbClr val="FFFF00"/>
                </a:solidFill>
                <a:ea typeface="ＭＳ Ｐゴシック" charset="0"/>
                <a:cs typeface="Georgia"/>
              </a:rPr>
              <a:t>1. </a:t>
            </a:r>
            <a:r>
              <a:rPr lang="en-US" sz="2400" dirty="0">
                <a:solidFill>
                  <a:srgbClr val="FFFF00"/>
                </a:solidFill>
                <a:ea typeface="ＭＳ Ｐゴシック" charset="0"/>
                <a:cs typeface="Georgia"/>
              </a:rPr>
              <a:t>   </a:t>
            </a:r>
            <a:r>
              <a:rPr lang="en-US" sz="2400" dirty="0" smtClean="0">
                <a:solidFill>
                  <a:srgbClr val="FFFF00"/>
                </a:solidFill>
                <a:ea typeface="ＭＳ Ｐゴシック" charset="0"/>
                <a:cs typeface="Georgia"/>
              </a:rPr>
              <a:t>Action research in my Student Teaching Practicum </a:t>
            </a:r>
            <a:endParaRPr lang="en-US" sz="2400" dirty="0">
              <a:solidFill>
                <a:srgbClr val="FFFF00"/>
              </a:solidFill>
            </a:endParaRPr>
          </a:p>
          <a:p>
            <a:pPr marL="514350" indent="-514350">
              <a:lnSpc>
                <a:spcPct val="90000"/>
              </a:lnSpc>
              <a:buAutoNum type="arabicPeriod" startAt="2"/>
            </a:pPr>
            <a:r>
              <a:rPr lang="en-US" sz="2400" dirty="0" smtClean="0"/>
              <a:t>Focus group with Suffolk alumni who are teaching</a:t>
            </a:r>
          </a:p>
          <a:p>
            <a:pPr marL="514350" indent="-514350">
              <a:lnSpc>
                <a:spcPct val="90000"/>
              </a:lnSpc>
              <a:buAutoNum type="arabicPeriod" startAt="2"/>
            </a:pPr>
            <a:r>
              <a:rPr lang="en-US" sz="2400" dirty="0" smtClean="0"/>
              <a:t>Implementation of findings from stages 1 &amp; 2   </a:t>
            </a:r>
            <a:endParaRPr lang="en-US" sz="2400" dirty="0"/>
          </a:p>
          <a:p>
            <a:pPr>
              <a:lnSpc>
                <a:spcPct val="90000"/>
              </a:lnSpc>
              <a:buNone/>
            </a:pPr>
            <a:endParaRPr lang="en-US" sz="2400" b="1" dirty="0" smtClean="0">
              <a:ea typeface="ＭＳ Ｐゴシック" charset="0"/>
              <a:cs typeface="Georgia"/>
            </a:endParaRPr>
          </a:p>
          <a:p>
            <a:pPr>
              <a:lnSpc>
                <a:spcPct val="90000"/>
              </a:lnSpc>
              <a:buNone/>
            </a:pPr>
            <a:r>
              <a:rPr lang="en-US" sz="2400" b="1" dirty="0" smtClean="0">
                <a:ea typeface="ＭＳ Ｐゴシック" charset="0"/>
                <a:cs typeface="Georgia"/>
              </a:rPr>
              <a:t>Participants in Stage 1: </a:t>
            </a:r>
            <a:r>
              <a:rPr lang="en-US" sz="2400" dirty="0" smtClean="0"/>
              <a:t>7 student teachers </a:t>
            </a:r>
            <a:endParaRPr lang="en-US" sz="2400" dirty="0"/>
          </a:p>
          <a:p>
            <a:pPr marL="0" indent="0">
              <a:buNone/>
            </a:pPr>
            <a:r>
              <a:rPr lang="en-US" sz="2400" dirty="0"/>
              <a:t>3 males</a:t>
            </a:r>
          </a:p>
          <a:p>
            <a:r>
              <a:rPr lang="en-US" sz="2400" dirty="0" smtClean="0"/>
              <a:t> </a:t>
            </a:r>
            <a:r>
              <a:rPr lang="en-US" sz="2400" dirty="0"/>
              <a:t>Middle School History- BPS</a:t>
            </a:r>
          </a:p>
          <a:p>
            <a:r>
              <a:rPr lang="en-US" sz="2400" dirty="0" smtClean="0"/>
              <a:t>Middle </a:t>
            </a:r>
            <a:r>
              <a:rPr lang="en-US" sz="2400" dirty="0"/>
              <a:t>School English-Malden</a:t>
            </a:r>
          </a:p>
          <a:p>
            <a:r>
              <a:rPr lang="en-US" sz="2400" dirty="0" smtClean="0"/>
              <a:t>Secondary </a:t>
            </a:r>
            <a:r>
              <a:rPr lang="en-US" sz="2400" dirty="0"/>
              <a:t>School History- North Quincy </a:t>
            </a:r>
          </a:p>
          <a:p>
            <a:pPr marL="0" indent="0">
              <a:buNone/>
            </a:pPr>
            <a:r>
              <a:rPr lang="en-US" sz="2400" dirty="0"/>
              <a:t>4 females </a:t>
            </a:r>
          </a:p>
          <a:p>
            <a:r>
              <a:rPr lang="en-US" sz="2400" dirty="0" smtClean="0"/>
              <a:t>Middle </a:t>
            </a:r>
            <a:r>
              <a:rPr lang="en-US" sz="2400" dirty="0"/>
              <a:t>School English </a:t>
            </a:r>
            <a:r>
              <a:rPr lang="en-US" sz="2400" dirty="0" smtClean="0"/>
              <a:t>– </a:t>
            </a:r>
            <a:r>
              <a:rPr lang="en-US" sz="2400" dirty="0"/>
              <a:t>BPS</a:t>
            </a:r>
          </a:p>
          <a:p>
            <a:r>
              <a:rPr lang="en-US" sz="2400" dirty="0" smtClean="0"/>
              <a:t>High </a:t>
            </a:r>
            <a:r>
              <a:rPr lang="en-US" sz="2400" dirty="0"/>
              <a:t>School English- BPS</a:t>
            </a:r>
          </a:p>
          <a:p>
            <a:r>
              <a:rPr lang="en-US" sz="2400" dirty="0" smtClean="0"/>
              <a:t>High </a:t>
            </a:r>
            <a:r>
              <a:rPr lang="en-US" sz="2400" dirty="0"/>
              <a:t>School History- North Quincy </a:t>
            </a:r>
          </a:p>
          <a:p>
            <a:r>
              <a:rPr lang="en-US" sz="2400" dirty="0" smtClean="0"/>
              <a:t>High </a:t>
            </a:r>
            <a:r>
              <a:rPr lang="en-US" sz="2400" dirty="0"/>
              <a:t>School Math – BPS </a:t>
            </a:r>
          </a:p>
          <a:p>
            <a:pPr>
              <a:lnSpc>
                <a:spcPct val="90000"/>
              </a:lnSpc>
              <a:buNone/>
            </a:pPr>
            <a:endParaRPr lang="en-US" sz="4800" b="1" dirty="0">
              <a:ea typeface="ＭＳ Ｐゴシック" charset="0"/>
              <a:cs typeface="Georgia"/>
            </a:endParaRPr>
          </a:p>
        </p:txBody>
      </p:sp>
    </p:spTree>
    <p:extLst>
      <p:ext uri="{BB962C8B-B14F-4D97-AF65-F5344CB8AC3E}">
        <p14:creationId xmlns:p14="http://schemas.microsoft.com/office/powerpoint/2010/main" val="30748748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How can I prepare the student teachers I am working with NOW for success with ELLs? </a:t>
            </a:r>
            <a:endParaRPr lang="en-US" dirty="0">
              <a:solidFill>
                <a:srgbClr val="FFFF00"/>
              </a:solidFill>
            </a:endParaRPr>
          </a:p>
        </p:txBody>
      </p:sp>
      <p:sp>
        <p:nvSpPr>
          <p:cNvPr id="3" name="TextBox 2"/>
          <p:cNvSpPr txBox="1"/>
          <p:nvPr/>
        </p:nvSpPr>
        <p:spPr>
          <a:xfrm>
            <a:off x="1676400" y="1905000"/>
            <a:ext cx="5730076" cy="3204414"/>
          </a:xfrm>
          <a:prstGeom prst="rect">
            <a:avLst/>
          </a:prstGeom>
          <a:noFill/>
        </p:spPr>
        <p:txBody>
          <a:bodyPr wrap="square" rtlCol="0">
            <a:spAutoFit/>
          </a:bodyPr>
          <a:lstStyle/>
          <a:p>
            <a:endParaRPr lang="en-US" dirty="0"/>
          </a:p>
        </p:txBody>
      </p:sp>
      <p:sp>
        <p:nvSpPr>
          <p:cNvPr id="6" name="TextBox 5"/>
          <p:cNvSpPr txBox="1"/>
          <p:nvPr/>
        </p:nvSpPr>
        <p:spPr>
          <a:xfrm>
            <a:off x="1371600" y="1981200"/>
            <a:ext cx="6858000" cy="4154983"/>
          </a:xfrm>
          <a:prstGeom prst="rect">
            <a:avLst/>
          </a:prstGeom>
          <a:noFill/>
        </p:spPr>
        <p:txBody>
          <a:bodyPr wrap="square" rtlCol="0">
            <a:spAutoFit/>
          </a:bodyPr>
          <a:lstStyle/>
          <a:p>
            <a:pPr marL="514350" lvl="0" indent="-514350">
              <a:buAutoNum type="arabicPeriod"/>
            </a:pP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a:cs typeface="Georgia"/>
              </a:rPr>
              <a:t>What </a:t>
            </a: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a:cs typeface="Georgia"/>
              </a:rPr>
              <a:t>pedagogical approaches might be implemented in the student teaching practicum to better prepare graduating students for working with diverse populations and specifically with English Language Learners</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a:cs typeface="Georgia"/>
              </a:rPr>
              <a:t>?</a:t>
            </a:r>
          </a:p>
          <a:p>
            <a:pPr lvl="0"/>
            <a:endPar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a:cs typeface="Georgia"/>
            </a:endParaRPr>
          </a:p>
          <a:p>
            <a:pPr marL="514350" lvl="0" indent="-514350">
              <a:buAutoNum type="arabicPeriod"/>
            </a:pP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a:cs typeface="Georgia"/>
              </a:rPr>
              <a:t>How might these approaches inform the changes in our Educator Preparation Program when the SEI course is added?  </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a:cs typeface="Georgia"/>
            </a:endParaRPr>
          </a:p>
          <a:p>
            <a:endParaRPr lang="en-US" sz="2400" dirty="0"/>
          </a:p>
        </p:txBody>
      </p:sp>
    </p:spTree>
    <p:extLst>
      <p:ext uri="{BB962C8B-B14F-4D97-AF65-F5344CB8AC3E}">
        <p14:creationId xmlns:p14="http://schemas.microsoft.com/office/powerpoint/2010/main" val="243226033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554162"/>
          </a:xfrm>
        </p:spPr>
        <p:txBody>
          <a:bodyPr>
            <a:normAutofit fontScale="90000"/>
          </a:bodyPr>
          <a:lstStyle/>
          <a:p>
            <a:r>
              <a:rPr lang="en-US" dirty="0" smtClean="0">
                <a:solidFill>
                  <a:srgbClr val="FFFF00"/>
                </a:solidFill>
              </a:rPr>
              <a:t>Data collected from Practicum that focused on preparing student teachers to work with ELLs:  </a:t>
            </a:r>
            <a:endParaRPr lang="en-US" dirty="0">
              <a:solidFill>
                <a:srgbClr val="FFFF00"/>
              </a:solidFill>
            </a:endParaRPr>
          </a:p>
        </p:txBody>
      </p:sp>
      <p:sp>
        <p:nvSpPr>
          <p:cNvPr id="6" name="TextBox 5"/>
          <p:cNvSpPr txBox="1"/>
          <p:nvPr/>
        </p:nvSpPr>
        <p:spPr>
          <a:xfrm>
            <a:off x="1447800" y="2438400"/>
            <a:ext cx="6807200" cy="2246769"/>
          </a:xfrm>
          <a:prstGeom prst="rect">
            <a:avLst/>
          </a:prstGeom>
          <a:noFill/>
        </p:spPr>
        <p:txBody>
          <a:bodyPr wrap="square" rtlCol="0">
            <a:spAutoFit/>
          </a:bodyPr>
          <a:lstStyle/>
          <a:p>
            <a:pPr marL="342900" indent="-342900">
              <a:buFont typeface="Arial"/>
              <a:buChar char="•"/>
            </a:pPr>
            <a:r>
              <a:rPr lang="en-US" sz="2800" dirty="0" smtClean="0">
                <a:solidFill>
                  <a:srgbClr val="FFFFFF"/>
                </a:solidFill>
                <a:latin typeface="Georgia"/>
                <a:cs typeface="Georgia"/>
              </a:rPr>
              <a:t>Case study of ELL student</a:t>
            </a:r>
          </a:p>
          <a:p>
            <a:endParaRPr lang="en-US" sz="2800" dirty="0" smtClean="0">
              <a:solidFill>
                <a:srgbClr val="FFFFFF"/>
              </a:solidFill>
              <a:latin typeface="Georgia"/>
              <a:cs typeface="Georgia"/>
            </a:endParaRPr>
          </a:p>
          <a:p>
            <a:pPr marL="342900" indent="-342900">
              <a:buFont typeface="Arial"/>
              <a:buChar char="•"/>
            </a:pPr>
            <a:r>
              <a:rPr lang="en-US" sz="2800" dirty="0" smtClean="0">
                <a:solidFill>
                  <a:srgbClr val="FFFFFF"/>
                </a:solidFill>
                <a:latin typeface="Georgia"/>
                <a:cs typeface="Georgia"/>
              </a:rPr>
              <a:t>Written self-reflection on videotaped lesson including SIOP (Sheltered Instruction Observational Protocol) </a:t>
            </a:r>
          </a:p>
        </p:txBody>
      </p:sp>
    </p:spTree>
    <p:extLst>
      <p:ext uri="{BB962C8B-B14F-4D97-AF65-F5344CB8AC3E}">
        <p14:creationId xmlns:p14="http://schemas.microsoft.com/office/powerpoint/2010/main" val="12917269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2">
      <a:dk1>
        <a:srgbClr val="002E5D"/>
      </a:dk1>
      <a:lt1>
        <a:srgbClr val="AF6D04"/>
      </a:lt1>
      <a:dk2>
        <a:srgbClr val="0080AC"/>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2215</TotalTime>
  <Words>744</Words>
  <Application>Microsoft Macintosh PowerPoint</Application>
  <PresentationFormat>On-screen Show (4:3)</PresentationFormat>
  <Paragraphs>101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ELL Certification for All:  What Teachers Need and Want   Elizabeth Robinson  with  Gabriella Abbondanza  Samantha Palacios </vt:lpstr>
      <vt:lpstr>Statement of the Problem </vt:lpstr>
      <vt:lpstr>Proposed Solution </vt:lpstr>
      <vt:lpstr>CAUTION !!!!</vt:lpstr>
      <vt:lpstr>At Suffolk University </vt:lpstr>
      <vt:lpstr>My Concerns </vt:lpstr>
      <vt:lpstr>Study Overview </vt:lpstr>
      <vt:lpstr>How can I prepare the student teachers I am working with NOW for success with ELLs? </vt:lpstr>
      <vt:lpstr>Data collected from Practicum that focused on preparing student teachers to work with ELLs:  </vt:lpstr>
      <vt:lpstr>Some Findings </vt:lpstr>
      <vt:lpstr>More Findings </vt:lpstr>
      <vt:lpstr>Gabby’s Case Study </vt:lpstr>
      <vt:lpstr>Sam’s Case Study </vt:lpstr>
      <vt:lpstr>Implications </vt:lpstr>
    </vt:vector>
  </TitlesOfParts>
  <Company>Suffolk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Ums</dc:creator>
  <cp:lastModifiedBy>Elizabeth Robinson</cp:lastModifiedBy>
  <cp:revision>149</cp:revision>
  <cp:lastPrinted>2014-05-09T04:19:24Z</cp:lastPrinted>
  <dcterms:created xsi:type="dcterms:W3CDTF">2010-06-08T15:39:03Z</dcterms:created>
  <dcterms:modified xsi:type="dcterms:W3CDTF">2014-05-09T04:34:28Z</dcterms:modified>
</cp:coreProperties>
</file>