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0" r:id="rId3"/>
    <p:sldId id="261" r:id="rId4"/>
    <p:sldId id="257" r:id="rId5"/>
    <p:sldId id="276" r:id="rId6"/>
    <p:sldId id="258" r:id="rId7"/>
    <p:sldId id="259" r:id="rId8"/>
    <p:sldId id="294" r:id="rId9"/>
    <p:sldId id="262" r:id="rId10"/>
    <p:sldId id="263" r:id="rId11"/>
    <p:sldId id="264" r:id="rId12"/>
    <p:sldId id="265" r:id="rId13"/>
    <p:sldId id="266" r:id="rId14"/>
    <p:sldId id="295" r:id="rId15"/>
    <p:sldId id="296" r:id="rId16"/>
    <p:sldId id="297" r:id="rId17"/>
    <p:sldId id="298" r:id="rId18"/>
    <p:sldId id="267" r:id="rId19"/>
    <p:sldId id="268" r:id="rId20"/>
    <p:sldId id="292" r:id="rId21"/>
    <p:sldId id="269" r:id="rId22"/>
    <p:sldId id="271" r:id="rId23"/>
    <p:sldId id="272" r:id="rId24"/>
    <p:sldId id="275" r:id="rId25"/>
    <p:sldId id="273" r:id="rId26"/>
    <p:sldId id="274" r:id="rId27"/>
    <p:sldId id="286" r:id="rId28"/>
    <p:sldId id="287" r:id="rId29"/>
    <p:sldId id="289" r:id="rId30"/>
    <p:sldId id="279" r:id="rId31"/>
    <p:sldId id="282" r:id="rId32"/>
    <p:sldId id="284" r:id="rId33"/>
    <p:sldId id="285" r:id="rId34"/>
    <p:sldId id="280" r:id="rId35"/>
    <p:sldId id="281" r:id="rId36"/>
    <p:sldId id="288" r:id="rId37"/>
    <p:sldId id="290" r:id="rId38"/>
    <p:sldId id="291" r:id="rId39"/>
    <p:sldId id="293" r:id="rId40"/>
    <p:sldId id="300" r:id="rId41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348" y="108"/>
      </p:cViewPr>
      <p:guideLst/>
    </p:cSldViewPr>
  </p:slideViewPr>
  <p:outlineViewPr>
    <p:cViewPr>
      <p:scale>
        <a:sx n="33" d="100"/>
        <a:sy n="33" d="100"/>
      </p:scale>
      <p:origin x="0" y="-16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88"/>
    </p:cViewPr>
  </p:sorterViewPr>
  <p:notesViewPr>
    <p:cSldViewPr snapToGrid="0">
      <p:cViewPr varScale="1">
        <p:scale>
          <a:sx n="87" d="100"/>
          <a:sy n="87" d="100"/>
        </p:scale>
        <p:origin x="37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AD7CE-52EC-4E9A-9E6A-563E1253F77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509BB08-F595-420E-8F03-AE22411FE489}">
      <dgm:prSet phldrT="[Text]" custT="1"/>
      <dgm:spPr/>
      <dgm:t>
        <a:bodyPr/>
        <a:lstStyle/>
        <a:p>
          <a:r>
            <a:rPr lang="en-US" sz="2400" dirty="0" smtClean="0"/>
            <a:t>LOTS OF HARD WORK</a:t>
          </a:r>
          <a:endParaRPr lang="en-US" sz="2400" dirty="0"/>
        </a:p>
      </dgm:t>
    </dgm:pt>
    <dgm:pt modelId="{528077BB-547A-4810-84FD-2265F2FAE208}" type="parTrans" cxnId="{BB999A3F-331F-4694-BA13-2E697E38FE8B}">
      <dgm:prSet/>
      <dgm:spPr/>
      <dgm:t>
        <a:bodyPr/>
        <a:lstStyle/>
        <a:p>
          <a:endParaRPr lang="en-US"/>
        </a:p>
      </dgm:t>
    </dgm:pt>
    <dgm:pt modelId="{54ABBD0B-AC2E-4278-B570-DFC48D5BBC25}" type="sibTrans" cxnId="{BB999A3F-331F-4694-BA13-2E697E38FE8B}">
      <dgm:prSet/>
      <dgm:spPr/>
      <dgm:t>
        <a:bodyPr/>
        <a:lstStyle/>
        <a:p>
          <a:endParaRPr lang="en-US"/>
        </a:p>
      </dgm:t>
    </dgm:pt>
    <dgm:pt modelId="{3247B1BF-BFA4-4F90-A7BF-38B27F9505C3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FD301DF-DD33-4BAE-8D78-66CD1F3485A5}" type="parTrans" cxnId="{D0A0D43F-E038-42CE-811C-99538637C871}">
      <dgm:prSet/>
      <dgm:spPr/>
      <dgm:t>
        <a:bodyPr/>
        <a:lstStyle/>
        <a:p>
          <a:endParaRPr lang="en-US"/>
        </a:p>
      </dgm:t>
    </dgm:pt>
    <dgm:pt modelId="{D377C66E-386D-4B6C-BF3B-902007512899}" type="sibTrans" cxnId="{D0A0D43F-E038-42CE-811C-99538637C871}">
      <dgm:prSet/>
      <dgm:spPr/>
      <dgm:t>
        <a:bodyPr/>
        <a:lstStyle/>
        <a:p>
          <a:endParaRPr lang="en-US"/>
        </a:p>
      </dgm:t>
    </dgm:pt>
    <dgm:pt modelId="{E87EA816-98CE-4C6D-B111-3A65610356A7}">
      <dgm:prSet phldrT="[Text]" custT="1"/>
      <dgm:spPr/>
      <dgm:t>
        <a:bodyPr/>
        <a:lstStyle/>
        <a:p>
          <a:r>
            <a:rPr lang="en-US" sz="3200" dirty="0" smtClean="0"/>
            <a:t> </a:t>
          </a:r>
          <a:endParaRPr lang="en-US" sz="3200" dirty="0"/>
        </a:p>
      </dgm:t>
    </dgm:pt>
    <dgm:pt modelId="{25E2CA98-684D-4B87-99F4-BBA106ED59C9}" type="sibTrans" cxnId="{314D9EAF-B98B-4E30-B2D0-E1A34E25005E}">
      <dgm:prSet/>
      <dgm:spPr/>
      <dgm:t>
        <a:bodyPr/>
        <a:lstStyle/>
        <a:p>
          <a:endParaRPr lang="en-US"/>
        </a:p>
      </dgm:t>
    </dgm:pt>
    <dgm:pt modelId="{B15F2C1B-DA1F-4EBE-95B5-67C7C58D5E9A}" type="parTrans" cxnId="{314D9EAF-B98B-4E30-B2D0-E1A34E25005E}">
      <dgm:prSet/>
      <dgm:spPr/>
      <dgm:t>
        <a:bodyPr/>
        <a:lstStyle/>
        <a:p>
          <a:endParaRPr lang="en-US"/>
        </a:p>
      </dgm:t>
    </dgm:pt>
    <dgm:pt modelId="{2097F79F-FC42-4236-81D8-CDB1F0AD811E}" type="pres">
      <dgm:prSet presAssocID="{396AD7CE-52EC-4E9A-9E6A-563E1253F772}" presName="arrowDiagram" presStyleCnt="0">
        <dgm:presLayoutVars>
          <dgm:chMax val="5"/>
          <dgm:dir/>
          <dgm:resizeHandles val="exact"/>
        </dgm:presLayoutVars>
      </dgm:prSet>
      <dgm:spPr/>
    </dgm:pt>
    <dgm:pt modelId="{6B784FCC-D2D4-436C-AE3F-078D1F49ED81}" type="pres">
      <dgm:prSet presAssocID="{396AD7CE-52EC-4E9A-9E6A-563E1253F772}" presName="arrow" presStyleLbl="bgShp" presStyleIdx="0" presStyleCnt="1"/>
      <dgm:spPr>
        <a:solidFill>
          <a:srgbClr val="FF0000"/>
        </a:solidFill>
      </dgm:spPr>
    </dgm:pt>
    <dgm:pt modelId="{47603EB2-F0F1-425C-81A8-80E5DE213F12}" type="pres">
      <dgm:prSet presAssocID="{396AD7CE-52EC-4E9A-9E6A-563E1253F772}" presName="arrowDiagram3" presStyleCnt="0"/>
      <dgm:spPr/>
    </dgm:pt>
    <dgm:pt modelId="{A5F46719-0D06-45CC-ABE6-53464A719EC8}" type="pres">
      <dgm:prSet presAssocID="{E87EA816-98CE-4C6D-B111-3A65610356A7}" presName="bullet3a" presStyleLbl="node1" presStyleIdx="0" presStyleCnt="3"/>
      <dgm:spPr/>
    </dgm:pt>
    <dgm:pt modelId="{22DBB421-EC52-4A7A-B65E-56637183CC7A}" type="pres">
      <dgm:prSet presAssocID="{E87EA816-98CE-4C6D-B111-3A65610356A7}" presName="textBox3a" presStyleLbl="revTx" presStyleIdx="0" presStyleCnt="3" custLinFactNeighborX="-88166" custLinFactNeighborY="-18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49EB4-F0F8-452C-A235-B2440DDEA519}" type="pres">
      <dgm:prSet presAssocID="{E509BB08-F595-420E-8F03-AE22411FE489}" presName="bullet3b" presStyleLbl="node1" presStyleIdx="1" presStyleCnt="3"/>
      <dgm:spPr/>
    </dgm:pt>
    <dgm:pt modelId="{00F0936D-149B-407B-A205-0B64C8705094}" type="pres">
      <dgm:prSet presAssocID="{E509BB08-F595-420E-8F03-AE22411FE489}" presName="textBox3b" presStyleLbl="revTx" presStyleIdx="1" presStyleCnt="3" custScaleX="151810" custScaleY="38440" custLinFactNeighborX="27487" custLinFactNeighborY="-13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32C41-F775-40E3-B588-02A80CAE142D}" type="pres">
      <dgm:prSet presAssocID="{3247B1BF-BFA4-4F90-A7BF-38B27F9505C3}" presName="bullet3c" presStyleLbl="node1" presStyleIdx="2" presStyleCnt="3"/>
      <dgm:spPr/>
    </dgm:pt>
    <dgm:pt modelId="{61F53AC2-E78A-447F-B7BB-FE8E4D3EEABE}" type="pres">
      <dgm:prSet presAssocID="{3247B1BF-BFA4-4F90-A7BF-38B27F9505C3}" presName="textBox3c" presStyleLbl="revTx" presStyleIdx="2" presStyleCnt="3" custLinFactNeighborX="12112" custLinFactNeighborY="-1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4D9EAF-B98B-4E30-B2D0-E1A34E25005E}" srcId="{396AD7CE-52EC-4E9A-9E6A-563E1253F772}" destId="{E87EA816-98CE-4C6D-B111-3A65610356A7}" srcOrd="0" destOrd="0" parTransId="{B15F2C1B-DA1F-4EBE-95B5-67C7C58D5E9A}" sibTransId="{25E2CA98-684D-4B87-99F4-BBA106ED59C9}"/>
    <dgm:cxn modelId="{A72D9D7C-DC09-4245-B564-D2135522D3D6}" type="presOf" srcId="{3247B1BF-BFA4-4F90-A7BF-38B27F9505C3}" destId="{61F53AC2-E78A-447F-B7BB-FE8E4D3EEABE}" srcOrd="0" destOrd="0" presId="urn:microsoft.com/office/officeart/2005/8/layout/arrow2"/>
    <dgm:cxn modelId="{43049888-B43F-44CB-8493-C96B2E244F95}" type="presOf" srcId="{E509BB08-F595-420E-8F03-AE22411FE489}" destId="{00F0936D-149B-407B-A205-0B64C8705094}" srcOrd="0" destOrd="0" presId="urn:microsoft.com/office/officeart/2005/8/layout/arrow2"/>
    <dgm:cxn modelId="{25BA5190-4FF2-4EE6-BA8A-8731A8A047B8}" type="presOf" srcId="{E87EA816-98CE-4C6D-B111-3A65610356A7}" destId="{22DBB421-EC52-4A7A-B65E-56637183CC7A}" srcOrd="0" destOrd="0" presId="urn:microsoft.com/office/officeart/2005/8/layout/arrow2"/>
    <dgm:cxn modelId="{BB999A3F-331F-4694-BA13-2E697E38FE8B}" srcId="{396AD7CE-52EC-4E9A-9E6A-563E1253F772}" destId="{E509BB08-F595-420E-8F03-AE22411FE489}" srcOrd="1" destOrd="0" parTransId="{528077BB-547A-4810-84FD-2265F2FAE208}" sibTransId="{54ABBD0B-AC2E-4278-B570-DFC48D5BBC25}"/>
    <dgm:cxn modelId="{D0A0D43F-E038-42CE-811C-99538637C871}" srcId="{396AD7CE-52EC-4E9A-9E6A-563E1253F772}" destId="{3247B1BF-BFA4-4F90-A7BF-38B27F9505C3}" srcOrd="2" destOrd="0" parTransId="{2FD301DF-DD33-4BAE-8D78-66CD1F3485A5}" sibTransId="{D377C66E-386D-4B6C-BF3B-902007512899}"/>
    <dgm:cxn modelId="{F3999E8E-6C1E-4DA2-B6D6-6AE03822B139}" type="presOf" srcId="{396AD7CE-52EC-4E9A-9E6A-563E1253F772}" destId="{2097F79F-FC42-4236-81D8-CDB1F0AD811E}" srcOrd="0" destOrd="0" presId="urn:microsoft.com/office/officeart/2005/8/layout/arrow2"/>
    <dgm:cxn modelId="{62FE73E6-DCA9-4A51-B64C-4A3CC8C05DAF}" type="presParOf" srcId="{2097F79F-FC42-4236-81D8-CDB1F0AD811E}" destId="{6B784FCC-D2D4-436C-AE3F-078D1F49ED81}" srcOrd="0" destOrd="0" presId="urn:microsoft.com/office/officeart/2005/8/layout/arrow2"/>
    <dgm:cxn modelId="{77A11E5D-28AF-4445-AE38-467551A57A65}" type="presParOf" srcId="{2097F79F-FC42-4236-81D8-CDB1F0AD811E}" destId="{47603EB2-F0F1-425C-81A8-80E5DE213F12}" srcOrd="1" destOrd="0" presId="urn:microsoft.com/office/officeart/2005/8/layout/arrow2"/>
    <dgm:cxn modelId="{9C056841-FE80-49AB-A042-30C56CB328DA}" type="presParOf" srcId="{47603EB2-F0F1-425C-81A8-80E5DE213F12}" destId="{A5F46719-0D06-45CC-ABE6-53464A719EC8}" srcOrd="0" destOrd="0" presId="urn:microsoft.com/office/officeart/2005/8/layout/arrow2"/>
    <dgm:cxn modelId="{61EA3FFD-D560-4A45-8180-F489BE69E745}" type="presParOf" srcId="{47603EB2-F0F1-425C-81A8-80E5DE213F12}" destId="{22DBB421-EC52-4A7A-B65E-56637183CC7A}" srcOrd="1" destOrd="0" presId="urn:microsoft.com/office/officeart/2005/8/layout/arrow2"/>
    <dgm:cxn modelId="{DC719E5F-0D6E-4550-A17E-DBEE926EB37C}" type="presParOf" srcId="{47603EB2-F0F1-425C-81A8-80E5DE213F12}" destId="{94749EB4-F0F8-452C-A235-B2440DDEA519}" srcOrd="2" destOrd="0" presId="urn:microsoft.com/office/officeart/2005/8/layout/arrow2"/>
    <dgm:cxn modelId="{DE606B2B-2AA4-4C0D-A921-C4E8FEDE58C6}" type="presParOf" srcId="{47603EB2-F0F1-425C-81A8-80E5DE213F12}" destId="{00F0936D-149B-407B-A205-0B64C8705094}" srcOrd="3" destOrd="0" presId="urn:microsoft.com/office/officeart/2005/8/layout/arrow2"/>
    <dgm:cxn modelId="{2301DA3F-915E-4550-A761-FA14DB0BDA17}" type="presParOf" srcId="{47603EB2-F0F1-425C-81A8-80E5DE213F12}" destId="{3B932C41-F775-40E3-B588-02A80CAE142D}" srcOrd="4" destOrd="0" presId="urn:microsoft.com/office/officeart/2005/8/layout/arrow2"/>
    <dgm:cxn modelId="{688961CF-369C-41A5-9FA6-E4EC978D3E84}" type="presParOf" srcId="{47603EB2-F0F1-425C-81A8-80E5DE213F12}" destId="{61F53AC2-E78A-447F-B7BB-FE8E4D3EEAB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84FCC-D2D4-436C-AE3F-078D1F49ED81}">
      <dsp:nvSpPr>
        <dsp:cNvPr id="0" name=""/>
        <dsp:cNvSpPr/>
      </dsp:nvSpPr>
      <dsp:spPr>
        <a:xfrm>
          <a:off x="975359" y="0"/>
          <a:ext cx="8987248" cy="5617030"/>
        </a:xfrm>
        <a:prstGeom prst="swooshArrow">
          <a:avLst>
            <a:gd name="adj1" fmla="val 25000"/>
            <a:gd name="adj2" fmla="val 25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46719-0D06-45CC-ABE6-53464A719EC8}">
      <dsp:nvSpPr>
        <dsp:cNvPr id="0" name=""/>
        <dsp:cNvSpPr/>
      </dsp:nvSpPr>
      <dsp:spPr>
        <a:xfrm>
          <a:off x="2116739" y="3876874"/>
          <a:ext cx="233668" cy="233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BB421-EC52-4A7A-B65E-56637183CC7A}">
      <dsp:nvSpPr>
        <dsp:cNvPr id="0" name=""/>
        <dsp:cNvSpPr/>
      </dsp:nvSpPr>
      <dsp:spPr>
        <a:xfrm>
          <a:off x="387352" y="3697614"/>
          <a:ext cx="2094028" cy="1623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1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387352" y="3697614"/>
        <a:ext cx="2094028" cy="1623321"/>
      </dsp:txXfrm>
    </dsp:sp>
    <dsp:sp modelId="{94749EB4-F0F8-452C-A235-B2440DDEA519}">
      <dsp:nvSpPr>
        <dsp:cNvPr id="0" name=""/>
        <dsp:cNvSpPr/>
      </dsp:nvSpPr>
      <dsp:spPr>
        <a:xfrm>
          <a:off x="4179312" y="2350165"/>
          <a:ext cx="422400" cy="422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0936D-149B-407B-A205-0B64C8705094}">
      <dsp:nvSpPr>
        <dsp:cNvPr id="0" name=""/>
        <dsp:cNvSpPr/>
      </dsp:nvSpPr>
      <dsp:spPr>
        <a:xfrm>
          <a:off x="4424636" y="3088192"/>
          <a:ext cx="3274449" cy="1174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2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LOTS OF HARD WORK</a:t>
          </a:r>
          <a:endParaRPr lang="en-US" sz="2400" kern="1200" dirty="0"/>
        </a:p>
      </dsp:txBody>
      <dsp:txXfrm>
        <a:off x="4424636" y="3088192"/>
        <a:ext cx="3274449" cy="1174597"/>
      </dsp:txXfrm>
    </dsp:sp>
    <dsp:sp modelId="{3B932C41-F775-40E3-B588-02A80CAE142D}">
      <dsp:nvSpPr>
        <dsp:cNvPr id="0" name=""/>
        <dsp:cNvSpPr/>
      </dsp:nvSpPr>
      <dsp:spPr>
        <a:xfrm>
          <a:off x="6659793" y="1421108"/>
          <a:ext cx="584171" cy="5841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53AC2-E78A-447F-B7BB-FE8E4D3EEABE}">
      <dsp:nvSpPr>
        <dsp:cNvPr id="0" name=""/>
        <dsp:cNvSpPr/>
      </dsp:nvSpPr>
      <dsp:spPr>
        <a:xfrm>
          <a:off x="7213127" y="1190665"/>
          <a:ext cx="2156939" cy="3903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540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7213127" y="1190665"/>
        <a:ext cx="2156939" cy="3903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78D559A-B807-4E97-8ABA-86DF0F1DBC3A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00157B4-9176-4670-977E-2CE9B502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6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5661E9B-9137-40B9-9A74-84CC1CB09A90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828908C1-846F-4142-90D3-1A8632FD1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08C1-846F-4142-90D3-1A8632FD1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2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08C1-846F-4142-90D3-1A8632FD13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5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08C1-846F-4142-90D3-1A8632FD13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8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08C1-846F-4142-90D3-1A8632FD13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1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9324-E424-404A-81B6-D1C890015928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15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682-6517-4333-92B2-A0A7F3E02650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4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475F-33D3-47FE-BDC9-A13C0F80D01F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9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286604"/>
            <a:ext cx="10058400" cy="866694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93465-4B07-4FA3-B115-2DE9870D7DCF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r">
              <a:buNone/>
              <a:defRPr sz="180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F2F7-5876-4FA2-A031-D693B9F30A4A}" type="datetime1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43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7BC2-4FE8-42E8-BCA7-C517C77E6D54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5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3E304-9B6A-4323-9A2A-93ECD73F3B44}" type="datetime1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9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4DBE-35B7-402A-B917-59B36C3B3932}" type="datetime1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2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39E52-7D3E-49A5-80C5-31EBF3E2B862}" type="datetime1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53F0D4-D811-485C-8D94-C0EE9FAFEC8F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0779F-E1E4-438F-BC6D-B22538BD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20C1-25C2-4DF2-8084-0BF5491AA5E6}" type="datetime1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0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3D2018FF-5B40-4AA2-B7FA-527C9B4BE1E5}" type="datetime1">
              <a:rPr lang="en-US" smtClean="0"/>
              <a:pPr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Joseph L. Combs, Walters State Community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7E00779F-E1E4-438F-BC6D-B22538BD7B2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73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39827"/>
            <a:ext cx="12192000" cy="168946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4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 Joseph L. Combs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4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Dean of workforce training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4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Walters state community college</a:t>
            </a:r>
            <a:endParaRPr lang="en-US" sz="1400" b="1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4560"/>
            <a:ext cx="12192000" cy="4532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92301" y="403232"/>
            <a:ext cx="87621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FROM RED-HEADED STEPCHILD</a:t>
            </a:r>
          </a:p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LEADER OF THE BAND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235" y="1694585"/>
            <a:ext cx="1524132" cy="2615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758" y="1535227"/>
            <a:ext cx="2054530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Discontinued general interest course offerings </a:t>
            </a:r>
            <a:r>
              <a:rPr lang="en-US" sz="1800" dirty="0" smtClean="0"/>
              <a:t>such as:                                          basket weaving, puppy dog training, cake decorating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98% did not make anyway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Angered individuals who had signed up for that class.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Eliminated low revenue producing / high “opportunity cost”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Offer, but do not promote “on-line” courses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Keep?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High Demand Course Offerings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C.N.A.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Motorcycle Rider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Court Ordered Parents, Children &amp; Divorce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Permit to Carry Concealed Weapons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Youth Camps / Talented &amp; Gifted Students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Decentralized Staff / SME’s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Moved directors to other campus locations (1 Director &amp; 1 support staff)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Made them responsible &amp; accountable for growth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Increase public awareness in other campus locations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989" y="1895079"/>
            <a:ext cx="9601196" cy="36348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Financial analysis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What is the “market rate” for non-credit classes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dirty="0" smtClean="0"/>
              <a:t>What-ever the market will bear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dirty="0" smtClean="0"/>
              <a:t>We increased the price for our classes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dirty="0" smtClean="0"/>
              <a:t>We added a registration fee for all classes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dirty="0" smtClean="0"/>
              <a:t>We added some prerequisites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dirty="0" smtClean="0"/>
              <a:t>We stopped including textbooks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Determine revenue projections to cover costs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TBR requires that we make 25% above the direct cost (I want 50% +)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Created a new “planning spread sheet”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Corporate Financial ratio</a:t>
            </a:r>
            <a:br>
              <a:rPr lang="en-US" dirty="0" smtClean="0"/>
            </a:br>
            <a:r>
              <a:rPr lang="en-US" sz="2000" dirty="0" smtClean="0"/>
              <a:t>One Program taught - one day - once a month for twelve months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020215"/>
              </p:ext>
            </p:extLst>
          </p:nvPr>
        </p:nvGraphicFramePr>
        <p:xfrm>
          <a:off x="1096963" y="1846263"/>
          <a:ext cx="10058403" cy="394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52801"/>
                <a:gridCol w="3352801"/>
                <a:gridCol w="33528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8750" marR="887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INCOME</a:t>
                      </a:r>
                    </a:p>
                    <a:p>
                      <a:pPr algn="l"/>
                      <a:endParaRPr lang="en-US" b="1" dirty="0" smtClean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100%</a:t>
                      </a:r>
                      <a:endParaRPr lang="en-US" b="1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$24,000.00</a:t>
                      </a:r>
                      <a:endParaRPr lang="en-US" b="1" dirty="0"/>
                    </a:p>
                  </a:txBody>
                  <a:tcPr marL="88750" marR="887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PRODUCTION /INSTRUCTOR</a:t>
                      </a:r>
                    </a:p>
                    <a:p>
                      <a:pPr algn="l"/>
                      <a:endParaRPr lang="en-US" b="1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6%</a:t>
                      </a:r>
                      <a:endParaRPr lang="en-US" b="1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$1,000.00</a:t>
                      </a:r>
                      <a:endParaRPr lang="en-US" b="1" dirty="0"/>
                    </a:p>
                  </a:txBody>
                  <a:tcPr marL="88750" marR="887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PROMOTION</a:t>
                      </a:r>
                    </a:p>
                    <a:p>
                      <a:pPr algn="l"/>
                      <a:endParaRPr lang="en-US" b="1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0%</a:t>
                      </a:r>
                      <a:endParaRPr lang="en-US" b="1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88750" marR="887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ADMINISTRATION</a:t>
                      </a:r>
                    </a:p>
                    <a:p>
                      <a:pPr algn="l"/>
                      <a:endParaRPr lang="en-US" b="1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12%</a:t>
                      </a:r>
                      <a:endParaRPr lang="en-US" b="1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$3,000.00</a:t>
                      </a:r>
                      <a:endParaRPr lang="en-US" b="1" dirty="0"/>
                    </a:p>
                  </a:txBody>
                  <a:tcPr marL="88750" marR="887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INDIRECT COSTS</a:t>
                      </a:r>
                    </a:p>
                    <a:p>
                      <a:pPr algn="l"/>
                      <a:endParaRPr lang="en-US" b="1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3%</a:t>
                      </a:r>
                      <a:endParaRPr lang="en-US" b="1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$500.00</a:t>
                      </a:r>
                      <a:endParaRPr lang="en-US" b="1" dirty="0"/>
                    </a:p>
                  </a:txBody>
                  <a:tcPr marL="88750" marR="8875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NET PROFIT</a:t>
                      </a:r>
                      <a:endParaRPr lang="en-US" b="1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79%</a:t>
                      </a:r>
                      <a:endParaRPr lang="en-US" b="1" dirty="0"/>
                    </a:p>
                  </a:txBody>
                  <a:tcPr marL="88750" marR="88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$20,000.00</a:t>
                      </a:r>
                      <a:endParaRPr lang="en-US" b="1" dirty="0"/>
                    </a:p>
                  </a:txBody>
                  <a:tcPr marL="88750" marR="88750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61" y="0"/>
            <a:ext cx="10364451" cy="731312"/>
          </a:xfrm>
        </p:spPr>
        <p:txBody>
          <a:bodyPr>
            <a:normAutofit/>
          </a:bodyPr>
          <a:lstStyle/>
          <a:p>
            <a:r>
              <a:rPr lang="en-US" dirty="0" smtClean="0"/>
              <a:t>Spread Sheet (Access Data Base)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648143"/>
              </p:ext>
            </p:extLst>
          </p:nvPr>
        </p:nvGraphicFramePr>
        <p:xfrm>
          <a:off x="453481" y="957510"/>
          <a:ext cx="11137633" cy="58674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56741"/>
                <a:gridCol w="856741"/>
                <a:gridCol w="856741"/>
                <a:gridCol w="856741"/>
                <a:gridCol w="856741"/>
                <a:gridCol w="856741"/>
                <a:gridCol w="856741"/>
                <a:gridCol w="856741"/>
                <a:gridCol w="856741"/>
                <a:gridCol w="856741"/>
                <a:gridCol w="856741"/>
                <a:gridCol w="856741"/>
                <a:gridCol w="8567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Course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Start 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End 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 of Students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Fee per Student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Course Revenue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Contract Fee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Instructor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200" baseline="0" dirty="0" smtClean="0"/>
                        <a:t>Fee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Books / Copy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</a:t>
                      </a:r>
                      <a:r>
                        <a:rPr lang="en-US" sz="1200" baseline="0" dirty="0" smtClean="0"/>
                        <a:t> Supplies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Cost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Gross Profit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over </a:t>
                      </a:r>
                      <a:r>
                        <a:rPr lang="en-US" sz="1200" dirty="0" err="1" smtClean="0"/>
                        <a:t>Dir</a:t>
                      </a:r>
                      <a:r>
                        <a:rPr lang="en-US" sz="1200" baseline="0" dirty="0" smtClean="0"/>
                        <a:t> Cost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SHRM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01/02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03/04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95,000.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7000.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88,000.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74%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TOSHA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04/02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4/05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399.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9,596.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1080.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275.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1,355.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8,221.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14.1%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ABC </a:t>
                      </a:r>
                      <a:r>
                        <a:rPr lang="en-US" sz="1600" dirty="0" err="1" smtClean="0"/>
                        <a:t>inc.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01/02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02/22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36,000.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1,000.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1,000.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2,000.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34,000.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1%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XYZ </a:t>
                      </a:r>
                      <a:r>
                        <a:rPr lang="en-US" sz="1600" dirty="0" err="1" smtClean="0"/>
                        <a:t>inc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03/04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05/06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9,950.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6,250.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3,700.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62.8%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4,214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117,667.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183,554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45,689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16,170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9,041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90,392.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290,829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Staff</a:t>
                      </a:r>
                      <a:r>
                        <a:rPr lang="en-US" sz="1400" baseline="0" dirty="0" smtClean="0"/>
                        <a:t> Salaries &amp; Benefits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Indirect 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4810"/>
            <a:ext cx="10364451" cy="670352"/>
          </a:xfrm>
        </p:spPr>
        <p:txBody>
          <a:bodyPr>
            <a:normAutofit/>
          </a:bodyPr>
          <a:lstStyle/>
          <a:p>
            <a:r>
              <a:rPr lang="en-US" dirty="0" smtClean="0"/>
              <a:t>State Funding Report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136506"/>
              </p:ext>
            </p:extLst>
          </p:nvPr>
        </p:nvGraphicFramePr>
        <p:xfrm>
          <a:off x="2371725" y="1055688"/>
          <a:ext cx="7448550" cy="493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3" imgW="7448646" imgH="4933980" progId="Excel.Sheet.12">
                  <p:embed/>
                </p:oleObj>
              </mc:Choice>
              <mc:Fallback>
                <p:oleObj name="Worksheet" r:id="rId3" imgW="7448646" imgH="49339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1725" y="1055688"/>
                        <a:ext cx="7448550" cy="493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37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our own worst enemy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workforce development divisions want to lower their prices</a:t>
            </a:r>
          </a:p>
          <a:p>
            <a:r>
              <a:rPr lang="en-US" dirty="0" smtClean="0"/>
              <a:t>They resist raising their prices</a:t>
            </a:r>
          </a:p>
          <a:p>
            <a:r>
              <a:rPr lang="en-US" dirty="0" smtClean="0"/>
              <a:t>They discount their prices (Never do that)</a:t>
            </a:r>
          </a:p>
          <a:p>
            <a:r>
              <a:rPr lang="en-US" dirty="0" smtClean="0"/>
              <a:t>They don’t want to bundle classes</a:t>
            </a:r>
          </a:p>
          <a:p>
            <a:r>
              <a:rPr lang="en-US" dirty="0" smtClean="0"/>
              <a:t>They don’t give their programs marketable names</a:t>
            </a:r>
          </a:p>
          <a:p>
            <a:r>
              <a:rPr lang="en-US" dirty="0" smtClean="0"/>
              <a:t>They send out catalogs and wait for the phone to 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Added New Programs (Some were Outsourced)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dirty="0" smtClean="0"/>
              <a:t>Not-for-Credit Health Programs – At All Campus Locations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C.N.A.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Phlebotomy (Charge extra for Externships)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Registered Dental Assistant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C.M.A.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C.P.R. (*** Prerequisite for all our health programs)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EKG Technician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Added New Programs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Not-for-credit business and customized industry training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Company specific programs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Welding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Advanced manufacturing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Computer skills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Vendor specific programs</a:t>
            </a:r>
          </a:p>
          <a:p>
            <a:pPr marL="1428750" lvl="2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488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BASIC INFORMATION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Dr. Joe Combs </a:t>
            </a:r>
            <a:r>
              <a:rPr lang="en-US" dirty="0" smtClean="0">
                <a:solidFill>
                  <a:schemeClr val="tx1"/>
                </a:solidFill>
              </a:rPr>
              <a:t>Became dean at WSCC in September, 2005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Dissertation: “The Role of Non-credit Continuing Education as a Workforce Revitalization Partner”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Division revenue in 2004 = $201,94.00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Division revenue in 2014 = $1,021, 532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delivered more workforce training hours than over half of the community colleges in Tennessee COMBINED. More than Nashville, Memphis, Chattanooga… and the best P&amp;L of all CC’s in Tennessee.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WSCC has more non-credit students than credit students.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794" y="-31787"/>
            <a:ext cx="25908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Became </a:t>
            </a:r>
            <a:r>
              <a:rPr lang="en-US" b="1" dirty="0" smtClean="0"/>
              <a:t>certified </a:t>
            </a:r>
            <a:r>
              <a:rPr lang="en-US" b="1" dirty="0" smtClean="0"/>
              <a:t>in New “trendy” course offerings</a:t>
            </a:r>
          </a:p>
          <a:p>
            <a:pPr marL="971550" lvl="1" indent="-514350">
              <a:buFont typeface="+mj-lt"/>
              <a:buAutoNum type="arabicPeriod" startAt="6"/>
            </a:pPr>
            <a:r>
              <a:rPr lang="en-US" dirty="0" smtClean="0"/>
              <a:t>Not-for-credit business and customized industry training</a:t>
            </a:r>
          </a:p>
          <a:p>
            <a:pPr marL="1428750" lvl="2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763" y="2763873"/>
            <a:ext cx="2590800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38" y="4821344"/>
            <a:ext cx="4362450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199" y="3006326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047" y="2764391"/>
            <a:ext cx="3990975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3627" y="3915518"/>
            <a:ext cx="3559284" cy="859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3627" y="5053144"/>
            <a:ext cx="3559284" cy="9025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95515" y="5548414"/>
            <a:ext cx="4839161" cy="52322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TEAM BUILDING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25691" y="312421"/>
            <a:ext cx="3108959" cy="461665"/>
          </a:xfrm>
          <a:prstGeom prst="rect">
            <a:avLst/>
          </a:prstGeom>
          <a:solidFill>
            <a:srgbClr val="FF000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S*T*A*R Leadership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100" y="0"/>
            <a:ext cx="1360578" cy="1759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1680" y="115238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Added New Programs</a:t>
            </a:r>
          </a:p>
          <a:p>
            <a:pPr marL="971550" lvl="1" indent="-514350">
              <a:buFont typeface="+mj-lt"/>
              <a:buAutoNum type="arabicPeriod" startAt="7"/>
            </a:pPr>
            <a:r>
              <a:rPr lang="en-US" dirty="0" smtClean="0"/>
              <a:t>General Interest Classes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No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Nada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dirty="0" smtClean="0"/>
              <a:t>Nothing</a:t>
            </a:r>
          </a:p>
          <a:p>
            <a:pPr marL="1428750" lvl="2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Staff Skills</a:t>
            </a:r>
            <a:br>
              <a:rPr lang="en-US" dirty="0" smtClean="0"/>
            </a:br>
            <a:r>
              <a:rPr lang="en-US" sz="2800" dirty="0"/>
              <a:t>(All Directors Have Terminal Degree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Selling skills training class </a:t>
            </a:r>
          </a:p>
          <a:p>
            <a:pPr marL="457200" lvl="1" indent="0">
              <a:buNone/>
            </a:pPr>
            <a:r>
              <a:rPr lang="en-US" dirty="0" smtClean="0"/>
              <a:t>Miller-</a:t>
            </a:r>
            <a:r>
              <a:rPr lang="en-US" dirty="0" err="1" smtClean="0"/>
              <a:t>Heiman</a:t>
            </a:r>
            <a:r>
              <a:rPr lang="en-US" dirty="0" smtClean="0"/>
              <a:t> strategic selling</a:t>
            </a:r>
          </a:p>
          <a:p>
            <a:pPr marL="457200" lvl="1" indent="0">
              <a:buNone/>
            </a:pPr>
            <a:r>
              <a:rPr lang="en-US" dirty="0" smtClean="0"/>
              <a:t>In-house selling skills</a:t>
            </a:r>
          </a:p>
          <a:p>
            <a:pPr marL="457200" lvl="1" indent="0">
              <a:buNone/>
            </a:pPr>
            <a:r>
              <a:rPr lang="en-US" dirty="0" smtClean="0"/>
              <a:t>Customer service training skills</a:t>
            </a:r>
          </a:p>
          <a:p>
            <a:pPr marL="457200" lvl="1" indent="0">
              <a:buNone/>
            </a:pPr>
            <a:r>
              <a:rPr lang="en-US" dirty="0" smtClean="0"/>
              <a:t>Vendor provided training skills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Focus on business and industry</a:t>
            </a:r>
          </a:p>
          <a:p>
            <a:pPr marL="457200" lvl="1" indent="0">
              <a:buNone/>
            </a:pPr>
            <a:r>
              <a:rPr lang="en-US" dirty="0" smtClean="0"/>
              <a:t>Founded a SHRM – human resource managers group</a:t>
            </a:r>
          </a:p>
          <a:p>
            <a:pPr marL="457200" lvl="1" indent="0">
              <a:buNone/>
            </a:pPr>
            <a:r>
              <a:rPr lang="en-US" dirty="0" smtClean="0"/>
              <a:t>Partnered with local chambers of commerce </a:t>
            </a:r>
          </a:p>
          <a:p>
            <a:pPr marL="457200" lvl="1" indent="0">
              <a:buNone/>
            </a:pPr>
            <a:r>
              <a:rPr lang="en-US" dirty="0" smtClean="0"/>
              <a:t>President of local rotary club</a:t>
            </a:r>
          </a:p>
          <a:p>
            <a:pPr marL="457200" lvl="1" indent="0">
              <a:buNone/>
            </a:pPr>
            <a:r>
              <a:rPr lang="en-US" dirty="0" smtClean="0"/>
              <a:t>Manufacturers association meetings</a:t>
            </a:r>
          </a:p>
          <a:p>
            <a:pPr marL="457200" lvl="1" indent="0">
              <a:buNone/>
            </a:pPr>
            <a:r>
              <a:rPr lang="en-US" dirty="0" smtClean="0"/>
              <a:t>Implemented customer contact software - &amp; funnel management</a:t>
            </a:r>
          </a:p>
          <a:p>
            <a:pPr marL="457200" lvl="1" indent="0">
              <a:buNone/>
            </a:pPr>
            <a:r>
              <a:rPr lang="en-US" dirty="0" smtClean="0"/>
              <a:t>President of TACHE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Replaced the Catalog </a:t>
            </a:r>
          </a:p>
          <a:p>
            <a:pPr marL="457200" lvl="1" indent="0">
              <a:buNone/>
            </a:pPr>
            <a:r>
              <a:rPr lang="en-US" dirty="0" smtClean="0"/>
              <a:t>Instead of offering companies a catalog of what we can offer…</a:t>
            </a:r>
          </a:p>
          <a:p>
            <a:pPr marL="457200" lvl="1" indent="0">
              <a:buNone/>
            </a:pPr>
            <a:r>
              <a:rPr lang="en-US" dirty="0" smtClean="0"/>
              <a:t>We meet with them, face to face, tour their facility, and…</a:t>
            </a:r>
          </a:p>
          <a:p>
            <a:pPr marL="457200" lvl="1" indent="0">
              <a:buNone/>
            </a:pPr>
            <a:r>
              <a:rPr lang="en-US" u="sng" dirty="0" smtClean="0"/>
              <a:t>Ask them</a:t>
            </a:r>
            <a:r>
              <a:rPr lang="en-US" dirty="0" smtClean="0"/>
              <a:t>, what business problems they have…</a:t>
            </a:r>
          </a:p>
          <a:p>
            <a:pPr marL="457200" lvl="1" indent="0">
              <a:buNone/>
            </a:pPr>
            <a:r>
              <a:rPr lang="en-US" dirty="0" smtClean="0"/>
              <a:t>Then we customize a program just for them.</a:t>
            </a:r>
          </a:p>
          <a:p>
            <a:pPr marL="457200" lvl="1" indent="0">
              <a:buNone/>
            </a:pPr>
            <a:r>
              <a:rPr lang="en-US" dirty="0" smtClean="0"/>
              <a:t>It is hard for them to say </a:t>
            </a:r>
            <a:r>
              <a:rPr lang="en-US" b="1" dirty="0" smtClean="0"/>
              <a:t>NO</a:t>
            </a:r>
            <a:r>
              <a:rPr lang="en-US" dirty="0" smtClean="0"/>
              <a:t>, once they </a:t>
            </a:r>
            <a:r>
              <a:rPr lang="en-US" b="1" dirty="0" smtClean="0"/>
              <a:t>KNOW</a:t>
            </a:r>
            <a:r>
              <a:rPr lang="en-US" dirty="0" smtClean="0"/>
              <a:t> what we can do.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 Thinking – Multiple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818" y="2034417"/>
            <a:ext cx="9137468" cy="37741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 figured that if I could convince a company to send one person to a single class,     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 </a:t>
            </a:r>
            <a:r>
              <a:rPr lang="en-US" b="1" dirty="0" smtClean="0"/>
              <a:t>could convince them to send 20 people to a series of 12 classes.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S*T*A*R LEADERSHIP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/>
              <a:t>Created by Dr. Combs </a:t>
            </a:r>
            <a:r>
              <a:rPr lang="en-US" sz="1600" dirty="0" smtClean="0"/>
              <a:t>(no cost for training material)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/>
              <a:t>Taught by Dr. Combs </a:t>
            </a:r>
            <a:r>
              <a:rPr lang="en-US" sz="1600" dirty="0" smtClean="0"/>
              <a:t>(no instructor cost)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/>
              <a:t>Customized corporate training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/>
              <a:t>Meets 1 time per month for 12 months</a:t>
            </a:r>
          </a:p>
          <a:p>
            <a:pPr marL="457200" lvl="1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smtClean="0"/>
              <a:t>Answers the most important question business customers ask: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Return on Investment for Training?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606" y="1980402"/>
            <a:ext cx="9601196" cy="3652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S*T*A*R </a:t>
            </a:r>
            <a:r>
              <a:rPr lang="en-US" b="1" dirty="0" smtClean="0"/>
              <a:t>LEADERSHIP</a:t>
            </a:r>
          </a:p>
          <a:p>
            <a:pPr marL="0" indent="0">
              <a:buNone/>
            </a:pPr>
            <a:endParaRPr lang="en-US" b="1" dirty="0" smtClean="0"/>
          </a:p>
          <a:p>
            <a:pPr marL="457200" lvl="1" indent="0">
              <a:buNone/>
            </a:pPr>
            <a:r>
              <a:rPr lang="en-US" dirty="0" smtClean="0"/>
              <a:t>During the 12 Months, Participants Must Identify a Major Business Problem or Opportunity.</a:t>
            </a:r>
          </a:p>
          <a:p>
            <a:pPr marL="457200" lvl="1" indent="0">
              <a:buNone/>
            </a:pPr>
            <a:r>
              <a:rPr lang="en-US" dirty="0" smtClean="0"/>
              <a:t>The must Create a Business Plan including Business Financials</a:t>
            </a:r>
          </a:p>
          <a:p>
            <a:pPr marL="457200" lvl="1" indent="0">
              <a:buNone/>
            </a:pPr>
            <a:r>
              <a:rPr lang="en-US" dirty="0" smtClean="0"/>
              <a:t>At the End of the Course, They Present their Business Cases to the Senior Leadership of the Company.</a:t>
            </a:r>
          </a:p>
          <a:p>
            <a:pPr marL="457200" lvl="1" indent="0">
              <a:buNone/>
            </a:pPr>
            <a:r>
              <a:rPr lang="en-US" dirty="0" smtClean="0"/>
              <a:t>Client companies have received millions of dollars is cost reduction and new revenue.</a:t>
            </a:r>
          </a:p>
          <a:p>
            <a:pPr marL="457200" lvl="1" indent="0">
              <a:buNone/>
            </a:pPr>
            <a:r>
              <a:rPr lang="en-US" dirty="0" smtClean="0"/>
              <a:t>The students have been highly successful back on the job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Perception of Not-For-Credit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Lesser qualified pool of students</a:t>
            </a:r>
          </a:p>
          <a:p>
            <a:r>
              <a:rPr lang="en-US" dirty="0" smtClean="0"/>
              <a:t>Students probably would not be able to transfer to a 4 year institution</a:t>
            </a:r>
          </a:p>
          <a:p>
            <a:r>
              <a:rPr lang="en-US" dirty="0" smtClean="0"/>
              <a:t>Programs primarily for lower level occupations</a:t>
            </a:r>
          </a:p>
          <a:p>
            <a:pPr marL="1257300" lvl="3" indent="0">
              <a:buNone/>
            </a:pPr>
            <a:r>
              <a:rPr lang="en-US" sz="1600" dirty="0" smtClean="0"/>
              <a:t>											</a:t>
            </a:r>
            <a:r>
              <a:rPr lang="en-US" sz="1600" dirty="0" smtClean="0"/>
              <a:t>(</a:t>
            </a:r>
            <a:r>
              <a:rPr lang="en-US" sz="1600" dirty="0" err="1" smtClean="0"/>
              <a:t>Brint</a:t>
            </a:r>
            <a:r>
              <a:rPr lang="en-US" sz="1600" dirty="0" smtClean="0"/>
              <a:t> </a:t>
            </a:r>
            <a:r>
              <a:rPr lang="en-US" sz="1600" dirty="0" smtClean="0"/>
              <a:t>&amp; </a:t>
            </a:r>
            <a:r>
              <a:rPr lang="en-US" sz="1600" dirty="0" err="1" smtClean="0"/>
              <a:t>Karabel</a:t>
            </a:r>
            <a:r>
              <a:rPr lang="en-US" sz="1600" dirty="0" smtClean="0"/>
              <a:t>, 1989)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Reality of Not-For-Credit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15 million students </a:t>
            </a:r>
            <a:r>
              <a:rPr lang="en-US" dirty="0" smtClean="0"/>
              <a:t>enrolled in traditional college programs in the united states</a:t>
            </a:r>
          </a:p>
          <a:p>
            <a:endParaRPr lang="en-US" dirty="0" smtClean="0"/>
          </a:p>
          <a:p>
            <a:r>
              <a:rPr lang="en-US" b="1" dirty="0" smtClean="0"/>
              <a:t>90 million students </a:t>
            </a:r>
            <a:r>
              <a:rPr lang="en-US" dirty="0" smtClean="0"/>
              <a:t>enrolled in not-for-credit college programs in the united states (more students in every age group)</a:t>
            </a:r>
          </a:p>
          <a:p>
            <a:pPr marL="1257300" lvl="3" indent="0">
              <a:buNone/>
            </a:pPr>
            <a:r>
              <a:rPr lang="en-US" sz="1600" dirty="0" smtClean="0"/>
              <a:t>										(National Center for Education Statistics,2005)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Lost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Many people cannot differentiate </a:t>
            </a:r>
            <a:r>
              <a:rPr lang="en-US" dirty="0" smtClean="0"/>
              <a:t>between the for credit college                   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smtClean="0"/>
              <a:t>the not-for-credit college.</a:t>
            </a:r>
          </a:p>
          <a:p>
            <a:pPr marL="0" indent="0">
              <a:buNone/>
            </a:pPr>
            <a:r>
              <a:rPr lang="en-US" dirty="0" smtClean="0"/>
              <a:t>They just see one college</a:t>
            </a:r>
          </a:p>
          <a:p>
            <a:pPr marL="0" indent="0">
              <a:buNone/>
            </a:pPr>
            <a:r>
              <a:rPr lang="en-US" dirty="0" smtClean="0"/>
              <a:t>Even your best customers / companies / students forget.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A WORD FROM OUR SPONSOR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10234749" cy="3626154"/>
          </a:xfrm>
        </p:spPr>
        <p:txBody>
          <a:bodyPr>
            <a:normAutofit/>
          </a:bodyPr>
          <a:lstStyle/>
          <a:p>
            <a:r>
              <a:rPr lang="en-US" dirty="0" smtClean="0"/>
              <a:t>We have a supportive president and vice president of academic affairs.</a:t>
            </a:r>
          </a:p>
          <a:p>
            <a:r>
              <a:rPr lang="en-US" dirty="0" smtClean="0"/>
              <a:t>Allowed us to be creative</a:t>
            </a:r>
          </a:p>
          <a:p>
            <a:r>
              <a:rPr lang="en-US" dirty="0" smtClean="0"/>
              <a:t>Allowed for our “growing pains”</a:t>
            </a:r>
          </a:p>
          <a:p>
            <a:r>
              <a:rPr lang="en-US" dirty="0" smtClean="0"/>
              <a:t>Receptive to industry info</a:t>
            </a:r>
          </a:p>
          <a:p>
            <a:r>
              <a:rPr lang="en-US" dirty="0" smtClean="0"/>
              <a:t>Member of executive council</a:t>
            </a:r>
          </a:p>
          <a:p>
            <a:r>
              <a:rPr lang="en-US" dirty="0" smtClean="0"/>
              <a:t>Member of academic administrator's weekly meetings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at Stake?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882" y="1921207"/>
            <a:ext cx="9601196" cy="356519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Competition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Most state universities, colleges &amp; community colleges</a:t>
            </a:r>
          </a:p>
          <a:p>
            <a:pPr lvl="1"/>
            <a:r>
              <a:rPr lang="en-US" dirty="0" smtClean="0"/>
              <a:t>Most for-profit universities &amp; colleges</a:t>
            </a:r>
          </a:p>
          <a:p>
            <a:pPr lvl="1"/>
            <a:r>
              <a:rPr lang="en-US" dirty="0" smtClean="0"/>
              <a:t>Private industry training companies</a:t>
            </a:r>
          </a:p>
          <a:p>
            <a:pPr lvl="1"/>
            <a:r>
              <a:rPr lang="en-US" dirty="0" smtClean="0"/>
              <a:t>Trade schools</a:t>
            </a:r>
          </a:p>
          <a:p>
            <a:pPr lvl="1"/>
            <a:r>
              <a:rPr lang="en-US" dirty="0" smtClean="0"/>
              <a:t>Franchise training companies</a:t>
            </a:r>
          </a:p>
          <a:p>
            <a:pPr lvl="1"/>
            <a:r>
              <a:rPr lang="en-US" dirty="0" smtClean="0"/>
              <a:t>Independent &amp; national consultants &amp; trainers</a:t>
            </a:r>
          </a:p>
          <a:p>
            <a:pPr lvl="1"/>
            <a:r>
              <a:rPr lang="en-US" dirty="0" smtClean="0"/>
              <a:t>Internal training departments in major companies</a:t>
            </a:r>
          </a:p>
          <a:p>
            <a:pPr lvl="1"/>
            <a:r>
              <a:rPr lang="en-US" dirty="0" smtClean="0"/>
              <a:t>OJT (On the Job Training)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at Stake?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882" y="1973457"/>
            <a:ext cx="9601196" cy="3521651"/>
          </a:xfrm>
        </p:spPr>
        <p:txBody>
          <a:bodyPr>
            <a:normAutofit/>
          </a:bodyPr>
          <a:lstStyle/>
          <a:p>
            <a:r>
              <a:rPr lang="en-US" b="1" dirty="0" smtClean="0"/>
              <a:t>Financial </a:t>
            </a:r>
            <a:r>
              <a:rPr lang="en-US" b="1" dirty="0" smtClean="0"/>
              <a:t>Opportunity 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Many major corporations spend over $4,000.00 per year per employee</a:t>
            </a:r>
          </a:p>
          <a:p>
            <a:pPr lvl="1"/>
            <a:r>
              <a:rPr lang="en-US" dirty="0" smtClean="0"/>
              <a:t>Many major corporations outsource most training to trusted training partners</a:t>
            </a:r>
          </a:p>
          <a:p>
            <a:pPr lvl="1"/>
            <a:r>
              <a:rPr lang="en-US" dirty="0" smtClean="0"/>
              <a:t>75% of all workers in Tennessee will need additional training and retooling to acquire or renew skills, licenses or certifications due to evolution of technology, transitional workers, and economic relocation.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4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1968"/>
          </a:xfrm>
        </p:spPr>
        <p:txBody>
          <a:bodyPr/>
          <a:lstStyle/>
          <a:p>
            <a:r>
              <a:rPr lang="en-US" dirty="0" smtClean="0"/>
              <a:t>What is the Primary Goal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55183"/>
              </p:ext>
            </p:extLst>
          </p:nvPr>
        </p:nvGraphicFramePr>
        <p:xfrm>
          <a:off x="1236617" y="1239328"/>
          <a:ext cx="9910354" cy="403673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55177"/>
                <a:gridCol w="4955177"/>
              </a:tblGrid>
              <a:tr h="5194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 CREDIT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NOT-FOR-CREDIT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9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Provide education for degree seeking students (college)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Provide training for workforce development (companies)</a:t>
                      </a:r>
                      <a:endParaRPr lang="en-US" sz="1800" dirty="0" smtClean="0"/>
                    </a:p>
                  </a:txBody>
                  <a:tcPr/>
                </a:tc>
              </a:tr>
              <a:tr h="519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Credentials - technical certificates</a:t>
                      </a:r>
                      <a:r>
                        <a:rPr lang="en-US" sz="1800" baseline="0" dirty="0" smtClean="0"/>
                        <a:t> / </a:t>
                      </a:r>
                      <a:r>
                        <a:rPr lang="en-US" sz="1800" dirty="0" smtClean="0"/>
                        <a:t>diplomas (long term goals)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Credentials - CEU Certificates for Individuals (short term goals)</a:t>
                      </a:r>
                      <a:endParaRPr lang="en-US" sz="1800" dirty="0" smtClean="0"/>
                    </a:p>
                  </a:txBody>
                  <a:tcPr/>
                </a:tc>
              </a:tr>
              <a:tr h="519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Funding from the state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Funding from the student or company</a:t>
                      </a:r>
                      <a:endParaRPr lang="en-US" sz="1800" dirty="0" smtClean="0"/>
                    </a:p>
                  </a:txBody>
                  <a:tcPr/>
                </a:tc>
              </a:tr>
              <a:tr h="5194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Stepping stone to a 4 year college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Stepping stone to a new job</a:t>
                      </a:r>
                      <a:endParaRPr lang="en-US" sz="1800" dirty="0" smtClean="0"/>
                    </a:p>
                  </a:txBody>
                  <a:tcPr/>
                </a:tc>
              </a:tr>
              <a:tr h="9190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Cultural, social &amp; intellectual hubs for their communities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Abilities, skills and knowledge for new career opportunities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7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Challenge for 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Diversification of deliverable knowledge</a:t>
            </a:r>
          </a:p>
          <a:p>
            <a:r>
              <a:rPr lang="en-US" dirty="0" smtClean="0"/>
              <a:t>Diversification of a multicultural student body</a:t>
            </a:r>
          </a:p>
          <a:p>
            <a:r>
              <a:rPr lang="en-US" dirty="0" smtClean="0"/>
              <a:t>Diversification of course delivery</a:t>
            </a:r>
          </a:p>
          <a:p>
            <a:pPr marL="1257300" lvl="3" indent="0">
              <a:buNone/>
            </a:pPr>
            <a:r>
              <a:rPr lang="en-US" sz="1600" dirty="0" smtClean="0"/>
              <a:t>											(C. Kaufman, 2009)</a:t>
            </a:r>
          </a:p>
          <a:p>
            <a:r>
              <a:rPr lang="en-US" dirty="0" smtClean="0"/>
              <a:t>Re-education of displaced American workers</a:t>
            </a:r>
          </a:p>
          <a:p>
            <a:pPr marL="285750" lvl="3" indent="-285750"/>
            <a:r>
              <a:rPr lang="en-US" dirty="0" smtClean="0"/>
              <a:t>By the year 2020, there will be 14 million more jobs than there will be people to fill </a:t>
            </a:r>
            <a:r>
              <a:rPr lang="en-US" dirty="0" smtClean="0"/>
              <a:t>them.              </a:t>
            </a:r>
            <a:r>
              <a:rPr lang="en-US" sz="1700" dirty="0" smtClean="0"/>
              <a:t>(</a:t>
            </a:r>
            <a:r>
              <a:rPr lang="en-US" sz="1600" dirty="0" err="1" smtClean="0"/>
              <a:t>Merisotis</a:t>
            </a:r>
            <a:r>
              <a:rPr lang="en-US" sz="1600" dirty="0" smtClean="0"/>
              <a:t>, 2007)</a:t>
            </a:r>
            <a:endParaRPr lang="en-US" sz="1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553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Who Can Respond to the Needs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and Demands of the Workforce?</a:t>
            </a:r>
            <a:endParaRPr lang="en-US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Credit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courses must be approved for accreditation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Could take 2 or 3 years for approval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Resistant to change / prefer tradition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Change is gradual, incremental and narrowly focused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Not-For-Credit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82334"/>
            <a:ext cx="4983719" cy="26326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courses do not need approval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courses developed in days or weeks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Drastic, revolutionary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New vision, increase urgency, build a committed team, empower action, make change permanent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7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Who Can Respond to the Needs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and Demands of the Workforce?</a:t>
            </a:r>
            <a:endParaRPr lang="en-US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Credit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Instructor must have academic credentials to teach class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Student loans available to pay for classes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Long term commitment (2 or 4 years to get a degree)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Not-For-Credit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Instructor must have real-world experience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Personal savings, family loans, government grants, tax returns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Short term commitment (weeks or months to get a CEU certificate)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8004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+mn-lt"/>
              </a:rPr>
              <a:t>What Happens During a Recession</a:t>
            </a:r>
            <a:endParaRPr lang="en-US" sz="2800" dirty="0"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Credit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Large increase in student registrations (to get student loans)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Large decrease in student enrollment when recession is over, as students go back to work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Large default in student loans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Not-For-Credit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Usually a decrease in registrations because students do not have disposable incomes.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Gradual increase in registration as students increase income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(WSCC ACTUALLY increased during recession because we focused on workforce re-education)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happen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credit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29013" y="2623975"/>
            <a:ext cx="5106027" cy="294919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perception of the value of not-for-credit classes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Share classrooms and labs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for-credit students to not-for-credit classes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Partner with not-for-credit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 students ability to be successful in their field od employment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Not-for-credit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State funding for not-for-credit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Access to college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Creative initiatives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Partner with business &amp; industry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Improve students ability to be successful in their field od employment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happened in Tennessee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29013" y="2623975"/>
            <a:ext cx="5106027" cy="294919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Tennessee started funding colleges based on the number of workforce training hours delivered… making some not-for-credit classes more revenue producing than for-credit classes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We have access to many college facilities, but not technical or medical classrooms / labs.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We can get certified in the new trendy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Credit &amp; not-for-credit both report to the vp of academic affairs eliminating channel conflict.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We have Improved </a:t>
            </a:r>
            <a:r>
              <a:rPr lang="en-US" sz="2400" dirty="0"/>
              <a:t>students ability to be successful in their field </a:t>
            </a:r>
            <a:r>
              <a:rPr lang="en-US" sz="2400" dirty="0" smtClean="0"/>
              <a:t>of </a:t>
            </a:r>
            <a:r>
              <a:rPr lang="en-US" sz="2400" dirty="0"/>
              <a:t>employment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wish list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State funding for not-for-credit </a:t>
            </a:r>
            <a:r>
              <a:rPr lang="en-US" sz="1800" dirty="0" smtClean="0"/>
              <a:t>programs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Access to college resources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Creative initiatives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Partner with business &amp; industry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Improve students ability to be successful in their field of employment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90" y="1348838"/>
            <a:ext cx="2054530" cy="27495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654767"/>
              </p:ext>
            </p:extLst>
          </p:nvPr>
        </p:nvGraphicFramePr>
        <p:xfrm>
          <a:off x="809897" y="1010194"/>
          <a:ext cx="10937966" cy="561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583" y="4929051"/>
            <a:ext cx="806472" cy="1383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8180" y="286392"/>
            <a:ext cx="721829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3769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n-lt"/>
              </a:rPr>
              <a:t>A Vision of Public Service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The Report of the Public Service Vision Committee of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the Tennessee Board of Regents March 2005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34640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“Public service activities play second fiddle to credit courses because the higher education formula does not reward institutions for offering non-credit  classes” …</a:t>
            </a:r>
          </a:p>
          <a:p>
            <a:r>
              <a:rPr lang="en-US" dirty="0" smtClean="0"/>
              <a:t>“within higher education institutions, the public service function in Tennessee and the nation is viewed as the “</a:t>
            </a:r>
            <a:r>
              <a:rPr lang="en-US" b="1" dirty="0" smtClean="0"/>
              <a:t>poor red-headed stepchild of higher education institutions…</a:t>
            </a:r>
            <a:r>
              <a:rPr lang="en-US" dirty="0" smtClean="0"/>
              <a:t>” There are “artificial and self imposed barriers that have created a caste system that values credit over not-for-credit…”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71982" y="6463668"/>
            <a:ext cx="7084177" cy="365125"/>
          </a:xfrm>
        </p:spPr>
        <p:txBody>
          <a:bodyPr/>
          <a:lstStyle/>
          <a:p>
            <a:r>
              <a:rPr lang="en-US" dirty="0" smtClean="0"/>
              <a:t>Dr. Joseph L. Combs, Walters State Community College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39827"/>
            <a:ext cx="12192000" cy="168946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4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Dr. Joseph L. Combs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4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Dean of workforce training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400" b="1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Walters state community college</a:t>
            </a:r>
            <a:endParaRPr lang="en-US" sz="1400" b="1" cap="non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4560"/>
            <a:ext cx="12192000" cy="4532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92301" y="403232"/>
            <a:ext cx="87621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FROM RED-HEADED STEPCHILD</a:t>
            </a:r>
          </a:p>
          <a:p>
            <a:pPr algn="ctr"/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 LEADER OF THE BAND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235" y="1694585"/>
            <a:ext cx="1524132" cy="2615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758" y="1535227"/>
            <a:ext cx="2054530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Not-For-Credit Programs Viewed as </a:t>
            </a:r>
            <a:br>
              <a:rPr lang="en-US" dirty="0" smtClean="0"/>
            </a:br>
            <a:r>
              <a:rPr lang="en-US" dirty="0" smtClean="0"/>
              <a:t>the Red Headed Stepchild of Higher Ed?  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15996"/>
            <a:ext cx="10058400" cy="4023360"/>
          </a:xfrm>
        </p:spPr>
        <p:txBody>
          <a:bodyPr>
            <a:normAutofit/>
          </a:bodyPr>
          <a:lstStyle/>
          <a:p>
            <a:r>
              <a:rPr lang="en-US" b="1" dirty="0" smtClean="0"/>
              <a:t>Nobody really knows what we do?</a:t>
            </a:r>
          </a:p>
          <a:p>
            <a:pPr lvl="1"/>
            <a:r>
              <a:rPr lang="en-US" dirty="0" smtClean="0"/>
              <a:t>There are no standardized non-credit systems in the USA</a:t>
            </a:r>
          </a:p>
          <a:p>
            <a:pPr lvl="1"/>
            <a:r>
              <a:rPr lang="en-US" dirty="0" smtClean="0"/>
              <a:t>There are no standardized reporting systems </a:t>
            </a:r>
          </a:p>
          <a:p>
            <a:pPr lvl="1"/>
            <a:r>
              <a:rPr lang="en-US" dirty="0" smtClean="0"/>
              <a:t>No national data base</a:t>
            </a:r>
          </a:p>
          <a:p>
            <a:pPr lvl="1"/>
            <a:r>
              <a:rPr lang="en-US" dirty="0" smtClean="0"/>
              <a:t>Non-credit classes are not funded in most states (academic / vocational / recreational funded differently in some states).</a:t>
            </a:r>
          </a:p>
          <a:p>
            <a:pPr lvl="1"/>
            <a:r>
              <a:rPr lang="en-US" dirty="0" smtClean="0"/>
              <a:t>Non-credit classes do not qualify for student loans (V.A.)</a:t>
            </a:r>
          </a:p>
          <a:p>
            <a:pPr lvl="1"/>
            <a:r>
              <a:rPr lang="en-US" dirty="0" smtClean="0"/>
              <a:t>We PROACTIVELY SELL OUR SERVICES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Language Barrier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84510"/>
            <a:ext cx="10363826" cy="3424107"/>
          </a:xfrm>
        </p:spPr>
        <p:txBody>
          <a:bodyPr>
            <a:normAutofit/>
          </a:bodyPr>
          <a:lstStyle/>
          <a:p>
            <a:r>
              <a:rPr lang="en-US" b="1" dirty="0" smtClean="0"/>
              <a:t>Credit World</a:t>
            </a:r>
          </a:p>
          <a:p>
            <a:pPr lvl="1"/>
            <a:r>
              <a:rPr lang="en-US" dirty="0" smtClean="0"/>
              <a:t>Students, enrollment, tuition</a:t>
            </a:r>
          </a:p>
          <a:p>
            <a:pPr lvl="1"/>
            <a:r>
              <a:rPr lang="en-US" dirty="0" smtClean="0"/>
              <a:t>Cannot overlap / duplicate for-credit classes</a:t>
            </a:r>
          </a:p>
          <a:p>
            <a:r>
              <a:rPr lang="en-US" b="1" dirty="0" smtClean="0"/>
              <a:t>Not-For-Credit World</a:t>
            </a:r>
          </a:p>
          <a:p>
            <a:pPr lvl="1"/>
            <a:r>
              <a:rPr lang="en-US" dirty="0" smtClean="0"/>
              <a:t>Sales, customers, profit</a:t>
            </a:r>
          </a:p>
          <a:p>
            <a:pPr lvl="1"/>
            <a:r>
              <a:rPr lang="en-US" dirty="0" smtClean="0"/>
              <a:t>We can design, develop, and deliver --- anything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/ What Helped Change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Bill Flynn </a:t>
            </a:r>
            <a:r>
              <a:rPr lang="en-US" dirty="0" smtClean="0"/>
              <a:t>– Managing director of NCCET &amp; Vice president for learning at Anne Arundel Community College – Presentation: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“PROFIT IS NOT A DIRTY WORD”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Not-for-Credit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dirty="0" smtClean="0"/>
              <a:t>Sell big ticket training programs </a:t>
            </a:r>
            <a:r>
              <a:rPr lang="en-US" sz="3200" dirty="0" smtClean="0"/>
              <a:t>to </a:t>
            </a:r>
            <a:r>
              <a:rPr lang="en-US" sz="3200" dirty="0" smtClean="0"/>
              <a:t>large </a:t>
            </a:r>
            <a:r>
              <a:rPr lang="en-US" sz="3200" dirty="0" smtClean="0"/>
              <a:t>groups. It </a:t>
            </a:r>
            <a:r>
              <a:rPr lang="en-US" sz="3200" dirty="0" smtClean="0"/>
              <a:t>takes just as much time to provide a big </a:t>
            </a:r>
            <a:r>
              <a:rPr lang="en-US" sz="3200" dirty="0" smtClean="0"/>
              <a:t>class </a:t>
            </a:r>
            <a:r>
              <a:rPr lang="en-US" sz="3200" dirty="0" smtClean="0"/>
              <a:t>as it does to provide a small one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Discontinued Publishing “Not-For-Credit” Catalogs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They were printed 2 times per year &amp; mailed to all homes in our 10 county service area.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It listed over 500 course offerings (98% never made)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According to Direct </a:t>
            </a:r>
            <a:r>
              <a:rPr lang="en-US" dirty="0"/>
              <a:t>M</a:t>
            </a:r>
            <a:r>
              <a:rPr lang="en-US" dirty="0" smtClean="0"/>
              <a:t>arketing </a:t>
            </a:r>
            <a:r>
              <a:rPr lang="en-US" dirty="0"/>
              <a:t>A</a:t>
            </a:r>
            <a:r>
              <a:rPr lang="en-US" dirty="0" smtClean="0"/>
              <a:t>ssociation, the typical response of a direct mail campaign is 2%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Joseph L. Combs, Walters State Community College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0779F-E1E4-438F-BC6D-B22538BD7B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641</TotalTime>
  <Words>2518</Words>
  <Application>Microsoft Office PowerPoint</Application>
  <PresentationFormat>Widescreen</PresentationFormat>
  <Paragraphs>448</Paragraphs>
  <Slides>40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Retrospect</vt:lpstr>
      <vt:lpstr>Worksheet</vt:lpstr>
      <vt:lpstr>PowerPoint Presentation</vt:lpstr>
      <vt:lpstr>BASIC INFORMATION</vt:lpstr>
      <vt:lpstr>A WORD FROM OUR SPONSOR</vt:lpstr>
      <vt:lpstr>A Vision of Public Service The Report of the Public Service Vision Committee of  the Tennessee Board of Regents March 2005</vt:lpstr>
      <vt:lpstr>Why are Not-For-Credit Programs Viewed as  the Red Headed Stepchild of Higher Ed?   </vt:lpstr>
      <vt:lpstr>Academic Language Barrier</vt:lpstr>
      <vt:lpstr>Who / What Helped Change That?</vt:lpstr>
      <vt:lpstr>Our Not-for-Credit Philosophy</vt:lpstr>
      <vt:lpstr>What Did We Do?</vt:lpstr>
      <vt:lpstr>What Else Did We Do?</vt:lpstr>
      <vt:lpstr>What Did We Keep?</vt:lpstr>
      <vt:lpstr>What Else Did We Do?</vt:lpstr>
      <vt:lpstr>What Else Did We Do?</vt:lpstr>
      <vt:lpstr>Sample Corporate Financial ratio One Program taught - one day - once a month for twelve months</vt:lpstr>
      <vt:lpstr>Spread Sheet (Access Data Base)</vt:lpstr>
      <vt:lpstr>State Funding Report</vt:lpstr>
      <vt:lpstr>We are our own worst enemy</vt:lpstr>
      <vt:lpstr>What Else Did We Do?</vt:lpstr>
      <vt:lpstr>What Else Did We Do?</vt:lpstr>
      <vt:lpstr>What Else Did We Do?</vt:lpstr>
      <vt:lpstr>What Else Did We Do?</vt:lpstr>
      <vt:lpstr>Staff Skills (All Directors Have Terminal Degree)</vt:lpstr>
      <vt:lpstr>Strategic Thinking</vt:lpstr>
      <vt:lpstr>Strategic Thinking</vt:lpstr>
      <vt:lpstr>Strategic Thinking – Multiple Programs</vt:lpstr>
      <vt:lpstr>What is the Return on Investment for Training?</vt:lpstr>
      <vt:lpstr>The Perception of Not-For-Credit Programs</vt:lpstr>
      <vt:lpstr>The Reality of Not-For-Credit Programs</vt:lpstr>
      <vt:lpstr>Lost Identity</vt:lpstr>
      <vt:lpstr>What is at Stake?</vt:lpstr>
      <vt:lpstr>What is at Stake?</vt:lpstr>
      <vt:lpstr>What is the Primary Goal</vt:lpstr>
      <vt:lpstr>The Challenge for Higher Education</vt:lpstr>
      <vt:lpstr>Who Can Respond to the Needs  and Demands of the Workforce?</vt:lpstr>
      <vt:lpstr>Who Can Respond to the Needs  and Demands of the Workforce?</vt:lpstr>
      <vt:lpstr>What Happens During a Recession</vt:lpstr>
      <vt:lpstr>What needs to happen</vt:lpstr>
      <vt:lpstr>What has happened in Tennessee</vt:lpstr>
      <vt:lpstr>PowerPoint Presentation</vt:lpstr>
      <vt:lpstr>PowerPoint Presentation</vt:lpstr>
    </vt:vector>
  </TitlesOfParts>
  <Company>WSCC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Zero to Hero</dc:title>
  <dc:creator>Combs, Joseph L.</dc:creator>
  <cp:lastModifiedBy>Combs, Joseph L.</cp:lastModifiedBy>
  <cp:revision>59</cp:revision>
  <cp:lastPrinted>2014-08-27T14:56:53Z</cp:lastPrinted>
  <dcterms:created xsi:type="dcterms:W3CDTF">2014-07-11T20:12:32Z</dcterms:created>
  <dcterms:modified xsi:type="dcterms:W3CDTF">2014-08-27T14:56:56Z</dcterms:modified>
</cp:coreProperties>
</file>