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86" r:id="rId7"/>
    <p:sldId id="282" r:id="rId8"/>
    <p:sldId id="262" r:id="rId9"/>
    <p:sldId id="267" r:id="rId10"/>
    <p:sldId id="269" r:id="rId11"/>
    <p:sldId id="276" r:id="rId12"/>
    <p:sldId id="274" r:id="rId13"/>
    <p:sldId id="268" r:id="rId14"/>
    <p:sldId id="275" r:id="rId15"/>
    <p:sldId id="283" r:id="rId16"/>
    <p:sldId id="289" r:id="rId17"/>
    <p:sldId id="277" r:id="rId18"/>
    <p:sldId id="284" r:id="rId19"/>
    <p:sldId id="271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Allocated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Sheet1!$B$2:$K$2</c:f>
              <c:numCache>
                <c:formatCode>_("$"* #,##0_);_("$"* \(#,##0\);_("$"* "-"??_);_(@_)</c:formatCode>
                <c:ptCount val="10"/>
                <c:pt idx="0">
                  <c:v>5526235.2000000002</c:v>
                </c:pt>
                <c:pt idx="1">
                  <c:v>5853073</c:v>
                </c:pt>
                <c:pt idx="2">
                  <c:v>5713445.0899999999</c:v>
                </c:pt>
                <c:pt idx="3">
                  <c:v>6584463</c:v>
                </c:pt>
                <c:pt idx="4">
                  <c:v>7096661</c:v>
                </c:pt>
                <c:pt idx="5">
                  <c:v>6583658</c:v>
                </c:pt>
                <c:pt idx="6">
                  <c:v>6657082</c:v>
                </c:pt>
                <c:pt idx="7">
                  <c:v>7217837</c:v>
                </c:pt>
                <c:pt idx="8">
                  <c:v>7441727</c:v>
                </c:pt>
                <c:pt idx="9">
                  <c:v>7955218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209128"/>
        <c:axId val="160477272"/>
      </c:lineChart>
      <c:catAx>
        <c:axId val="15920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0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77272"/>
        <c:crosses val="autoZero"/>
        <c:auto val="1"/>
        <c:lblAlgn val="ctr"/>
        <c:lblOffset val="100"/>
        <c:noMultiLvlLbl val="0"/>
      </c:catAx>
      <c:valAx>
        <c:axId val="16047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0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Allocated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Sheet1!$B$2:$O$2</c:f>
              <c:numCache>
                <c:formatCode>_("$"* #,##0_);_("$"* \(#,##0\);_("$"* "-"??_);_(@_)</c:formatCode>
                <c:ptCount val="14"/>
                <c:pt idx="0">
                  <c:v>5526235.2000000002</c:v>
                </c:pt>
                <c:pt idx="1">
                  <c:v>5853073</c:v>
                </c:pt>
                <c:pt idx="2">
                  <c:v>5713445.0899999999</c:v>
                </c:pt>
                <c:pt idx="3">
                  <c:v>6584463</c:v>
                </c:pt>
                <c:pt idx="4">
                  <c:v>7096661</c:v>
                </c:pt>
                <c:pt idx="5">
                  <c:v>6583658</c:v>
                </c:pt>
                <c:pt idx="6">
                  <c:v>6657082</c:v>
                </c:pt>
                <c:pt idx="7">
                  <c:v>7217837</c:v>
                </c:pt>
                <c:pt idx="8">
                  <c:v>7441727</c:v>
                </c:pt>
                <c:pt idx="9">
                  <c:v>7955218</c:v>
                </c:pt>
                <c:pt idx="10">
                  <c:v>7285416</c:v>
                </c:pt>
                <c:pt idx="11">
                  <c:v>6500336</c:v>
                </c:pt>
                <c:pt idx="12">
                  <c:v>6538414</c:v>
                </c:pt>
                <c:pt idx="13">
                  <c:v>5884850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764264"/>
        <c:axId val="160225264"/>
      </c:lineChart>
      <c:catAx>
        <c:axId val="16076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0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25264"/>
        <c:crosses val="autoZero"/>
        <c:auto val="1"/>
        <c:lblAlgn val="ctr"/>
        <c:lblOffset val="100"/>
        <c:noMultiLvlLbl val="0"/>
      </c:catAx>
      <c:valAx>
        <c:axId val="16022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6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0.64881</cdr:x>
      <cdr:y>0.04747</cdr:y>
    </cdr:from>
    <cdr:to>
      <cdr:x>0.97893</cdr:x>
      <cdr:y>0.4476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692651" y="224472"/>
          <a:ext cx="2387600" cy="18923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3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9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2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3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AE2B03-8F0F-4F78-8520-C67228DD3C6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62F114-6285-47AB-BC88-478FD02D19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8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iesareforuse.wordpress.com/" TargetMode="External"/><Relationship Id="rId2" Type="http://schemas.openxmlformats.org/officeDocument/2006/relationships/hyperlink" Target="mailto:Karen.harker@unt.ed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hyperlink" Target="mailto:Cseiler@ebsco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Re-evaluating evaluation: Strategies, tools, and success at </a:t>
            </a:r>
            <a:r>
              <a:rPr lang="en-US" dirty="0" smtClean="0"/>
              <a:t>the University of North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Karen R. Harker, MLS, MPH</a:t>
            </a:r>
            <a:br>
              <a:rPr lang="en-US" dirty="0" smtClean="0"/>
            </a:br>
            <a:r>
              <a:rPr lang="en-US" dirty="0" smtClean="0"/>
              <a:t>Collection Assessment Librarian</a:t>
            </a:r>
            <a:br>
              <a:rPr lang="en-US" dirty="0" smtClean="0"/>
            </a:br>
            <a:r>
              <a:rPr lang="en-US" dirty="0" smtClean="0"/>
              <a:t>University of North Texas Libraries</a:t>
            </a:r>
          </a:p>
          <a:p>
            <a:r>
              <a:rPr lang="en-US" dirty="0" smtClean="0"/>
              <a:t>Carol Seiler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Account Services manager</a:t>
            </a:r>
            <a:br>
              <a:rPr lang="en-US" dirty="0" smtClean="0"/>
            </a:br>
            <a:r>
              <a:rPr lang="en-US" dirty="0" smtClean="0"/>
              <a:t>EBSCO information services</a:t>
            </a:r>
          </a:p>
        </p:txBody>
      </p:sp>
    </p:spTree>
    <p:extLst>
      <p:ext uri="{BB962C8B-B14F-4D97-AF65-F5344CB8AC3E}">
        <p14:creationId xmlns:p14="http://schemas.microsoft.com/office/powerpoint/2010/main" val="37395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with sources of data mapped 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60" y="1817794"/>
            <a:ext cx="7432040" cy="41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 in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</a:t>
            </a:r>
          </a:p>
          <a:p>
            <a:pPr lvl="1"/>
            <a:r>
              <a:rPr lang="en-US" sz="2400" dirty="0" smtClean="0"/>
              <a:t>5 Year Average Change </a:t>
            </a:r>
            <a:r>
              <a:rPr lang="en-US" sz="2400" dirty="0"/>
              <a:t>in </a:t>
            </a:r>
            <a:r>
              <a:rPr lang="en-US" sz="2400" dirty="0" smtClean="0"/>
              <a:t>Price</a:t>
            </a:r>
          </a:p>
          <a:p>
            <a:pPr lvl="1"/>
            <a:r>
              <a:rPr lang="en-US" sz="2400" dirty="0" smtClean="0"/>
              <a:t>1 Year Change</a:t>
            </a:r>
            <a:endParaRPr lang="en-US" sz="2400" dirty="0"/>
          </a:p>
          <a:p>
            <a:r>
              <a:rPr lang="en-US" sz="2800" dirty="0" smtClean="0"/>
              <a:t>Usage</a:t>
            </a:r>
          </a:p>
          <a:p>
            <a:pPr lvl="1"/>
            <a:r>
              <a:rPr lang="en-US" sz="2400" dirty="0" smtClean="0"/>
              <a:t>Highest &amp; best usage measure</a:t>
            </a:r>
          </a:p>
          <a:p>
            <a:pPr lvl="1"/>
            <a:r>
              <a:rPr lang="en-US" sz="2400" dirty="0" smtClean="0"/>
              <a:t>3-year-average</a:t>
            </a:r>
            <a:endParaRPr lang="en-US" sz="2400" dirty="0"/>
          </a:p>
          <a:p>
            <a:r>
              <a:rPr lang="en-US" sz="2800" dirty="0" smtClean="0"/>
              <a:t>Cost-per-Use</a:t>
            </a:r>
          </a:p>
          <a:p>
            <a:pPr lvl="1"/>
            <a:r>
              <a:rPr lang="en-US" sz="2400" dirty="0" smtClean="0"/>
              <a:t>Most recent price</a:t>
            </a:r>
          </a:p>
          <a:p>
            <a:pPr lvl="1"/>
            <a:r>
              <a:rPr lang="en-US" sz="2400" dirty="0" smtClean="0"/>
              <a:t>3-yr average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Qualitative Measures</a:t>
            </a:r>
          </a:p>
          <a:p>
            <a:pPr lvl="1"/>
            <a:r>
              <a:rPr lang="en-US" sz="2400" dirty="0" smtClean="0"/>
              <a:t>Opinions of librarians</a:t>
            </a:r>
          </a:p>
          <a:p>
            <a:pPr lvl="1"/>
            <a:r>
              <a:rPr lang="en-US" sz="2400" dirty="0" smtClean="0"/>
              <a:t>Impact factors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packages:</a:t>
            </a:r>
          </a:p>
          <a:p>
            <a:pPr lvl="1"/>
            <a:r>
              <a:rPr lang="en-US" sz="2400" dirty="0"/>
              <a:t>Distribution of usage (Pareto Factor or 80/20)</a:t>
            </a:r>
          </a:p>
          <a:p>
            <a:pPr lvl="1"/>
            <a:r>
              <a:rPr lang="en-US" sz="2400" dirty="0"/>
              <a:t>List Price </a:t>
            </a:r>
            <a:r>
              <a:rPr lang="en-US" sz="2400" dirty="0" smtClean="0"/>
              <a:t>CPU</a:t>
            </a:r>
          </a:p>
          <a:p>
            <a:pPr lvl="1"/>
            <a:r>
              <a:rPr lang="en-US" sz="2400" dirty="0" smtClean="0"/>
              <a:t>Overlap with other sources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26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per 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Usage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Sources</a:t>
            </a:r>
          </a:p>
          <a:p>
            <a:pPr lvl="1"/>
            <a:r>
              <a:rPr lang="en-US" sz="2200" dirty="0" smtClean="0"/>
              <a:t>UC </a:t>
            </a:r>
            <a:r>
              <a:rPr lang="en-US" sz="2200" dirty="0"/>
              <a:t>was the source </a:t>
            </a:r>
            <a:r>
              <a:rPr lang="en-US" sz="2200" dirty="0" smtClean="0"/>
              <a:t>of </a:t>
            </a:r>
            <a:r>
              <a:rPr lang="en-US" sz="2200" i="1" dirty="0" smtClean="0"/>
              <a:t>some</a:t>
            </a:r>
            <a:r>
              <a:rPr lang="en-US" sz="2200" dirty="0" smtClean="0"/>
              <a:t> data</a:t>
            </a:r>
          </a:p>
          <a:p>
            <a:pPr lvl="1"/>
            <a:r>
              <a:rPr lang="en-US" sz="2200" dirty="0" smtClean="0"/>
              <a:t>Vendor reports for platforms not implemented in UC</a:t>
            </a:r>
            <a:endParaRPr lang="en-US" sz="2200" dirty="0"/>
          </a:p>
          <a:p>
            <a:r>
              <a:rPr lang="en-US" sz="2400" dirty="0"/>
              <a:t>Up to 3 years of usage</a:t>
            </a:r>
          </a:p>
          <a:p>
            <a:r>
              <a:rPr lang="en-US" sz="2400" dirty="0" smtClean="0"/>
              <a:t>Downloaded </a:t>
            </a:r>
            <a:r>
              <a:rPr lang="en-US" sz="2400" dirty="0"/>
              <a:t>data from UC by platform</a:t>
            </a:r>
          </a:p>
          <a:p>
            <a:r>
              <a:rPr lang="en-US" sz="2400" dirty="0"/>
              <a:t>Merged with cost data</a:t>
            </a:r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Downloaded from Sierra</a:t>
            </a:r>
          </a:p>
          <a:p>
            <a:r>
              <a:rPr lang="en-US" sz="2400" dirty="0"/>
              <a:t>Last 5 years</a:t>
            </a:r>
          </a:p>
          <a:p>
            <a:r>
              <a:rPr lang="en-US" sz="2400" dirty="0"/>
              <a:t>Required a lot of work to get into standard format</a:t>
            </a:r>
          </a:p>
          <a:p>
            <a:r>
              <a:rPr lang="en-US" sz="2400" dirty="0"/>
              <a:t>Calculated rates of change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00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Each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Run Overlap Analysis from </a:t>
            </a:r>
            <a:r>
              <a:rPr lang="en-US" sz="2400" dirty="0" err="1" smtClean="0"/>
              <a:t>Ejournal</a:t>
            </a:r>
            <a:r>
              <a:rPr lang="en-US" sz="2400" dirty="0" smtClean="0"/>
              <a:t> management system (Summon 360) </a:t>
            </a:r>
          </a:p>
          <a:p>
            <a:pPr marL="971550" lvl="1" indent="-514350"/>
            <a:r>
              <a:rPr lang="en-US" sz="2000" dirty="0" smtClean="0"/>
              <a:t>Package against entire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Export data to Excel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Download titles and payment data from Sierra ERM into Excel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Check usage data in UC</a:t>
            </a:r>
          </a:p>
          <a:p>
            <a:pPr marL="971550" lvl="1" indent="-514350"/>
            <a:r>
              <a:rPr lang="en-US" sz="2000" dirty="0" smtClean="0"/>
              <a:t>If not complete, upload missing years/months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Download usage for past 3 years (if available)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Put all tables into single Excel workbook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Merge data</a:t>
            </a:r>
          </a:p>
          <a:p>
            <a:pPr marL="971550" lvl="1" indent="-514350"/>
            <a:r>
              <a:rPr lang="en-US" sz="2000" dirty="0" smtClean="0"/>
              <a:t>Use VLOOKUP() function.</a:t>
            </a:r>
          </a:p>
          <a:p>
            <a:pPr marL="971550" lvl="1" indent="-514350"/>
            <a:r>
              <a:rPr lang="en-US" sz="2000" dirty="0" smtClean="0"/>
              <a:t>Match on ISSN or bibliographic record number, depending on the data source.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upload.wikimedia.org/wikipedia/commons/9/95/Grand_Turk(3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7" y="2880359"/>
            <a:ext cx="4302124" cy="32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Usage Consolidation Worked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UC worked well for 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Central repository of </a:t>
            </a:r>
            <a:r>
              <a:rPr lang="en-US" sz="2800" b="1" i="1" dirty="0" smtClean="0"/>
              <a:t>some</a:t>
            </a:r>
            <a:r>
              <a:rPr lang="en-US" sz="2800" dirty="0" smtClean="0"/>
              <a:t> usage </a:t>
            </a:r>
            <a:r>
              <a:rPr lang="en-US" sz="2800" dirty="0"/>
              <a:t>data</a:t>
            </a:r>
          </a:p>
          <a:p>
            <a:r>
              <a:rPr lang="en-US" sz="2800" dirty="0"/>
              <a:t>Standard output of usage data</a:t>
            </a:r>
          </a:p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If we had </a:t>
            </a:r>
            <a:r>
              <a:rPr lang="en-US" smtClean="0"/>
              <a:t>only known…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Reports</a:t>
            </a:r>
          </a:p>
          <a:p>
            <a:pPr lvl="1"/>
            <a:r>
              <a:rPr lang="en-US" sz="2000" dirty="0" smtClean="0"/>
              <a:t>Historical Price Analysis</a:t>
            </a:r>
          </a:p>
          <a:p>
            <a:r>
              <a:rPr lang="en-US" sz="2400" dirty="0" smtClean="0"/>
              <a:t>E-Package Analytics</a:t>
            </a:r>
          </a:p>
          <a:p>
            <a:r>
              <a:rPr lang="en-US" sz="2400" dirty="0" smtClean="0"/>
              <a:t>Analysis </a:t>
            </a:r>
            <a:r>
              <a:rPr lang="en-US" sz="2400" dirty="0"/>
              <a:t>Report</a:t>
            </a:r>
          </a:p>
          <a:p>
            <a:pPr lvl="1"/>
            <a:r>
              <a:rPr lang="en-US" sz="2000" dirty="0"/>
              <a:t>Usage &amp; CPU by Publisher</a:t>
            </a:r>
          </a:p>
          <a:p>
            <a:pPr lvl="2"/>
            <a:r>
              <a:rPr lang="en-US" sz="1600" dirty="0"/>
              <a:t>Costs data not available for many publishers/titles</a:t>
            </a:r>
          </a:p>
          <a:p>
            <a:pPr lvl="1"/>
            <a:r>
              <a:rPr lang="en-US" sz="2000" dirty="0"/>
              <a:t>Summary reports</a:t>
            </a:r>
          </a:p>
          <a:p>
            <a:pPr lvl="2"/>
            <a:r>
              <a:rPr lang="en-US" sz="1600" dirty="0"/>
              <a:t>Pie charts &amp; graphs</a:t>
            </a:r>
          </a:p>
          <a:p>
            <a:pPr lvl="2"/>
            <a:r>
              <a:rPr lang="en-US" sz="1600" dirty="0"/>
              <a:t>Export </a:t>
            </a:r>
            <a:r>
              <a:rPr lang="en-US" sz="1600" dirty="0" smtClean="0"/>
              <a:t>summaries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4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280" y="758952"/>
            <a:ext cx="4782820" cy="3566160"/>
          </a:xfrm>
        </p:spPr>
        <p:txBody>
          <a:bodyPr/>
          <a:lstStyle/>
          <a:p>
            <a:r>
              <a:rPr lang="en-US" dirty="0"/>
              <a:t>Dawn of a new day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upload.wikimedia.org/wikipedia/commons/f/f1/Dawn_after_a_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58952"/>
            <a:ext cx="6449920" cy="429564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Waning Tide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University of North Texas Libraries</a:t>
            </a:r>
            <a:br>
              <a:rPr lang="en-US" sz="2400" dirty="0"/>
            </a:br>
            <a:r>
              <a:rPr lang="en-US" sz="2400" dirty="0"/>
              <a:t>Library Materials Funds Allocated</a:t>
            </a:r>
            <a:br>
              <a:rPr lang="en-US" sz="2400" dirty="0"/>
            </a:br>
            <a:r>
              <a:rPr lang="en-US" sz="2400" dirty="0"/>
              <a:t>FY2002 - FY2015</a:t>
            </a:r>
          </a:p>
          <a:p>
            <a:pPr algn="ctr"/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556812"/>
              </p:ext>
            </p:extLst>
          </p:nvPr>
        </p:nvGraphicFramePr>
        <p:xfrm>
          <a:off x="4387849" y="1709737"/>
          <a:ext cx="7232651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upload.wikimedia.org/wikipedia/commons/a/a9/Fishing_Boats_at_the_Seashore_by_Eug%C3%A8ne_Boudin,_1880,_Pushkin_Muse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0" y="3128471"/>
            <a:ext cx="4130360" cy="29743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Access-Based Collection Development Plan (ABCD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Focus on access, not ownership</a:t>
            </a:r>
          </a:p>
          <a:p>
            <a:pPr lvl="1"/>
            <a:r>
              <a:rPr lang="en-US" sz="2800" dirty="0" smtClean="0"/>
              <a:t>Cost-benefit analysis of access</a:t>
            </a:r>
          </a:p>
          <a:p>
            <a:r>
              <a:rPr lang="en-US" sz="3200" dirty="0" smtClean="0"/>
              <a:t>Subject-based collections considered separately</a:t>
            </a:r>
          </a:p>
          <a:p>
            <a:pPr lvl="1"/>
            <a:r>
              <a:rPr lang="en-US" sz="2800" dirty="0" smtClean="0"/>
              <a:t>Focus on meeting needs, not balance of entire collection</a:t>
            </a:r>
          </a:p>
          <a:p>
            <a:r>
              <a:rPr lang="en-US" sz="3200" dirty="0" smtClean="0"/>
              <a:t>Requires more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s-media-cache-ak0.pinimg.com/236x/a1/b4/b5/a1b4b518e3949f4a83102b2106d1c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926080"/>
            <a:ext cx="2705100" cy="381694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441452"/>
            <a:ext cx="6179820" cy="356616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Smooth Sailing Through Stormy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upload.wikimedia.org/wikipedia/commons/d/d6/SS_Kroonland,_Antonio_Jacobsen,_1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55" y="2349500"/>
            <a:ext cx="7513827" cy="43997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Our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Collect usage statistics from </a:t>
            </a:r>
            <a:r>
              <a:rPr lang="en-US" sz="2800" i="1" dirty="0" smtClean="0"/>
              <a:t>all</a:t>
            </a:r>
            <a:r>
              <a:rPr lang="en-US" sz="2800" dirty="0" smtClean="0"/>
              <a:t> resources</a:t>
            </a:r>
          </a:p>
          <a:p>
            <a:pPr marL="749808" lvl="1" indent="-457200"/>
            <a:r>
              <a:rPr lang="en-US" sz="2600" dirty="0" smtClean="0"/>
              <a:t>100% of current platforms with stats available.</a:t>
            </a:r>
          </a:p>
          <a:p>
            <a:pPr marL="749808" lvl="1" indent="-457200"/>
            <a:r>
              <a:rPr lang="en-US" sz="2600" dirty="0" smtClean="0"/>
              <a:t>88% of COUNTER-Compliant resources uploaded into Usage Consolidation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Preliminary analysis using…</a:t>
            </a:r>
          </a:p>
          <a:p>
            <a:pPr lvl="1"/>
            <a:r>
              <a:rPr lang="en-US" sz="2400" dirty="0" smtClean="0"/>
              <a:t>Analysis Reports </a:t>
            </a:r>
          </a:p>
          <a:p>
            <a:pPr lvl="1"/>
            <a:r>
              <a:rPr lang="en-US" sz="2400" dirty="0" smtClean="0"/>
              <a:t>Analytics in </a:t>
            </a:r>
            <a:r>
              <a:rPr lang="en-US" sz="2400" dirty="0" err="1" smtClean="0"/>
              <a:t>EBSCONet</a:t>
            </a:r>
            <a:r>
              <a:rPr lang="en-US" sz="2400" dirty="0" smtClean="0"/>
              <a:t> (e.g. E-Package Orders)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Download from Analysis Reports</a:t>
            </a:r>
          </a:p>
          <a:p>
            <a:pPr lvl="1"/>
            <a:r>
              <a:rPr lang="en-US" sz="2400" dirty="0" smtClean="0"/>
              <a:t>Provides prices, uses, &amp; CPU</a:t>
            </a:r>
          </a:p>
          <a:p>
            <a:pPr lvl="1"/>
            <a:r>
              <a:rPr lang="en-US" sz="2400" dirty="0" smtClean="0"/>
              <a:t>Can generate rates in change in prices</a:t>
            </a:r>
          </a:p>
          <a:p>
            <a:pPr lvl="1"/>
            <a:r>
              <a:rPr lang="en-US" sz="2400" dirty="0" smtClean="0"/>
              <a:t>Merge data from previous years and calculate change in price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Merge with other data</a:t>
            </a:r>
          </a:p>
          <a:p>
            <a:pPr lvl="1"/>
            <a:r>
              <a:rPr lang="en-US" sz="2400" dirty="0" smtClean="0"/>
              <a:t>Overlap Analysis Reports</a:t>
            </a:r>
          </a:p>
          <a:p>
            <a:pPr lvl="1"/>
            <a:r>
              <a:rPr lang="en-US" sz="2400" dirty="0" smtClean="0"/>
              <a:t>JCR Impact Factor reports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b/be/Brooklyn_Museum_-_Eight_Bells_-_Winslow_Homer_-_over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6" y="3068910"/>
            <a:ext cx="4314824" cy="33372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</a:t>
            </a:r>
            <a:r>
              <a:rPr lang="en-US" dirty="0" smtClean="0"/>
              <a:t>2012…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 usage data collected </a:t>
            </a:r>
          </a:p>
          <a:p>
            <a:r>
              <a:rPr lang="en-US" sz="3200" dirty="0" smtClean="0"/>
              <a:t>Renewals of journal subscriptions were automatic</a:t>
            </a:r>
          </a:p>
          <a:p>
            <a:r>
              <a:rPr lang="en-US" sz="3200" dirty="0" smtClean="0"/>
              <a:t>Inflation rate of x% was built into each collection budget</a:t>
            </a:r>
          </a:p>
          <a:p>
            <a:r>
              <a:rPr lang="en-US" sz="3200" dirty="0" smtClean="0"/>
              <a:t>Some multi-year packages were secured to reduce inflation rate</a:t>
            </a:r>
          </a:p>
          <a:p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upload.wikimedia.org/wikipedia/commons/7/7f/W_Van_De_Velde,_Calm_-_Fishing_Boats_Under_Sail,_1655-60,_Wallace_Coll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2926080"/>
            <a:ext cx="4520275" cy="30632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Changes &amp; Additions to Usage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Improved Integration</a:t>
            </a:r>
          </a:p>
          <a:p>
            <a:pPr lvl="1"/>
            <a:r>
              <a:rPr lang="en-US" sz="2000" dirty="0" smtClean="0"/>
              <a:t>EBSCO’s </a:t>
            </a:r>
            <a:r>
              <a:rPr lang="en-US" sz="2000" dirty="0"/>
              <a:t>new Holdings and Link </a:t>
            </a:r>
            <a:r>
              <a:rPr lang="en-US" sz="2000" dirty="0" smtClean="0"/>
              <a:t>Manager (HLM) </a:t>
            </a:r>
            <a:r>
              <a:rPr lang="en-US" sz="2000" dirty="0"/>
              <a:t>interface </a:t>
            </a:r>
            <a:endParaRPr lang="en-US" sz="2000" dirty="0" smtClean="0"/>
          </a:p>
          <a:p>
            <a:pPr lvl="1"/>
            <a:r>
              <a:rPr lang="en-US" sz="2000" dirty="0" smtClean="0"/>
              <a:t>Marry </a:t>
            </a:r>
            <a:r>
              <a:rPr lang="en-US" sz="2000" dirty="0"/>
              <a:t>COUNTER statistics </a:t>
            </a:r>
            <a:r>
              <a:rPr lang="en-US" sz="2000"/>
              <a:t>with </a:t>
            </a:r>
            <a:r>
              <a:rPr lang="en-US" sz="2000" smtClean="0"/>
              <a:t>the next </a:t>
            </a:r>
            <a:r>
              <a:rPr lang="en-US" sz="2000" dirty="0"/>
              <a:t>generation holdings management.</a:t>
            </a:r>
          </a:p>
          <a:p>
            <a:pPr lvl="0"/>
            <a:r>
              <a:rPr lang="en-US" sz="2400" dirty="0" smtClean="0"/>
              <a:t>Workflow </a:t>
            </a:r>
            <a:r>
              <a:rPr lang="en-US" sz="2400" dirty="0"/>
              <a:t>and performance </a:t>
            </a:r>
            <a:r>
              <a:rPr lang="en-US" sz="2400" dirty="0" smtClean="0"/>
              <a:t>enhancements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ptimized loading of statistics</a:t>
            </a:r>
          </a:p>
          <a:p>
            <a:pPr lvl="1"/>
            <a:r>
              <a:rPr lang="en-US" sz="2000" dirty="0" smtClean="0"/>
              <a:t>Improved matching of resources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aster reporting </a:t>
            </a:r>
            <a:endParaRPr lang="en-US" sz="2000" dirty="0"/>
          </a:p>
          <a:p>
            <a:pPr lvl="0"/>
            <a:r>
              <a:rPr lang="en-US" sz="2400" dirty="0" smtClean="0"/>
              <a:t>Cost-per-use reporting</a:t>
            </a:r>
          </a:p>
          <a:p>
            <a:pPr lvl="1"/>
            <a:r>
              <a:rPr lang="en-US" sz="2000" dirty="0" smtClean="0"/>
              <a:t>Automatic </a:t>
            </a:r>
            <a:r>
              <a:rPr lang="en-US" sz="2000" dirty="0"/>
              <a:t>import of costs data for journals, e-packages and eBooks ordered through EBSCO</a:t>
            </a:r>
          </a:p>
          <a:p>
            <a:pPr lvl="1"/>
            <a:r>
              <a:rPr lang="en-US" sz="2000" dirty="0"/>
              <a:t>Upload or direct entry of cost from other sources</a:t>
            </a:r>
          </a:p>
          <a:p>
            <a:pPr lvl="1"/>
            <a:r>
              <a:rPr lang="en-US" sz="2000" dirty="0"/>
              <a:t>Produce holdings reports with cost, usage and cost per use</a:t>
            </a:r>
          </a:p>
          <a:p>
            <a:endParaRPr lang="en-US" sz="2400" dirty="0"/>
          </a:p>
        </p:txBody>
      </p:sp>
      <p:pic>
        <p:nvPicPr>
          <p:cNvPr id="1026" name="Picture 2" descr="https://nickoftimemktg.files.wordpress.com/2014/12/hms-warri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2978929"/>
            <a:ext cx="4507912" cy="29686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Karen R. Harker, MLS, MPH</a:t>
            </a:r>
          </a:p>
          <a:p>
            <a:pPr lvl="1"/>
            <a:r>
              <a:rPr lang="en-US" dirty="0" smtClean="0"/>
              <a:t>Collection Assessment Librarian</a:t>
            </a:r>
          </a:p>
          <a:p>
            <a:pPr lvl="1"/>
            <a:r>
              <a:rPr lang="en-US" dirty="0" smtClean="0"/>
              <a:t>University of North Texas Libraries</a:t>
            </a:r>
          </a:p>
          <a:p>
            <a:pPr lvl="1"/>
            <a:r>
              <a:rPr lang="en-US" dirty="0" smtClean="0">
                <a:hlinkClick r:id="rId2"/>
              </a:rPr>
              <a:t>Karen.harker@unt.edu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LibrariesAreForUse.wordpress.com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940-565-2688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 smtClean="0"/>
              <a:t>Carol Seiler, MLS</a:t>
            </a:r>
          </a:p>
          <a:p>
            <a:pPr lvl="1"/>
            <a:r>
              <a:rPr lang="en-US" dirty="0" smtClean="0"/>
              <a:t>Account Services Manager</a:t>
            </a:r>
          </a:p>
          <a:p>
            <a:pPr lvl="1"/>
            <a:r>
              <a:rPr lang="en-US" dirty="0" smtClean="0"/>
              <a:t>EBSCO Information Services</a:t>
            </a:r>
          </a:p>
          <a:p>
            <a:pPr lvl="1"/>
            <a:r>
              <a:rPr lang="en-US" dirty="0" smtClean="0">
                <a:hlinkClick r:id="rId4"/>
              </a:rPr>
              <a:t>Cseiler@ebsco.com</a:t>
            </a:r>
            <a:endParaRPr lang="en-US" dirty="0" smtClean="0"/>
          </a:p>
          <a:p>
            <a:pPr lvl="1"/>
            <a:r>
              <a:rPr lang="en-US" dirty="0" smtClean="0"/>
              <a:t>205-790-1666</a:t>
            </a:r>
          </a:p>
          <a:p>
            <a:pPr lvl="1"/>
            <a:r>
              <a:rPr lang="en-US" dirty="0" smtClean="0"/>
              <a:t>800-356-0245, ext. 9002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http://www.3rdbillericayscouts.org.uk/Orion/Activities/Semaphore/sai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422"/>
            <a:ext cx="3200400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Waxing Tide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University of North Texas Libraries</a:t>
            </a:r>
            <a:br>
              <a:rPr lang="en-US" sz="2400" dirty="0"/>
            </a:br>
            <a:r>
              <a:rPr lang="en-US" sz="2400" dirty="0"/>
              <a:t>Library Materials Funds Allocated</a:t>
            </a:r>
            <a:br>
              <a:rPr lang="en-US" sz="2400" dirty="0"/>
            </a:br>
            <a:r>
              <a:rPr lang="en-US" sz="2400" dirty="0"/>
              <a:t>FY2002 - </a:t>
            </a:r>
            <a:r>
              <a:rPr lang="en-US" sz="2400" dirty="0" smtClean="0"/>
              <a:t>FY2011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28383"/>
              </p:ext>
            </p:extLst>
          </p:nvPr>
        </p:nvGraphicFramePr>
        <p:xfrm>
          <a:off x="4800600" y="1824037"/>
          <a:ext cx="649224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upload.wikimedia.org/wikipedia/commons/5/54/HMSBea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8" y="3164032"/>
            <a:ext cx="4593702" cy="29032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Tropical 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Cut $1M from FY2012 budget</a:t>
            </a:r>
          </a:p>
          <a:p>
            <a:pPr lvl="1"/>
            <a:r>
              <a:rPr lang="en-US" sz="2800" dirty="0" smtClean="0"/>
              <a:t>Firm Orders</a:t>
            </a:r>
          </a:p>
          <a:p>
            <a:pPr lvl="1"/>
            <a:r>
              <a:rPr lang="en-US" sz="2800" dirty="0" err="1" smtClean="0"/>
              <a:t>Ejournal</a:t>
            </a:r>
            <a:r>
              <a:rPr lang="en-US" sz="2800" dirty="0" smtClean="0"/>
              <a:t> conversion</a:t>
            </a:r>
          </a:p>
          <a:p>
            <a:pPr lvl="1"/>
            <a:r>
              <a:rPr lang="en-US" sz="2800" dirty="0" smtClean="0"/>
              <a:t>Reductions in standing orders</a:t>
            </a:r>
          </a:p>
          <a:p>
            <a:r>
              <a:rPr lang="en-US" sz="3200" dirty="0"/>
              <a:t>Usage data collected</a:t>
            </a:r>
          </a:p>
          <a:p>
            <a:pPr lvl="1"/>
            <a:r>
              <a:rPr lang="en-US" sz="2800" dirty="0"/>
              <a:t>Limited time period (Jan-Nov 2011)</a:t>
            </a:r>
          </a:p>
          <a:p>
            <a:pPr lvl="1"/>
            <a:r>
              <a:rPr lang="en-US" sz="2800" dirty="0"/>
              <a:t>Limited number of titles</a:t>
            </a:r>
          </a:p>
          <a:p>
            <a:pPr lvl="1"/>
            <a:r>
              <a:rPr lang="en-US" sz="2800" dirty="0"/>
              <a:t>Manually </a:t>
            </a:r>
            <a:r>
              <a:rPr lang="en-US" sz="2800" dirty="0" smtClean="0"/>
              <a:t>downloaded</a:t>
            </a:r>
          </a:p>
          <a:p>
            <a:pPr lvl="1"/>
            <a:r>
              <a:rPr lang="en-US" sz="2800" dirty="0" smtClean="0"/>
              <a:t>Put to limited use</a:t>
            </a:r>
            <a:endParaRPr lang="en-US" sz="2800" dirty="0"/>
          </a:p>
          <a:p>
            <a:pPr lvl="1"/>
            <a:r>
              <a:rPr lang="en-US" sz="2800" dirty="0" smtClean="0"/>
              <a:t>No attempt to make routine</a:t>
            </a:r>
            <a:endParaRPr lang="en-US" sz="2800" dirty="0"/>
          </a:p>
          <a:p>
            <a:pPr marL="201168" lvl="1" indent="0">
              <a:buNone/>
            </a:pPr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7" name="Picture 2" descr="File:Henry King Taylor - A trading schooner in choppy seas off a moored hu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360420"/>
            <a:ext cx="4670425" cy="28197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Assessing the Damage &amp; Preparing for the Next 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2013 </a:t>
            </a:r>
            <a:r>
              <a:rPr lang="en-US" sz="3200" dirty="0" smtClean="0"/>
              <a:t>– Implemented EBSCO’s </a:t>
            </a:r>
            <a:r>
              <a:rPr lang="en-US" sz="3200" dirty="0"/>
              <a:t>Usage </a:t>
            </a:r>
            <a:r>
              <a:rPr lang="en-US" sz="3200" dirty="0" smtClean="0"/>
              <a:t>Consolidation</a:t>
            </a:r>
          </a:p>
          <a:p>
            <a:r>
              <a:rPr lang="en-US" sz="3200" dirty="0" smtClean="0"/>
              <a:t>Migrating 90% of subscriptions to EBSCO</a:t>
            </a:r>
          </a:p>
          <a:p>
            <a:pPr lvl="1"/>
            <a:r>
              <a:rPr lang="en-US" sz="2800" dirty="0" smtClean="0"/>
              <a:t>Will enable easy CPU calculations</a:t>
            </a:r>
          </a:p>
          <a:p>
            <a:r>
              <a:rPr lang="en-US" sz="3200" dirty="0" smtClean="0"/>
              <a:t>Provided flexibility on implementation </a:t>
            </a:r>
          </a:p>
          <a:p>
            <a:pPr lvl="1"/>
            <a:r>
              <a:rPr lang="en-US" sz="2800" dirty="0" smtClean="0"/>
              <a:t>EBSCO uploaded selected platforms only</a:t>
            </a:r>
          </a:p>
          <a:p>
            <a:pPr lvl="1"/>
            <a:r>
              <a:rPr lang="en-US" sz="2800" dirty="0" smtClean="0"/>
              <a:t>Manually uploaded or implemented SUSHI for rest</a:t>
            </a:r>
          </a:p>
          <a:p>
            <a:pPr lvl="1"/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upload.wikimedia.org/wikipedia/commons/6/65/Carenage_d'un_voilier-A_Aiguier_mg_6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990384"/>
            <a:ext cx="4495800" cy="33605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of Stats Collection</a:t>
            </a:r>
            <a:br>
              <a:rPr lang="en-US" dirty="0" smtClean="0"/>
            </a:br>
            <a:r>
              <a:rPr lang="en-US" dirty="0" smtClean="0"/>
              <a:t>By June, 2013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989130"/>
              </p:ext>
            </p:extLst>
          </p:nvPr>
        </p:nvGraphicFramePr>
        <p:xfrm>
          <a:off x="1096963" y="1846263"/>
          <a:ext cx="10058400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37"/>
                <a:gridCol w="1130300"/>
                <a:gridCol w="1981200"/>
                <a:gridCol w="1731963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previous set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platforms collected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subscriptions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Usage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statistics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COUNTER-compliant usage reports available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Configured in Usage Consolidation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successfully &amp; regularly uploaded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is manually uploaded into UC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is uploaded automatically using SUSHI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0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758952"/>
            <a:ext cx="4528820" cy="3566160"/>
          </a:xfrm>
        </p:spPr>
        <p:txBody>
          <a:bodyPr/>
          <a:lstStyle/>
          <a:p>
            <a:r>
              <a:rPr lang="en-US" dirty="0" smtClean="0"/>
              <a:t>Preparing for the Storm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blogs.sas.ac.uk/wp-content/uploads/2014/03/Robert_Salmon_-_Ship_in_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67" y="922528"/>
            <a:ext cx="64255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Another $1.25M cut from collections budget for FY2014</a:t>
            </a:r>
          </a:p>
          <a:p>
            <a:pPr lvl="1"/>
            <a:r>
              <a:rPr lang="en-US" sz="2400" dirty="0" smtClean="0"/>
              <a:t>Mostly from renewables</a:t>
            </a:r>
          </a:p>
          <a:p>
            <a:r>
              <a:rPr lang="en-US" sz="2800" dirty="0" smtClean="0"/>
              <a:t>Base decisions largely on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evidence of value</a:t>
            </a:r>
          </a:p>
          <a:p>
            <a:pPr lvl="1"/>
            <a:r>
              <a:rPr lang="en-US" sz="2400" dirty="0" smtClean="0"/>
              <a:t>Usage</a:t>
            </a:r>
          </a:p>
          <a:p>
            <a:pPr lvl="1"/>
            <a:r>
              <a:rPr lang="en-US" sz="2400" dirty="0" smtClean="0"/>
              <a:t>Cost (notably, cost-per-use)</a:t>
            </a:r>
          </a:p>
          <a:p>
            <a:pPr lvl="1"/>
            <a:r>
              <a:rPr lang="en-US" sz="2400" dirty="0" smtClean="0"/>
              <a:t>Citations</a:t>
            </a:r>
          </a:p>
          <a:p>
            <a:pPr lvl="1"/>
            <a:r>
              <a:rPr lang="en-US" sz="2400" dirty="0" smtClean="0"/>
              <a:t>Impact factor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d/d7/The_Calm_Before_the_Storm_(43323505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880359"/>
            <a:ext cx="4708525" cy="31390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of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7100" y="1845734"/>
            <a:ext cx="5148580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Tools used</a:t>
            </a:r>
          </a:p>
          <a:p>
            <a:pPr lvl="1"/>
            <a:r>
              <a:rPr lang="en-US" sz="2400" dirty="0" smtClean="0"/>
              <a:t>Usage Consolidation</a:t>
            </a:r>
          </a:p>
          <a:p>
            <a:pPr lvl="1"/>
            <a:r>
              <a:rPr lang="en-US" sz="2400" dirty="0" smtClean="0"/>
              <a:t>Vendor’s site (for non-COUNTER usage data)</a:t>
            </a:r>
          </a:p>
          <a:p>
            <a:pPr lvl="1"/>
            <a:r>
              <a:rPr lang="en-US" sz="2400" dirty="0" smtClean="0"/>
              <a:t>Sierra</a:t>
            </a:r>
          </a:p>
          <a:p>
            <a:pPr lvl="1"/>
            <a:r>
              <a:rPr lang="en-US" sz="2400" dirty="0" err="1" smtClean="0"/>
              <a:t>Ejournal</a:t>
            </a:r>
            <a:r>
              <a:rPr lang="en-US" sz="2400" dirty="0" smtClean="0"/>
              <a:t> Management System (Summon 360)</a:t>
            </a:r>
          </a:p>
          <a:p>
            <a:pPr lvl="1"/>
            <a:r>
              <a:rPr lang="en-US" sz="2400" dirty="0" smtClean="0"/>
              <a:t>Excel</a:t>
            </a:r>
            <a:endParaRPr lang="en-US" sz="2400" dirty="0"/>
          </a:p>
        </p:txBody>
      </p:sp>
      <p:pic>
        <p:nvPicPr>
          <p:cNvPr id="9218" name="Picture 2" descr="http://upload.wikimedia.org/wikipedia/commons/2/26/CYA_Coastal_Navigation_With_Dead_Reckoning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45734"/>
            <a:ext cx="5241925" cy="393144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2864</TotalTime>
  <Words>803</Words>
  <Application>Microsoft Office PowerPoint</Application>
  <PresentationFormat>Widescreen</PresentationFormat>
  <Paragraphs>193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Times New Roman</vt:lpstr>
      <vt:lpstr>Retrospect</vt:lpstr>
      <vt:lpstr>Re-evaluating evaluation: Strategies, tools, and success at the University of North Texas</vt:lpstr>
      <vt:lpstr>Prior to 2012…</vt:lpstr>
      <vt:lpstr>Waxing Tide</vt:lpstr>
      <vt:lpstr>2012 Tropical Storm</vt:lpstr>
      <vt:lpstr>Assessing the Damage &amp; Preparing for the Next Storm</vt:lpstr>
      <vt:lpstr>Progress of Stats Collection By June, 2013</vt:lpstr>
      <vt:lpstr>Preparing for the Storm</vt:lpstr>
      <vt:lpstr>Gathering Clouds</vt:lpstr>
      <vt:lpstr>Logistics of Process</vt:lpstr>
      <vt:lpstr>Diagram with sources of data mapped out</vt:lpstr>
      <vt:lpstr>Data Used in Decision Making</vt:lpstr>
      <vt:lpstr>Cost per Use</vt:lpstr>
      <vt:lpstr>Steps for Each Package</vt:lpstr>
      <vt:lpstr>How Usage Consolidation Worked</vt:lpstr>
      <vt:lpstr>Dawn of a new day</vt:lpstr>
      <vt:lpstr>Waning Tide</vt:lpstr>
      <vt:lpstr>Access-Based Collection Development Plan (ABCD)</vt:lpstr>
      <vt:lpstr>Smooth Sailing Through Stormy  Seas</vt:lpstr>
      <vt:lpstr>Improving Our Methods</vt:lpstr>
      <vt:lpstr>Future Changes &amp; Additions to Usage Consolidation</vt:lpstr>
      <vt:lpstr>Ways to Contact Us</vt:lpstr>
    </vt:vector>
  </TitlesOfParts>
  <Company>UNT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Re-evaluating evaluation: Strategies, tools, and success at the University of North Texas</dc:title>
  <dc:creator>Harker, Karen</dc:creator>
  <cp:lastModifiedBy>Harker, Karen</cp:lastModifiedBy>
  <cp:revision>51</cp:revision>
  <dcterms:created xsi:type="dcterms:W3CDTF">2015-01-05T19:24:10Z</dcterms:created>
  <dcterms:modified xsi:type="dcterms:W3CDTF">2015-02-17T17:12:48Z</dcterms:modified>
</cp:coreProperties>
</file>