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9"/>
  </p:notesMasterIdLst>
  <p:handoutMasterIdLst>
    <p:handoutMasterId r:id="rId20"/>
  </p:handoutMasterIdLst>
  <p:sldIdLst>
    <p:sldId id="272" r:id="rId3"/>
    <p:sldId id="288" r:id="rId4"/>
    <p:sldId id="282" r:id="rId5"/>
    <p:sldId id="295" r:id="rId6"/>
    <p:sldId id="289" r:id="rId7"/>
    <p:sldId id="290" r:id="rId8"/>
    <p:sldId id="296" r:id="rId9"/>
    <p:sldId id="297" r:id="rId10"/>
    <p:sldId id="273" r:id="rId11"/>
    <p:sldId id="294" r:id="rId12"/>
    <p:sldId id="293" r:id="rId13"/>
    <p:sldId id="292" r:id="rId14"/>
    <p:sldId id="277" r:id="rId15"/>
    <p:sldId id="278" r:id="rId16"/>
    <p:sldId id="286" r:id="rId17"/>
    <p:sldId id="28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00" autoAdjust="0"/>
    <p:restoredTop sz="85663" autoAdjust="0"/>
  </p:normalViewPr>
  <p:slideViewPr>
    <p:cSldViewPr>
      <p:cViewPr varScale="1">
        <p:scale>
          <a:sx n="99" d="100"/>
          <a:sy n="99" d="100"/>
        </p:scale>
        <p:origin x="-2022" y="-96"/>
      </p:cViewPr>
      <p:guideLst>
        <p:guide orient="horz" pos="2160"/>
        <p:guide pos="2880"/>
      </p:guideLst>
    </p:cSldViewPr>
  </p:slideViewPr>
  <p:outlineViewPr>
    <p:cViewPr>
      <p:scale>
        <a:sx n="33" d="100"/>
        <a:sy n="33" d="100"/>
      </p:scale>
      <p:origin x="0" y="3798"/>
    </p:cViewPr>
  </p:outlin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63B6A-E5ED-4D21-ABC5-5463D9DE7AD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67861114-B931-40B2-B7F6-EF59580521F6}">
      <dgm:prSet phldrT="[Text]" custT="1"/>
      <dgm:spPr>
        <a:solidFill>
          <a:schemeClr val="tx2"/>
        </a:solidFill>
      </dgm:spPr>
      <dgm:t>
        <a:bodyPr/>
        <a:lstStyle/>
        <a:p>
          <a:r>
            <a:rPr lang="en-US" sz="3200" b="1" dirty="0" smtClean="0"/>
            <a:t>RETELL</a:t>
          </a:r>
          <a:r>
            <a:rPr lang="en-US" sz="1600" b="1" dirty="0" smtClean="0"/>
            <a:t> </a:t>
          </a:r>
          <a:endParaRPr lang="en-US" sz="1600" b="1" dirty="0"/>
        </a:p>
      </dgm:t>
    </dgm:pt>
    <dgm:pt modelId="{12C4BA77-DCC1-4548-AC1E-50FABAA572CE}" type="parTrans" cxnId="{8ABBAD8A-219B-47B9-B08D-FF8E276F4D42}">
      <dgm:prSet/>
      <dgm:spPr/>
      <dgm:t>
        <a:bodyPr/>
        <a:lstStyle/>
        <a:p>
          <a:endParaRPr lang="en-US"/>
        </a:p>
      </dgm:t>
    </dgm:pt>
    <dgm:pt modelId="{37B743CE-F2F4-4671-8C19-6243FAB13CD0}" type="sibTrans" cxnId="{8ABBAD8A-219B-47B9-B08D-FF8E276F4D42}">
      <dgm:prSet/>
      <dgm:spPr/>
      <dgm:t>
        <a:bodyPr/>
        <a:lstStyle/>
        <a:p>
          <a:endParaRPr lang="en-US"/>
        </a:p>
      </dgm:t>
    </dgm:pt>
    <dgm:pt modelId="{9DD4386F-AE00-42BA-84FB-CB38304771FC}">
      <dgm:prSet phldrT="[Text]" custT="1"/>
      <dgm:spPr>
        <a:solidFill>
          <a:schemeClr val="accent6"/>
        </a:solidFill>
      </dgm:spPr>
      <dgm:t>
        <a:bodyPr/>
        <a:lstStyle/>
        <a:p>
          <a:pPr>
            <a:lnSpc>
              <a:spcPct val="100000"/>
            </a:lnSpc>
            <a:spcAft>
              <a:spcPts val="0"/>
            </a:spcAft>
          </a:pPr>
          <a:r>
            <a:rPr lang="en-US" sz="1800" b="1" dirty="0" smtClean="0"/>
            <a:t>SEI Endorsement ( Sheltered English Instruction) </a:t>
          </a:r>
          <a:endParaRPr lang="en-US" sz="1800" dirty="0"/>
        </a:p>
      </dgm:t>
    </dgm:pt>
    <dgm:pt modelId="{0FE0DD67-62B2-4AB8-A30A-A301E081B8B5}" type="parTrans" cxnId="{97D31A16-31D9-4691-B29A-D95D231444BE}">
      <dgm:prSet/>
      <dgm:spPr>
        <a:solidFill>
          <a:schemeClr val="accent6"/>
        </a:solidFill>
      </dgm:spPr>
      <dgm:t>
        <a:bodyPr/>
        <a:lstStyle/>
        <a:p>
          <a:endParaRPr lang="en-US"/>
        </a:p>
      </dgm:t>
    </dgm:pt>
    <dgm:pt modelId="{71333013-1D67-4BFF-9757-BE6E9B32C1D6}" type="sibTrans" cxnId="{97D31A16-31D9-4691-B29A-D95D231444BE}">
      <dgm:prSet/>
      <dgm:spPr/>
      <dgm:t>
        <a:bodyPr/>
        <a:lstStyle/>
        <a:p>
          <a:endParaRPr lang="en-US"/>
        </a:p>
      </dgm:t>
    </dgm:pt>
    <dgm:pt modelId="{8B0707FB-48CC-49F9-8B07-46864295155B}">
      <dgm:prSet phldrT="[Text]" custT="1"/>
      <dgm:spPr>
        <a:solidFill>
          <a:srgbClr val="0070C0"/>
        </a:solidFill>
      </dgm:spPr>
      <dgm:t>
        <a:bodyPr/>
        <a:lstStyle/>
        <a:p>
          <a:pPr>
            <a:lnSpc>
              <a:spcPct val="100000"/>
            </a:lnSpc>
            <a:spcAft>
              <a:spcPts val="0"/>
            </a:spcAft>
          </a:pPr>
          <a:r>
            <a:rPr lang="en-US" sz="2000" b="1" dirty="0" smtClean="0"/>
            <a:t>Licensure : SEI teacher endorsement</a:t>
          </a:r>
        </a:p>
        <a:p>
          <a:pPr>
            <a:lnSpc>
              <a:spcPct val="90000"/>
            </a:lnSpc>
            <a:spcAft>
              <a:spcPct val="35000"/>
            </a:spcAft>
          </a:pPr>
          <a:r>
            <a:rPr lang="en-US" sz="2000" b="1" dirty="0" smtClean="0"/>
            <a:t>( 15 ELL PDPs) </a:t>
          </a:r>
          <a:endParaRPr lang="en-US" sz="2000" b="1" dirty="0"/>
        </a:p>
      </dgm:t>
    </dgm:pt>
    <dgm:pt modelId="{1F39ECF8-DCA6-466F-88A0-EF2197A8E10E}" type="parTrans" cxnId="{68BC3AAB-75D7-4330-94C0-735EDD3C6014}">
      <dgm:prSet/>
      <dgm:spPr>
        <a:solidFill>
          <a:schemeClr val="tx2">
            <a:lumMod val="20000"/>
            <a:lumOff val="80000"/>
          </a:schemeClr>
        </a:solidFill>
      </dgm:spPr>
      <dgm:t>
        <a:bodyPr/>
        <a:lstStyle/>
        <a:p>
          <a:endParaRPr lang="en-US"/>
        </a:p>
      </dgm:t>
    </dgm:pt>
    <dgm:pt modelId="{BEA34F19-D110-4334-8717-99475CD9561A}" type="sibTrans" cxnId="{68BC3AAB-75D7-4330-94C0-735EDD3C6014}">
      <dgm:prSet/>
      <dgm:spPr/>
      <dgm:t>
        <a:bodyPr/>
        <a:lstStyle/>
        <a:p>
          <a:endParaRPr lang="en-US"/>
        </a:p>
      </dgm:t>
    </dgm:pt>
    <dgm:pt modelId="{806CA425-ECD4-4012-BCDB-7E8665FA8B4E}">
      <dgm:prSet phldrT="[Text]" custT="1"/>
      <dgm:spPr>
        <a:solidFill>
          <a:srgbClr val="0070C0"/>
        </a:solidFill>
      </dgm:spPr>
      <dgm:t>
        <a:bodyPr/>
        <a:lstStyle/>
        <a:p>
          <a:r>
            <a:rPr lang="en-US" sz="1800" b="1" dirty="0" smtClean="0"/>
            <a:t>Strengthen instructional coaching capacity through coach coursework </a:t>
          </a:r>
          <a:endParaRPr lang="en-US" sz="1800" b="1" dirty="0"/>
        </a:p>
      </dgm:t>
    </dgm:pt>
    <dgm:pt modelId="{5756CB0C-8223-4BD0-8054-935F906E8CA7}" type="parTrans" cxnId="{F13FB3A7-31F8-4149-B136-1346DDC06724}">
      <dgm:prSet/>
      <dgm:spPr>
        <a:solidFill>
          <a:schemeClr val="tx2">
            <a:lumMod val="20000"/>
            <a:lumOff val="80000"/>
          </a:schemeClr>
        </a:solidFill>
      </dgm:spPr>
      <dgm:t>
        <a:bodyPr/>
        <a:lstStyle/>
        <a:p>
          <a:endParaRPr lang="en-US"/>
        </a:p>
      </dgm:t>
    </dgm:pt>
    <dgm:pt modelId="{B2854A30-FAA1-48F5-B1D3-817F5222D66F}" type="sibTrans" cxnId="{F13FB3A7-31F8-4149-B136-1346DDC06724}">
      <dgm:prSet/>
      <dgm:spPr/>
      <dgm:t>
        <a:bodyPr/>
        <a:lstStyle/>
        <a:p>
          <a:endParaRPr lang="en-US"/>
        </a:p>
      </dgm:t>
    </dgm:pt>
    <dgm:pt modelId="{3AC2791F-4110-46DE-A0EC-3389411B0DA8}">
      <dgm:prSet phldrT="[Text]" custT="1"/>
      <dgm:spPr>
        <a:solidFill>
          <a:srgbClr val="0070C0"/>
        </a:solidFill>
      </dgm:spPr>
      <dgm:t>
        <a:bodyPr/>
        <a:lstStyle/>
        <a:p>
          <a:r>
            <a:rPr lang="en-US" sz="1600" b="1" dirty="0" smtClean="0"/>
            <a:t>SEI Extension Coursework : Mini Courses that teachers and administrators can take to earn the 15 ELL PDPs *  </a:t>
          </a:r>
          <a:endParaRPr lang="en-US" sz="1600" b="1" dirty="0"/>
        </a:p>
      </dgm:t>
    </dgm:pt>
    <dgm:pt modelId="{C6F39FA3-1CFF-4CAB-A64B-BE518E856440}" type="parTrans" cxnId="{B1B0A4EA-2773-4D80-925B-0A0746C495C0}">
      <dgm:prSet/>
      <dgm:spPr>
        <a:solidFill>
          <a:schemeClr val="tx2">
            <a:lumMod val="20000"/>
            <a:lumOff val="80000"/>
          </a:schemeClr>
        </a:solidFill>
      </dgm:spPr>
      <dgm:t>
        <a:bodyPr/>
        <a:lstStyle/>
        <a:p>
          <a:endParaRPr lang="en-US"/>
        </a:p>
      </dgm:t>
    </dgm:pt>
    <dgm:pt modelId="{EC9FD89A-16E0-49B1-871E-16BC151D63C9}" type="sibTrans" cxnId="{B1B0A4EA-2773-4D80-925B-0A0746C495C0}">
      <dgm:prSet/>
      <dgm:spPr/>
      <dgm:t>
        <a:bodyPr/>
        <a:lstStyle/>
        <a:p>
          <a:endParaRPr lang="en-US"/>
        </a:p>
      </dgm:t>
    </dgm:pt>
    <dgm:pt modelId="{59AB5AC3-A087-4C77-A766-A183005AD609}">
      <dgm:prSet phldrT="[Text]" custT="1"/>
      <dgm:spPr>
        <a:solidFill>
          <a:schemeClr val="accent1"/>
        </a:solidFill>
      </dgm:spPr>
      <dgm:t>
        <a:bodyPr/>
        <a:lstStyle/>
        <a:p>
          <a:r>
            <a:rPr lang="en-US" sz="1800" b="1" dirty="0" smtClean="0"/>
            <a:t>Smart Card: Walk-through tool </a:t>
          </a:r>
          <a:endParaRPr lang="en-US" sz="1800" b="1" dirty="0"/>
        </a:p>
      </dgm:t>
    </dgm:pt>
    <dgm:pt modelId="{F434C005-3FB0-4A4D-AC20-525FFD041E77}" type="parTrans" cxnId="{29735592-D6F8-439A-A622-9C7958E2EAF3}">
      <dgm:prSet/>
      <dgm:spPr>
        <a:solidFill>
          <a:schemeClr val="tx2">
            <a:lumMod val="20000"/>
            <a:lumOff val="80000"/>
          </a:schemeClr>
        </a:solidFill>
      </dgm:spPr>
      <dgm:t>
        <a:bodyPr/>
        <a:lstStyle/>
        <a:p>
          <a:endParaRPr lang="en-US"/>
        </a:p>
      </dgm:t>
    </dgm:pt>
    <dgm:pt modelId="{B9FAC725-BDB8-428D-A71D-78EBD2AB033D}" type="sibTrans" cxnId="{29735592-D6F8-439A-A622-9C7958E2EAF3}">
      <dgm:prSet/>
      <dgm:spPr/>
      <dgm:t>
        <a:bodyPr/>
        <a:lstStyle/>
        <a:p>
          <a:endParaRPr lang="en-US"/>
        </a:p>
      </dgm:t>
    </dgm:pt>
    <dgm:pt modelId="{C14F1B46-2458-45BE-B9B0-D8CBDFA20F08}">
      <dgm:prSet phldrT="[Text]"/>
      <dgm:spPr>
        <a:solidFill>
          <a:schemeClr val="accent6"/>
        </a:solidFill>
      </dgm:spPr>
      <dgm:t>
        <a:bodyPr/>
        <a:lstStyle/>
        <a:p>
          <a:endParaRPr lang="en-US" b="1" dirty="0"/>
        </a:p>
      </dgm:t>
    </dgm:pt>
    <dgm:pt modelId="{E99F6417-9A04-429D-A594-9CDEE337B71C}" type="parTrans" cxnId="{C39942AF-9FDB-41C5-BE09-C3AB824FD30C}">
      <dgm:prSet/>
      <dgm:spPr/>
      <dgm:t>
        <a:bodyPr/>
        <a:lstStyle/>
        <a:p>
          <a:endParaRPr lang="en-US"/>
        </a:p>
      </dgm:t>
    </dgm:pt>
    <dgm:pt modelId="{CED30A76-B934-41F7-A66F-9D465CFF3E9C}" type="sibTrans" cxnId="{C39942AF-9FDB-41C5-BE09-C3AB824FD30C}">
      <dgm:prSet/>
      <dgm:spPr/>
      <dgm:t>
        <a:bodyPr/>
        <a:lstStyle/>
        <a:p>
          <a:endParaRPr lang="en-US"/>
        </a:p>
      </dgm:t>
    </dgm:pt>
    <dgm:pt modelId="{C3841CC9-B4BF-466C-8F3A-588261E81C1A}">
      <dgm:prSet phldrT="[Text]"/>
      <dgm:spPr>
        <a:solidFill>
          <a:schemeClr val="accent6"/>
        </a:solidFill>
      </dgm:spPr>
      <dgm:t>
        <a:bodyPr/>
        <a:lstStyle/>
        <a:p>
          <a:endParaRPr lang="en-US" dirty="0"/>
        </a:p>
      </dgm:t>
    </dgm:pt>
    <dgm:pt modelId="{43AD2BEB-5FEF-4CCD-8E77-1AE27617473A}" type="parTrans" cxnId="{0C511BA9-348A-4B4B-BE87-61F7805D1EA3}">
      <dgm:prSet/>
      <dgm:spPr/>
      <dgm:t>
        <a:bodyPr/>
        <a:lstStyle/>
        <a:p>
          <a:endParaRPr lang="en-US"/>
        </a:p>
      </dgm:t>
    </dgm:pt>
    <dgm:pt modelId="{EAD0FA75-FEE3-4EB6-87A5-920C546BBD9A}" type="sibTrans" cxnId="{0C511BA9-348A-4B4B-BE87-61F7805D1EA3}">
      <dgm:prSet/>
      <dgm:spPr/>
      <dgm:t>
        <a:bodyPr/>
        <a:lstStyle/>
        <a:p>
          <a:endParaRPr lang="en-US"/>
        </a:p>
      </dgm:t>
    </dgm:pt>
    <dgm:pt modelId="{F98EDCAB-5318-4C19-A297-8E6CD5AE5378}">
      <dgm:prSet phldrT="[Text]"/>
      <dgm:spPr>
        <a:solidFill>
          <a:schemeClr val="accent6"/>
        </a:solidFill>
      </dgm:spPr>
      <dgm:t>
        <a:bodyPr/>
        <a:lstStyle/>
        <a:p>
          <a:endParaRPr lang="en-US" dirty="0"/>
        </a:p>
      </dgm:t>
    </dgm:pt>
    <dgm:pt modelId="{2A4056E6-9F73-4F22-BD21-E874D882DE1B}" type="sibTrans" cxnId="{B8D6A745-39C9-47EC-8344-AF89FF18C8A4}">
      <dgm:prSet/>
      <dgm:spPr/>
      <dgm:t>
        <a:bodyPr/>
        <a:lstStyle/>
        <a:p>
          <a:endParaRPr lang="en-US"/>
        </a:p>
      </dgm:t>
    </dgm:pt>
    <dgm:pt modelId="{BC4DFCB2-A511-4362-8349-0F52D7404003}" type="parTrans" cxnId="{B8D6A745-39C9-47EC-8344-AF89FF18C8A4}">
      <dgm:prSet/>
      <dgm:spPr/>
      <dgm:t>
        <a:bodyPr/>
        <a:lstStyle/>
        <a:p>
          <a:endParaRPr lang="en-US"/>
        </a:p>
      </dgm:t>
    </dgm:pt>
    <dgm:pt modelId="{027C962E-9A32-43E1-A544-626287A9BF06}">
      <dgm:prSet/>
      <dgm:spPr/>
      <dgm:t>
        <a:bodyPr/>
        <a:lstStyle/>
        <a:p>
          <a:endParaRPr lang="en-US" dirty="0"/>
        </a:p>
      </dgm:t>
    </dgm:pt>
    <dgm:pt modelId="{F2D51299-060C-431A-B0AB-02356DC1EC27}" type="parTrans" cxnId="{BA1CCF04-4ABD-44C5-9534-F74BE9CF760C}">
      <dgm:prSet/>
      <dgm:spPr>
        <a:solidFill>
          <a:schemeClr val="tx2">
            <a:lumMod val="20000"/>
            <a:lumOff val="80000"/>
          </a:schemeClr>
        </a:solidFill>
      </dgm:spPr>
      <dgm:t>
        <a:bodyPr/>
        <a:lstStyle/>
        <a:p>
          <a:endParaRPr lang="en-US"/>
        </a:p>
      </dgm:t>
    </dgm:pt>
    <dgm:pt modelId="{EE0F4460-198F-4F83-B4FF-33EEF148F4B8}" type="sibTrans" cxnId="{BA1CCF04-4ABD-44C5-9534-F74BE9CF760C}">
      <dgm:prSet/>
      <dgm:spPr/>
      <dgm:t>
        <a:bodyPr/>
        <a:lstStyle/>
        <a:p>
          <a:endParaRPr lang="en-US"/>
        </a:p>
      </dgm:t>
    </dgm:pt>
    <dgm:pt modelId="{88A8C0FD-0C4B-411B-995E-5397A195109D}">
      <dgm:prSet phldrT="[Text]" custT="1"/>
      <dgm:spPr>
        <a:solidFill>
          <a:srgbClr val="0070C0"/>
        </a:solidFill>
      </dgm:spPr>
      <dgm:t>
        <a:bodyPr/>
        <a:lstStyle/>
        <a:p>
          <a:r>
            <a:rPr lang="en-US" sz="1800" b="1" dirty="0" smtClean="0"/>
            <a:t>ESL/SEI Curriculum  </a:t>
          </a:r>
          <a:endParaRPr lang="en-US" sz="1800" b="1" dirty="0"/>
        </a:p>
      </dgm:t>
    </dgm:pt>
    <dgm:pt modelId="{FE0AED86-5B0F-4372-A992-785CA2E9B543}" type="parTrans" cxnId="{AD7E58FE-5AD3-4E03-AF2F-959A69035BFE}">
      <dgm:prSet/>
      <dgm:spPr/>
      <dgm:t>
        <a:bodyPr/>
        <a:lstStyle/>
        <a:p>
          <a:endParaRPr lang="en-US"/>
        </a:p>
      </dgm:t>
    </dgm:pt>
    <dgm:pt modelId="{BCB324C2-2ED2-49F9-A5AD-844A70212BD5}" type="sibTrans" cxnId="{AD7E58FE-5AD3-4E03-AF2F-959A69035BFE}">
      <dgm:prSet/>
      <dgm:spPr/>
      <dgm:t>
        <a:bodyPr/>
        <a:lstStyle/>
        <a:p>
          <a:endParaRPr lang="en-US"/>
        </a:p>
      </dgm:t>
    </dgm:pt>
    <dgm:pt modelId="{87C3A45C-1AF9-425C-A74C-4FD25610B1E8}">
      <dgm:prSet phldrT="[Text]" custT="1"/>
      <dgm:spPr>
        <a:solidFill>
          <a:schemeClr val="accent6"/>
        </a:solidFill>
      </dgm:spPr>
      <dgm:t>
        <a:bodyPr/>
        <a:lstStyle/>
        <a:p>
          <a:r>
            <a:rPr lang="en-US" sz="1800" b="1" dirty="0" smtClean="0"/>
            <a:t>WIDA ACCESS for ELLS Assessment</a:t>
          </a:r>
          <a:endParaRPr lang="en-US" sz="1800" b="1" dirty="0"/>
        </a:p>
      </dgm:t>
    </dgm:pt>
    <dgm:pt modelId="{629F878C-C3EA-4D96-B1B9-B218AC074DAF}" type="parTrans" cxnId="{D0D25F95-88DD-4378-AF10-A4975AA08100}">
      <dgm:prSet/>
      <dgm:spPr>
        <a:solidFill>
          <a:schemeClr val="accent6"/>
        </a:solidFill>
      </dgm:spPr>
      <dgm:t>
        <a:bodyPr/>
        <a:lstStyle/>
        <a:p>
          <a:endParaRPr lang="en-US"/>
        </a:p>
      </dgm:t>
    </dgm:pt>
    <dgm:pt modelId="{24C3AD35-3ED7-45C7-94AB-7F17BB725911}" type="sibTrans" cxnId="{D0D25F95-88DD-4378-AF10-A4975AA08100}">
      <dgm:prSet/>
      <dgm:spPr/>
      <dgm:t>
        <a:bodyPr/>
        <a:lstStyle/>
        <a:p>
          <a:endParaRPr lang="en-US"/>
        </a:p>
      </dgm:t>
    </dgm:pt>
    <dgm:pt modelId="{4E69AD75-DB2E-4A11-A183-9ACA58A7798A}">
      <dgm:prSet phldrT="[Text]" custT="1"/>
      <dgm:spPr>
        <a:solidFill>
          <a:schemeClr val="accent6"/>
        </a:solidFill>
      </dgm:spPr>
      <dgm:t>
        <a:bodyPr/>
        <a:lstStyle/>
        <a:p>
          <a:r>
            <a:rPr lang="en-US" sz="1800" b="1" dirty="0" smtClean="0"/>
            <a:t>WIDA English Language Development Standards  </a:t>
          </a:r>
          <a:endParaRPr lang="en-US" sz="1800" b="1" dirty="0"/>
        </a:p>
      </dgm:t>
    </dgm:pt>
    <dgm:pt modelId="{B4EBAD26-4A71-431F-890F-690B9134AB29}" type="parTrans" cxnId="{777FA0AB-7B13-4E70-A6A7-8DB33EF8FD29}">
      <dgm:prSet/>
      <dgm:spPr>
        <a:solidFill>
          <a:schemeClr val="accent6"/>
        </a:solidFill>
      </dgm:spPr>
      <dgm:t>
        <a:bodyPr/>
        <a:lstStyle/>
        <a:p>
          <a:endParaRPr lang="en-US"/>
        </a:p>
      </dgm:t>
    </dgm:pt>
    <dgm:pt modelId="{9D8F29D5-4E2D-4439-9C7C-C892E0B704FB}" type="sibTrans" cxnId="{777FA0AB-7B13-4E70-A6A7-8DB33EF8FD29}">
      <dgm:prSet/>
      <dgm:spPr/>
      <dgm:t>
        <a:bodyPr/>
        <a:lstStyle/>
        <a:p>
          <a:endParaRPr lang="en-US"/>
        </a:p>
      </dgm:t>
    </dgm:pt>
    <dgm:pt modelId="{8CE4C3CB-EFE7-4A37-A46D-16ED90120DBB}" type="pres">
      <dgm:prSet presAssocID="{CF163B6A-E5ED-4D21-ABC5-5463D9DE7ADC}" presName="cycle" presStyleCnt="0">
        <dgm:presLayoutVars>
          <dgm:chMax val="1"/>
          <dgm:dir/>
          <dgm:animLvl val="ctr"/>
          <dgm:resizeHandles val="exact"/>
        </dgm:presLayoutVars>
      </dgm:prSet>
      <dgm:spPr/>
      <dgm:t>
        <a:bodyPr/>
        <a:lstStyle/>
        <a:p>
          <a:endParaRPr lang="en-US"/>
        </a:p>
      </dgm:t>
    </dgm:pt>
    <dgm:pt modelId="{51AEA2D0-EECA-4DF5-8BD9-5E9E7011708D}" type="pres">
      <dgm:prSet presAssocID="{67861114-B931-40B2-B7F6-EF59580521F6}" presName="centerShape" presStyleLbl="node0" presStyleIdx="0" presStyleCnt="1" custScaleY="43918" custLinFactNeighborX="-1353" custLinFactNeighborY="-12663"/>
      <dgm:spPr/>
      <dgm:t>
        <a:bodyPr/>
        <a:lstStyle/>
        <a:p>
          <a:endParaRPr lang="en-US"/>
        </a:p>
      </dgm:t>
    </dgm:pt>
    <dgm:pt modelId="{8AA5BD03-BEA5-4677-B46D-976DF43D3CD9}" type="pres">
      <dgm:prSet presAssocID="{0FE0DD67-62B2-4AB8-A30A-A301E081B8B5}" presName="parTrans" presStyleLbl="bgSibTrans2D1" presStyleIdx="0" presStyleCnt="8" custLinFactNeighborX="14007" custLinFactNeighborY="-21971"/>
      <dgm:spPr/>
      <dgm:t>
        <a:bodyPr/>
        <a:lstStyle/>
        <a:p>
          <a:endParaRPr lang="en-US"/>
        </a:p>
      </dgm:t>
    </dgm:pt>
    <dgm:pt modelId="{B3C0B9AE-4A05-48EA-A4DE-CEAF34894281}" type="pres">
      <dgm:prSet presAssocID="{9DD4386F-AE00-42BA-84FB-CB38304771FC}" presName="node" presStyleLbl="node1" presStyleIdx="0" presStyleCnt="8" custScaleX="119446" custScaleY="156003" custRadScaleRad="93780" custRadScaleInc="-8198">
        <dgm:presLayoutVars>
          <dgm:bulletEnabled val="1"/>
        </dgm:presLayoutVars>
      </dgm:prSet>
      <dgm:spPr/>
      <dgm:t>
        <a:bodyPr/>
        <a:lstStyle/>
        <a:p>
          <a:endParaRPr lang="en-US"/>
        </a:p>
      </dgm:t>
    </dgm:pt>
    <dgm:pt modelId="{2A36663C-ED7A-4CE3-BEA4-984827A62CEF}" type="pres">
      <dgm:prSet presAssocID="{1F39ECF8-DCA6-466F-88A0-EF2197A8E10E}" presName="parTrans" presStyleLbl="bgSibTrans2D1" presStyleIdx="1" presStyleCnt="8"/>
      <dgm:spPr/>
      <dgm:t>
        <a:bodyPr/>
        <a:lstStyle/>
        <a:p>
          <a:endParaRPr lang="en-US"/>
        </a:p>
      </dgm:t>
    </dgm:pt>
    <dgm:pt modelId="{B3CA2E98-1CE8-4595-ACC6-058204837A9A}" type="pres">
      <dgm:prSet presAssocID="{8B0707FB-48CC-49F9-8B07-46864295155B}" presName="node" presStyleLbl="node1" presStyleIdx="1" presStyleCnt="8" custScaleX="132074" custScaleY="156976">
        <dgm:presLayoutVars>
          <dgm:bulletEnabled val="1"/>
        </dgm:presLayoutVars>
      </dgm:prSet>
      <dgm:spPr/>
      <dgm:t>
        <a:bodyPr/>
        <a:lstStyle/>
        <a:p>
          <a:endParaRPr lang="en-US"/>
        </a:p>
      </dgm:t>
    </dgm:pt>
    <dgm:pt modelId="{30BFD2FE-5C3E-40F1-847C-7A38E16CA5D2}" type="pres">
      <dgm:prSet presAssocID="{5756CB0C-8223-4BD0-8054-935F906E8CA7}" presName="parTrans" presStyleLbl="bgSibTrans2D1" presStyleIdx="2" presStyleCnt="8"/>
      <dgm:spPr/>
      <dgm:t>
        <a:bodyPr/>
        <a:lstStyle/>
        <a:p>
          <a:endParaRPr lang="en-US"/>
        </a:p>
      </dgm:t>
    </dgm:pt>
    <dgm:pt modelId="{A8A9A635-497C-467A-96B5-37181CB8AE4D}" type="pres">
      <dgm:prSet presAssocID="{806CA425-ECD4-4012-BCDB-7E8665FA8B4E}" presName="node" presStyleLbl="node1" presStyleIdx="2" presStyleCnt="8" custScaleX="131297" custScaleY="174659" custRadScaleRad="110961" custRadScaleInc="8099">
        <dgm:presLayoutVars>
          <dgm:bulletEnabled val="1"/>
        </dgm:presLayoutVars>
      </dgm:prSet>
      <dgm:spPr/>
      <dgm:t>
        <a:bodyPr/>
        <a:lstStyle/>
        <a:p>
          <a:endParaRPr lang="en-US"/>
        </a:p>
      </dgm:t>
    </dgm:pt>
    <dgm:pt modelId="{8DBCE5EA-3F6F-44E3-BCF3-0EF40F41EFA5}" type="pres">
      <dgm:prSet presAssocID="{C6F39FA3-1CFF-4CAB-A64B-BE518E856440}" presName="parTrans" presStyleLbl="bgSibTrans2D1" presStyleIdx="3" presStyleCnt="8" custScaleX="43791"/>
      <dgm:spPr/>
      <dgm:t>
        <a:bodyPr/>
        <a:lstStyle/>
        <a:p>
          <a:endParaRPr lang="en-US"/>
        </a:p>
      </dgm:t>
    </dgm:pt>
    <dgm:pt modelId="{53BBCF33-4920-47FF-A097-E5026D6B224E}" type="pres">
      <dgm:prSet presAssocID="{3AC2791F-4110-46DE-A0EC-3389411B0DA8}" presName="node" presStyleLbl="node1" presStyleIdx="3" presStyleCnt="8" custScaleX="113603" custScaleY="200975" custRadScaleRad="104120" custRadScaleInc="4839">
        <dgm:presLayoutVars>
          <dgm:bulletEnabled val="1"/>
        </dgm:presLayoutVars>
      </dgm:prSet>
      <dgm:spPr/>
      <dgm:t>
        <a:bodyPr/>
        <a:lstStyle/>
        <a:p>
          <a:endParaRPr lang="en-US"/>
        </a:p>
      </dgm:t>
    </dgm:pt>
    <dgm:pt modelId="{22B4D100-410B-48B0-A487-E9AD96BB0317}" type="pres">
      <dgm:prSet presAssocID="{F434C005-3FB0-4A4D-AC20-525FFD041E77}" presName="parTrans" presStyleLbl="bgSibTrans2D1" presStyleIdx="4" presStyleCnt="8"/>
      <dgm:spPr/>
      <dgm:t>
        <a:bodyPr/>
        <a:lstStyle/>
        <a:p>
          <a:endParaRPr lang="en-US"/>
        </a:p>
      </dgm:t>
    </dgm:pt>
    <dgm:pt modelId="{47DEF732-6B5F-411D-8650-B352D559B923}" type="pres">
      <dgm:prSet presAssocID="{59AB5AC3-A087-4C77-A766-A183005AD609}" presName="node" presStyleLbl="node1" presStyleIdx="4" presStyleCnt="8" custScaleY="157009">
        <dgm:presLayoutVars>
          <dgm:bulletEnabled val="1"/>
        </dgm:presLayoutVars>
      </dgm:prSet>
      <dgm:spPr/>
      <dgm:t>
        <a:bodyPr/>
        <a:lstStyle/>
        <a:p>
          <a:endParaRPr lang="en-US"/>
        </a:p>
      </dgm:t>
    </dgm:pt>
    <dgm:pt modelId="{5CABE74C-C425-4CE3-8B5D-1E0EB149A1EC}" type="pres">
      <dgm:prSet presAssocID="{629F878C-C3EA-4D96-B1B9-B218AC074DAF}" presName="parTrans" presStyleLbl="bgSibTrans2D1" presStyleIdx="5" presStyleCnt="8"/>
      <dgm:spPr/>
      <dgm:t>
        <a:bodyPr/>
        <a:lstStyle/>
        <a:p>
          <a:endParaRPr lang="en-US"/>
        </a:p>
      </dgm:t>
    </dgm:pt>
    <dgm:pt modelId="{88113114-477D-4EEC-9A50-45EA05E682BA}" type="pres">
      <dgm:prSet presAssocID="{87C3A45C-1AF9-425C-A74C-4FD25610B1E8}" presName="node" presStyleLbl="node1" presStyleIdx="5" presStyleCnt="8">
        <dgm:presLayoutVars>
          <dgm:bulletEnabled val="1"/>
        </dgm:presLayoutVars>
      </dgm:prSet>
      <dgm:spPr/>
      <dgm:t>
        <a:bodyPr/>
        <a:lstStyle/>
        <a:p>
          <a:endParaRPr lang="en-US"/>
        </a:p>
      </dgm:t>
    </dgm:pt>
    <dgm:pt modelId="{41875B30-FC3E-4AFF-8099-3EB88A729386}" type="pres">
      <dgm:prSet presAssocID="{FE0AED86-5B0F-4372-A992-785CA2E9B543}" presName="parTrans" presStyleLbl="bgSibTrans2D1" presStyleIdx="6" presStyleCnt="8"/>
      <dgm:spPr/>
      <dgm:t>
        <a:bodyPr/>
        <a:lstStyle/>
        <a:p>
          <a:endParaRPr lang="en-US"/>
        </a:p>
      </dgm:t>
    </dgm:pt>
    <dgm:pt modelId="{9F5A1784-472A-440E-AE9E-32F9E1886105}" type="pres">
      <dgm:prSet presAssocID="{88A8C0FD-0C4B-411B-995E-5397A195109D}" presName="node" presStyleLbl="node1" presStyleIdx="6" presStyleCnt="8">
        <dgm:presLayoutVars>
          <dgm:bulletEnabled val="1"/>
        </dgm:presLayoutVars>
      </dgm:prSet>
      <dgm:spPr/>
      <dgm:t>
        <a:bodyPr/>
        <a:lstStyle/>
        <a:p>
          <a:endParaRPr lang="en-US"/>
        </a:p>
      </dgm:t>
    </dgm:pt>
    <dgm:pt modelId="{5E39BD1E-68A0-48B5-9B9C-9D05C6EC60AA}" type="pres">
      <dgm:prSet presAssocID="{B4EBAD26-4A71-431F-890F-690B9134AB29}" presName="parTrans" presStyleLbl="bgSibTrans2D1" presStyleIdx="7" presStyleCnt="8"/>
      <dgm:spPr/>
      <dgm:t>
        <a:bodyPr/>
        <a:lstStyle/>
        <a:p>
          <a:endParaRPr lang="en-US"/>
        </a:p>
      </dgm:t>
    </dgm:pt>
    <dgm:pt modelId="{DFADD35B-0FA8-4C2D-8ED9-511ABEA99AE4}" type="pres">
      <dgm:prSet presAssocID="{4E69AD75-DB2E-4A11-A183-9ACA58A7798A}" presName="node" presStyleLbl="node1" presStyleIdx="7" presStyleCnt="8" custScaleX="161117" custScaleY="149384">
        <dgm:presLayoutVars>
          <dgm:bulletEnabled val="1"/>
        </dgm:presLayoutVars>
      </dgm:prSet>
      <dgm:spPr/>
      <dgm:t>
        <a:bodyPr/>
        <a:lstStyle/>
        <a:p>
          <a:endParaRPr lang="en-US"/>
        </a:p>
      </dgm:t>
    </dgm:pt>
  </dgm:ptLst>
  <dgm:cxnLst>
    <dgm:cxn modelId="{AD7E58FE-5AD3-4E03-AF2F-959A69035BFE}" srcId="{67861114-B931-40B2-B7F6-EF59580521F6}" destId="{88A8C0FD-0C4B-411B-995E-5397A195109D}" srcOrd="6" destOrd="0" parTransId="{FE0AED86-5B0F-4372-A992-785CA2E9B543}" sibTransId="{BCB324C2-2ED2-49F9-A5AD-844A70212BD5}"/>
    <dgm:cxn modelId="{9C7A8D22-7B89-4AA3-81CF-234E4C8913F5}" type="presOf" srcId="{4E69AD75-DB2E-4A11-A183-9ACA58A7798A}" destId="{DFADD35B-0FA8-4C2D-8ED9-511ABEA99AE4}" srcOrd="0" destOrd="0" presId="urn:microsoft.com/office/officeart/2005/8/layout/radial4"/>
    <dgm:cxn modelId="{F99523C5-B4ED-4BB7-8174-4966B7CF422E}" type="presOf" srcId="{629F878C-C3EA-4D96-B1B9-B218AC074DAF}" destId="{5CABE74C-C425-4CE3-8B5D-1E0EB149A1EC}" srcOrd="0" destOrd="0" presId="urn:microsoft.com/office/officeart/2005/8/layout/radial4"/>
    <dgm:cxn modelId="{EDB9E439-3F96-4840-9D63-415D6A2052E3}" type="presOf" srcId="{8B0707FB-48CC-49F9-8B07-46864295155B}" destId="{B3CA2E98-1CE8-4595-ACC6-058204837A9A}" srcOrd="0" destOrd="0" presId="urn:microsoft.com/office/officeart/2005/8/layout/radial4"/>
    <dgm:cxn modelId="{FD556732-AA73-4D24-AFA6-7A95E3544BC1}" type="presOf" srcId="{3AC2791F-4110-46DE-A0EC-3389411B0DA8}" destId="{53BBCF33-4920-47FF-A097-E5026D6B224E}" srcOrd="0" destOrd="0" presId="urn:microsoft.com/office/officeart/2005/8/layout/radial4"/>
    <dgm:cxn modelId="{812FFD0D-350F-4FA9-B433-EE10924FCFB1}" type="presOf" srcId="{67861114-B931-40B2-B7F6-EF59580521F6}" destId="{51AEA2D0-EECA-4DF5-8BD9-5E9E7011708D}" srcOrd="0" destOrd="0" presId="urn:microsoft.com/office/officeart/2005/8/layout/radial4"/>
    <dgm:cxn modelId="{A283BB21-6524-4D99-A54D-F1FB5FE92ACB}" type="presOf" srcId="{F434C005-3FB0-4A4D-AC20-525FFD041E77}" destId="{22B4D100-410B-48B0-A487-E9AD96BB0317}" srcOrd="0" destOrd="0" presId="urn:microsoft.com/office/officeart/2005/8/layout/radial4"/>
    <dgm:cxn modelId="{51C49F1B-39A9-47DA-B47E-05F9AB43CED2}" type="presOf" srcId="{87C3A45C-1AF9-425C-A74C-4FD25610B1E8}" destId="{88113114-477D-4EEC-9A50-45EA05E682BA}" srcOrd="0" destOrd="0" presId="urn:microsoft.com/office/officeart/2005/8/layout/radial4"/>
    <dgm:cxn modelId="{97D31A16-31D9-4691-B29A-D95D231444BE}" srcId="{67861114-B931-40B2-B7F6-EF59580521F6}" destId="{9DD4386F-AE00-42BA-84FB-CB38304771FC}" srcOrd="0" destOrd="0" parTransId="{0FE0DD67-62B2-4AB8-A30A-A301E081B8B5}" sibTransId="{71333013-1D67-4BFF-9757-BE6E9B32C1D6}"/>
    <dgm:cxn modelId="{29735592-D6F8-439A-A622-9C7958E2EAF3}" srcId="{67861114-B931-40B2-B7F6-EF59580521F6}" destId="{59AB5AC3-A087-4C77-A766-A183005AD609}" srcOrd="4" destOrd="0" parTransId="{F434C005-3FB0-4A4D-AC20-525FFD041E77}" sibTransId="{B9FAC725-BDB8-428D-A71D-78EBD2AB033D}"/>
    <dgm:cxn modelId="{0C511BA9-348A-4B4B-BE87-61F7805D1EA3}" srcId="{CF163B6A-E5ED-4D21-ABC5-5463D9DE7ADC}" destId="{C3841CC9-B4BF-466C-8F3A-588261E81C1A}" srcOrd="2" destOrd="0" parTransId="{43AD2BEB-5FEF-4CCD-8E77-1AE27617473A}" sibTransId="{EAD0FA75-FEE3-4EB6-87A5-920C546BBD9A}"/>
    <dgm:cxn modelId="{C39942AF-9FDB-41C5-BE09-C3AB824FD30C}" srcId="{CF163B6A-E5ED-4D21-ABC5-5463D9DE7ADC}" destId="{C14F1B46-2458-45BE-B9B0-D8CBDFA20F08}" srcOrd="3" destOrd="0" parTransId="{E99F6417-9A04-429D-A594-9CDEE337B71C}" sibTransId="{CED30A76-B934-41F7-A66F-9D465CFF3E9C}"/>
    <dgm:cxn modelId="{8D544446-7E87-43C8-B734-7FE27FE19ABC}" type="presOf" srcId="{59AB5AC3-A087-4C77-A766-A183005AD609}" destId="{47DEF732-6B5F-411D-8650-B352D559B923}" srcOrd="0" destOrd="0" presId="urn:microsoft.com/office/officeart/2005/8/layout/radial4"/>
    <dgm:cxn modelId="{C7D8F10D-7671-45A6-853E-FCB5EF78C623}" type="presOf" srcId="{C6F39FA3-1CFF-4CAB-A64B-BE518E856440}" destId="{8DBCE5EA-3F6F-44E3-BCF3-0EF40F41EFA5}" srcOrd="0" destOrd="0" presId="urn:microsoft.com/office/officeart/2005/8/layout/radial4"/>
    <dgm:cxn modelId="{880E3532-6CCE-418B-81C4-FFC0A5C12B39}" type="presOf" srcId="{9DD4386F-AE00-42BA-84FB-CB38304771FC}" destId="{B3C0B9AE-4A05-48EA-A4DE-CEAF34894281}" srcOrd="0" destOrd="0" presId="urn:microsoft.com/office/officeart/2005/8/layout/radial4"/>
    <dgm:cxn modelId="{BA1CCF04-4ABD-44C5-9534-F74BE9CF760C}" srcId="{CF163B6A-E5ED-4D21-ABC5-5463D9DE7ADC}" destId="{027C962E-9A32-43E1-A544-626287A9BF06}" srcOrd="4" destOrd="0" parTransId="{F2D51299-060C-431A-B0AB-02356DC1EC27}" sibTransId="{EE0F4460-198F-4F83-B4FF-33EEF148F4B8}"/>
    <dgm:cxn modelId="{D1824916-11DE-441B-8910-266FF0896856}" type="presOf" srcId="{CF163B6A-E5ED-4D21-ABC5-5463D9DE7ADC}" destId="{8CE4C3CB-EFE7-4A37-A46D-16ED90120DBB}" srcOrd="0" destOrd="0" presId="urn:microsoft.com/office/officeart/2005/8/layout/radial4"/>
    <dgm:cxn modelId="{9450B14C-7F23-4934-95CA-62E91277E734}" type="presOf" srcId="{806CA425-ECD4-4012-BCDB-7E8665FA8B4E}" destId="{A8A9A635-497C-467A-96B5-37181CB8AE4D}" srcOrd="0" destOrd="0" presId="urn:microsoft.com/office/officeart/2005/8/layout/radial4"/>
    <dgm:cxn modelId="{826661EC-E8D5-464C-B8D7-5669A52C428D}" type="presOf" srcId="{0FE0DD67-62B2-4AB8-A30A-A301E081B8B5}" destId="{8AA5BD03-BEA5-4677-B46D-976DF43D3CD9}" srcOrd="0" destOrd="0" presId="urn:microsoft.com/office/officeart/2005/8/layout/radial4"/>
    <dgm:cxn modelId="{F13FB3A7-31F8-4149-B136-1346DDC06724}" srcId="{67861114-B931-40B2-B7F6-EF59580521F6}" destId="{806CA425-ECD4-4012-BCDB-7E8665FA8B4E}" srcOrd="2" destOrd="0" parTransId="{5756CB0C-8223-4BD0-8054-935F906E8CA7}" sibTransId="{B2854A30-FAA1-48F5-B1D3-817F5222D66F}"/>
    <dgm:cxn modelId="{8ABBAD8A-219B-47B9-B08D-FF8E276F4D42}" srcId="{CF163B6A-E5ED-4D21-ABC5-5463D9DE7ADC}" destId="{67861114-B931-40B2-B7F6-EF59580521F6}" srcOrd="0" destOrd="0" parTransId="{12C4BA77-DCC1-4548-AC1E-50FABAA572CE}" sibTransId="{37B743CE-F2F4-4671-8C19-6243FAB13CD0}"/>
    <dgm:cxn modelId="{777FA0AB-7B13-4E70-A6A7-8DB33EF8FD29}" srcId="{67861114-B931-40B2-B7F6-EF59580521F6}" destId="{4E69AD75-DB2E-4A11-A183-9ACA58A7798A}" srcOrd="7" destOrd="0" parTransId="{B4EBAD26-4A71-431F-890F-690B9134AB29}" sibTransId="{9D8F29D5-4E2D-4439-9C7C-C892E0B704FB}"/>
    <dgm:cxn modelId="{B1B0A4EA-2773-4D80-925B-0A0746C495C0}" srcId="{67861114-B931-40B2-B7F6-EF59580521F6}" destId="{3AC2791F-4110-46DE-A0EC-3389411B0DA8}" srcOrd="3" destOrd="0" parTransId="{C6F39FA3-1CFF-4CAB-A64B-BE518E856440}" sibTransId="{EC9FD89A-16E0-49B1-871E-16BC151D63C9}"/>
    <dgm:cxn modelId="{8C27F5FC-047E-420B-98A4-C7EE98945CF0}" type="presOf" srcId="{FE0AED86-5B0F-4372-A992-785CA2E9B543}" destId="{41875B30-FC3E-4AFF-8099-3EB88A729386}" srcOrd="0" destOrd="0" presId="urn:microsoft.com/office/officeart/2005/8/layout/radial4"/>
    <dgm:cxn modelId="{B8D6A745-39C9-47EC-8344-AF89FF18C8A4}" srcId="{CF163B6A-E5ED-4D21-ABC5-5463D9DE7ADC}" destId="{F98EDCAB-5318-4C19-A297-8E6CD5AE5378}" srcOrd="1" destOrd="0" parTransId="{BC4DFCB2-A511-4362-8349-0F52D7404003}" sibTransId="{2A4056E6-9F73-4F22-BD21-E874D882DE1B}"/>
    <dgm:cxn modelId="{68BC3AAB-75D7-4330-94C0-735EDD3C6014}" srcId="{67861114-B931-40B2-B7F6-EF59580521F6}" destId="{8B0707FB-48CC-49F9-8B07-46864295155B}" srcOrd="1" destOrd="0" parTransId="{1F39ECF8-DCA6-466F-88A0-EF2197A8E10E}" sibTransId="{BEA34F19-D110-4334-8717-99475CD9561A}"/>
    <dgm:cxn modelId="{665DF82D-EE8C-45AD-859B-2D5328FDCB2D}" type="presOf" srcId="{5756CB0C-8223-4BD0-8054-935F906E8CA7}" destId="{30BFD2FE-5C3E-40F1-847C-7A38E16CA5D2}" srcOrd="0" destOrd="0" presId="urn:microsoft.com/office/officeart/2005/8/layout/radial4"/>
    <dgm:cxn modelId="{D0D25F95-88DD-4378-AF10-A4975AA08100}" srcId="{67861114-B931-40B2-B7F6-EF59580521F6}" destId="{87C3A45C-1AF9-425C-A74C-4FD25610B1E8}" srcOrd="5" destOrd="0" parTransId="{629F878C-C3EA-4D96-B1B9-B218AC074DAF}" sibTransId="{24C3AD35-3ED7-45C7-94AB-7F17BB725911}"/>
    <dgm:cxn modelId="{013295E3-7F13-4717-A117-4D8CE49E6033}" type="presOf" srcId="{88A8C0FD-0C4B-411B-995E-5397A195109D}" destId="{9F5A1784-472A-440E-AE9E-32F9E1886105}" srcOrd="0" destOrd="0" presId="urn:microsoft.com/office/officeart/2005/8/layout/radial4"/>
    <dgm:cxn modelId="{C2B3DC68-91F2-406E-9186-AE4B94E8027D}" type="presOf" srcId="{B4EBAD26-4A71-431F-890F-690B9134AB29}" destId="{5E39BD1E-68A0-48B5-9B9C-9D05C6EC60AA}" srcOrd="0" destOrd="0" presId="urn:microsoft.com/office/officeart/2005/8/layout/radial4"/>
    <dgm:cxn modelId="{0C85EA6D-A2E0-4ADF-AEAC-3C377CC746A1}" type="presOf" srcId="{1F39ECF8-DCA6-466F-88A0-EF2197A8E10E}" destId="{2A36663C-ED7A-4CE3-BEA4-984827A62CEF}" srcOrd="0" destOrd="0" presId="urn:microsoft.com/office/officeart/2005/8/layout/radial4"/>
    <dgm:cxn modelId="{9364F20A-51B8-4791-817C-D36339BAEDAB}" type="presParOf" srcId="{8CE4C3CB-EFE7-4A37-A46D-16ED90120DBB}" destId="{51AEA2D0-EECA-4DF5-8BD9-5E9E7011708D}" srcOrd="0" destOrd="0" presId="urn:microsoft.com/office/officeart/2005/8/layout/radial4"/>
    <dgm:cxn modelId="{B6BC06FB-4EF1-48E2-AF24-620E20B22155}" type="presParOf" srcId="{8CE4C3CB-EFE7-4A37-A46D-16ED90120DBB}" destId="{8AA5BD03-BEA5-4677-B46D-976DF43D3CD9}" srcOrd="1" destOrd="0" presId="urn:microsoft.com/office/officeart/2005/8/layout/radial4"/>
    <dgm:cxn modelId="{3E214ECA-5869-4D82-9B82-6CD8E66524FF}" type="presParOf" srcId="{8CE4C3CB-EFE7-4A37-A46D-16ED90120DBB}" destId="{B3C0B9AE-4A05-48EA-A4DE-CEAF34894281}" srcOrd="2" destOrd="0" presId="urn:microsoft.com/office/officeart/2005/8/layout/radial4"/>
    <dgm:cxn modelId="{58812EC5-8158-4106-8447-20D2FA5DE6DE}" type="presParOf" srcId="{8CE4C3CB-EFE7-4A37-A46D-16ED90120DBB}" destId="{2A36663C-ED7A-4CE3-BEA4-984827A62CEF}" srcOrd="3" destOrd="0" presId="urn:microsoft.com/office/officeart/2005/8/layout/radial4"/>
    <dgm:cxn modelId="{47C7B2C3-6D07-41D4-9F7B-9539DEEF811F}" type="presParOf" srcId="{8CE4C3CB-EFE7-4A37-A46D-16ED90120DBB}" destId="{B3CA2E98-1CE8-4595-ACC6-058204837A9A}" srcOrd="4" destOrd="0" presId="urn:microsoft.com/office/officeart/2005/8/layout/radial4"/>
    <dgm:cxn modelId="{B7A5176D-97E9-4035-B515-34CE7EBB2F7D}" type="presParOf" srcId="{8CE4C3CB-EFE7-4A37-A46D-16ED90120DBB}" destId="{30BFD2FE-5C3E-40F1-847C-7A38E16CA5D2}" srcOrd="5" destOrd="0" presId="urn:microsoft.com/office/officeart/2005/8/layout/radial4"/>
    <dgm:cxn modelId="{5AA507EF-63B8-40D2-B808-6643D0D25D4E}" type="presParOf" srcId="{8CE4C3CB-EFE7-4A37-A46D-16ED90120DBB}" destId="{A8A9A635-497C-467A-96B5-37181CB8AE4D}" srcOrd="6" destOrd="0" presId="urn:microsoft.com/office/officeart/2005/8/layout/radial4"/>
    <dgm:cxn modelId="{91CF13FA-179C-4029-9163-FD3C0F017ACD}" type="presParOf" srcId="{8CE4C3CB-EFE7-4A37-A46D-16ED90120DBB}" destId="{8DBCE5EA-3F6F-44E3-BCF3-0EF40F41EFA5}" srcOrd="7" destOrd="0" presId="urn:microsoft.com/office/officeart/2005/8/layout/radial4"/>
    <dgm:cxn modelId="{3F351EAD-91F6-4E90-A77E-75B72168BE9E}" type="presParOf" srcId="{8CE4C3CB-EFE7-4A37-A46D-16ED90120DBB}" destId="{53BBCF33-4920-47FF-A097-E5026D6B224E}" srcOrd="8" destOrd="0" presId="urn:microsoft.com/office/officeart/2005/8/layout/radial4"/>
    <dgm:cxn modelId="{51CA8C8A-37EC-4409-98D9-C2D6EB467DC5}" type="presParOf" srcId="{8CE4C3CB-EFE7-4A37-A46D-16ED90120DBB}" destId="{22B4D100-410B-48B0-A487-E9AD96BB0317}" srcOrd="9" destOrd="0" presId="urn:microsoft.com/office/officeart/2005/8/layout/radial4"/>
    <dgm:cxn modelId="{9D2F1BB3-B822-447B-87F4-2A09CD5FC620}" type="presParOf" srcId="{8CE4C3CB-EFE7-4A37-A46D-16ED90120DBB}" destId="{47DEF732-6B5F-411D-8650-B352D559B923}" srcOrd="10" destOrd="0" presId="urn:microsoft.com/office/officeart/2005/8/layout/radial4"/>
    <dgm:cxn modelId="{08164959-C202-448B-AEA5-5B1F8A7E223E}" type="presParOf" srcId="{8CE4C3CB-EFE7-4A37-A46D-16ED90120DBB}" destId="{5CABE74C-C425-4CE3-8B5D-1E0EB149A1EC}" srcOrd="11" destOrd="0" presId="urn:microsoft.com/office/officeart/2005/8/layout/radial4"/>
    <dgm:cxn modelId="{554F22E3-D3A9-4247-82D9-D6FDAE4E1E7D}" type="presParOf" srcId="{8CE4C3CB-EFE7-4A37-A46D-16ED90120DBB}" destId="{88113114-477D-4EEC-9A50-45EA05E682BA}" srcOrd="12" destOrd="0" presId="urn:microsoft.com/office/officeart/2005/8/layout/radial4"/>
    <dgm:cxn modelId="{50A5F9D2-D74D-4BC3-B278-54417C2CBD2F}" type="presParOf" srcId="{8CE4C3CB-EFE7-4A37-A46D-16ED90120DBB}" destId="{41875B30-FC3E-4AFF-8099-3EB88A729386}" srcOrd="13" destOrd="0" presId="urn:microsoft.com/office/officeart/2005/8/layout/radial4"/>
    <dgm:cxn modelId="{604F3C94-03F7-4F13-B96F-AEEB48B5BD5E}" type="presParOf" srcId="{8CE4C3CB-EFE7-4A37-A46D-16ED90120DBB}" destId="{9F5A1784-472A-440E-AE9E-32F9E1886105}" srcOrd="14" destOrd="0" presId="urn:microsoft.com/office/officeart/2005/8/layout/radial4"/>
    <dgm:cxn modelId="{D4D23C66-90A3-4595-B036-7BB11400DE3C}" type="presParOf" srcId="{8CE4C3CB-EFE7-4A37-A46D-16ED90120DBB}" destId="{5E39BD1E-68A0-48B5-9B9C-9D05C6EC60AA}" srcOrd="15" destOrd="0" presId="urn:microsoft.com/office/officeart/2005/8/layout/radial4"/>
    <dgm:cxn modelId="{FEFC47AD-9EAC-40DE-B289-47648C8CF952}" type="presParOf" srcId="{8CE4C3CB-EFE7-4A37-A46D-16ED90120DBB}" destId="{DFADD35B-0FA8-4C2D-8ED9-511ABEA99AE4}" srcOrd="1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9AA3C5-D801-4F54-AA26-F364019827AA}" type="doc">
      <dgm:prSet loTypeId="urn:microsoft.com/office/officeart/2005/8/layout/equation2" loCatId="process" qsTypeId="urn:microsoft.com/office/officeart/2005/8/quickstyle/simple1" qsCatId="simple" csTypeId="urn:microsoft.com/office/officeart/2005/8/colors/accent0_3" csCatId="mainScheme" phldr="1"/>
      <dgm:spPr/>
    </dgm:pt>
    <dgm:pt modelId="{BB523C7A-DA41-4985-87AD-6E89E72772BB}">
      <dgm:prSet phldrT="[Text]" custT="1"/>
      <dgm:spPr>
        <a:solidFill>
          <a:schemeClr val="accent5">
            <a:lumMod val="60000"/>
            <a:lumOff val="40000"/>
          </a:schemeClr>
        </a:solidFill>
      </dgm:spPr>
      <dgm:t>
        <a:bodyPr/>
        <a:lstStyle/>
        <a:p>
          <a:endParaRPr lang="en-US" sz="1800" dirty="0" smtClean="0"/>
        </a:p>
        <a:p>
          <a:r>
            <a:rPr lang="en-US" sz="1800" b="1" dirty="0" smtClean="0"/>
            <a:t>Sheltered English Instruction in content areas</a:t>
          </a:r>
        </a:p>
        <a:p>
          <a:r>
            <a:rPr lang="en-US" sz="1100" dirty="0" smtClean="0"/>
            <a:t>(SEI endorsement)</a:t>
          </a:r>
        </a:p>
        <a:p>
          <a:endParaRPr lang="en-US" dirty="0"/>
        </a:p>
      </dgm:t>
    </dgm:pt>
    <dgm:pt modelId="{AFD98C64-A073-4CD8-8343-FB1AA028BB50}" type="parTrans" cxnId="{74177276-E3A0-484E-9424-C91C0ACC2AD6}">
      <dgm:prSet/>
      <dgm:spPr/>
      <dgm:t>
        <a:bodyPr/>
        <a:lstStyle/>
        <a:p>
          <a:endParaRPr lang="en-US"/>
        </a:p>
      </dgm:t>
    </dgm:pt>
    <dgm:pt modelId="{BF5574A7-9C33-4FA9-B8C4-9A94CAC63A4B}" type="sibTrans" cxnId="{74177276-E3A0-484E-9424-C91C0ACC2AD6}">
      <dgm:prSet/>
      <dgm:spPr/>
      <dgm:t>
        <a:bodyPr/>
        <a:lstStyle/>
        <a:p>
          <a:endParaRPr lang="en-US" dirty="0"/>
        </a:p>
      </dgm:t>
    </dgm:pt>
    <dgm:pt modelId="{DE328097-095F-492F-A3C5-33B50526EC68}">
      <dgm:prSet phldrT="[Text]" custT="1"/>
      <dgm:spPr>
        <a:solidFill>
          <a:schemeClr val="accent2">
            <a:lumMod val="60000"/>
            <a:lumOff val="40000"/>
          </a:schemeClr>
        </a:solidFill>
      </dgm:spPr>
      <dgm:t>
        <a:bodyPr/>
        <a:lstStyle/>
        <a:p>
          <a:r>
            <a:rPr lang="en-US" sz="4000" dirty="0" smtClean="0"/>
            <a:t>ESL</a:t>
          </a:r>
        </a:p>
      </dgm:t>
    </dgm:pt>
    <dgm:pt modelId="{B5143F72-0074-4C02-B68B-BF0A661533B7}" type="parTrans" cxnId="{78F83D7A-3386-4CD1-BC75-53CCC812B793}">
      <dgm:prSet/>
      <dgm:spPr/>
      <dgm:t>
        <a:bodyPr/>
        <a:lstStyle/>
        <a:p>
          <a:endParaRPr lang="en-US"/>
        </a:p>
      </dgm:t>
    </dgm:pt>
    <dgm:pt modelId="{64E5CB00-8F7C-4CA0-92F6-F0C89FA462E8}" type="sibTrans" cxnId="{78F83D7A-3386-4CD1-BC75-53CCC812B793}">
      <dgm:prSet/>
      <dgm:spPr/>
      <dgm:t>
        <a:bodyPr/>
        <a:lstStyle/>
        <a:p>
          <a:endParaRPr lang="en-US" dirty="0"/>
        </a:p>
      </dgm:t>
    </dgm:pt>
    <dgm:pt modelId="{CD390BD7-9C8C-442D-A706-3AA0C9FD3B15}">
      <dgm:prSet phldrT="[Text]"/>
      <dgm:spPr>
        <a:solidFill>
          <a:srgbClr val="A200A2"/>
        </a:solidFill>
      </dgm:spPr>
      <dgm:t>
        <a:bodyPr/>
        <a:lstStyle/>
        <a:p>
          <a:r>
            <a:rPr lang="en-US" dirty="0" smtClean="0"/>
            <a:t>SEI: Sheltered English Immersion</a:t>
          </a:r>
          <a:endParaRPr lang="en-US" dirty="0"/>
        </a:p>
      </dgm:t>
    </dgm:pt>
    <dgm:pt modelId="{8592813F-D670-4F34-97FA-561D9796B469}" type="parTrans" cxnId="{0E79E548-7FB1-47E5-B562-07998BEFA579}">
      <dgm:prSet/>
      <dgm:spPr/>
      <dgm:t>
        <a:bodyPr/>
        <a:lstStyle/>
        <a:p>
          <a:endParaRPr lang="en-US"/>
        </a:p>
      </dgm:t>
    </dgm:pt>
    <dgm:pt modelId="{720587F3-689C-46BC-90CD-ADFDA6B59052}" type="sibTrans" cxnId="{0E79E548-7FB1-47E5-B562-07998BEFA579}">
      <dgm:prSet/>
      <dgm:spPr/>
      <dgm:t>
        <a:bodyPr/>
        <a:lstStyle/>
        <a:p>
          <a:endParaRPr lang="en-US"/>
        </a:p>
      </dgm:t>
    </dgm:pt>
    <dgm:pt modelId="{78471F77-23A6-416F-B343-9C5CDB93AE92}" type="pres">
      <dgm:prSet presAssocID="{FC9AA3C5-D801-4F54-AA26-F364019827AA}" presName="Name0" presStyleCnt="0">
        <dgm:presLayoutVars>
          <dgm:dir/>
          <dgm:resizeHandles val="exact"/>
        </dgm:presLayoutVars>
      </dgm:prSet>
      <dgm:spPr/>
    </dgm:pt>
    <dgm:pt modelId="{5060007D-D7DF-4E05-9CCA-85513CD37D52}" type="pres">
      <dgm:prSet presAssocID="{FC9AA3C5-D801-4F54-AA26-F364019827AA}" presName="vNodes" presStyleCnt="0"/>
      <dgm:spPr/>
    </dgm:pt>
    <dgm:pt modelId="{2FC8FC36-7BEE-4E9A-968E-411EA4B7655E}" type="pres">
      <dgm:prSet presAssocID="{BB523C7A-DA41-4985-87AD-6E89E72772BB}" presName="node" presStyleLbl="node1" presStyleIdx="0" presStyleCnt="3" custScaleX="126225" custScaleY="124091">
        <dgm:presLayoutVars>
          <dgm:bulletEnabled val="1"/>
        </dgm:presLayoutVars>
      </dgm:prSet>
      <dgm:spPr/>
      <dgm:t>
        <a:bodyPr/>
        <a:lstStyle/>
        <a:p>
          <a:endParaRPr lang="en-US"/>
        </a:p>
      </dgm:t>
    </dgm:pt>
    <dgm:pt modelId="{6588D9F0-87C7-48DB-8597-B22F14C877BD}" type="pres">
      <dgm:prSet presAssocID="{BF5574A7-9C33-4FA9-B8C4-9A94CAC63A4B}" presName="spacerT" presStyleCnt="0"/>
      <dgm:spPr/>
    </dgm:pt>
    <dgm:pt modelId="{28365EF1-73B2-468E-9C0B-731189376612}" type="pres">
      <dgm:prSet presAssocID="{BF5574A7-9C33-4FA9-B8C4-9A94CAC63A4B}" presName="sibTrans" presStyleLbl="sibTrans2D1" presStyleIdx="0" presStyleCnt="2"/>
      <dgm:spPr/>
      <dgm:t>
        <a:bodyPr/>
        <a:lstStyle/>
        <a:p>
          <a:endParaRPr lang="en-US"/>
        </a:p>
      </dgm:t>
    </dgm:pt>
    <dgm:pt modelId="{6074B5B1-C45F-4F0D-BDA3-4524221F19B3}" type="pres">
      <dgm:prSet presAssocID="{BF5574A7-9C33-4FA9-B8C4-9A94CAC63A4B}" presName="spacerB" presStyleCnt="0"/>
      <dgm:spPr/>
    </dgm:pt>
    <dgm:pt modelId="{A4099F94-8281-40BB-B3A0-84103D5F91EB}" type="pres">
      <dgm:prSet presAssocID="{DE328097-095F-492F-A3C5-33B50526EC68}" presName="node" presStyleLbl="node1" presStyleIdx="1" presStyleCnt="3" custScaleX="130945" custScaleY="121101">
        <dgm:presLayoutVars>
          <dgm:bulletEnabled val="1"/>
        </dgm:presLayoutVars>
      </dgm:prSet>
      <dgm:spPr/>
      <dgm:t>
        <a:bodyPr/>
        <a:lstStyle/>
        <a:p>
          <a:endParaRPr lang="en-US"/>
        </a:p>
      </dgm:t>
    </dgm:pt>
    <dgm:pt modelId="{CF30D0D7-7734-49A5-A239-2340B0049E1F}" type="pres">
      <dgm:prSet presAssocID="{FC9AA3C5-D801-4F54-AA26-F364019827AA}" presName="sibTransLast" presStyleLbl="sibTrans2D1" presStyleIdx="1" presStyleCnt="2"/>
      <dgm:spPr>
        <a:prstGeom prst="mathEqual">
          <a:avLst/>
        </a:prstGeom>
      </dgm:spPr>
      <dgm:t>
        <a:bodyPr/>
        <a:lstStyle/>
        <a:p>
          <a:endParaRPr lang="en-US"/>
        </a:p>
      </dgm:t>
    </dgm:pt>
    <dgm:pt modelId="{BC330913-5A27-405B-9FA7-62F31BE916FF}" type="pres">
      <dgm:prSet presAssocID="{FC9AA3C5-D801-4F54-AA26-F364019827AA}" presName="connectorText" presStyleLbl="sibTrans2D1" presStyleIdx="1" presStyleCnt="2"/>
      <dgm:spPr/>
      <dgm:t>
        <a:bodyPr/>
        <a:lstStyle/>
        <a:p>
          <a:endParaRPr lang="en-US"/>
        </a:p>
      </dgm:t>
    </dgm:pt>
    <dgm:pt modelId="{433F3623-BBF5-4B89-891A-4CDABBE6E302}" type="pres">
      <dgm:prSet presAssocID="{FC9AA3C5-D801-4F54-AA26-F364019827AA}" presName="lastNode" presStyleLbl="node1" presStyleIdx="2" presStyleCnt="3">
        <dgm:presLayoutVars>
          <dgm:bulletEnabled val="1"/>
        </dgm:presLayoutVars>
      </dgm:prSet>
      <dgm:spPr/>
      <dgm:t>
        <a:bodyPr/>
        <a:lstStyle/>
        <a:p>
          <a:endParaRPr lang="en-US"/>
        </a:p>
      </dgm:t>
    </dgm:pt>
  </dgm:ptLst>
  <dgm:cxnLst>
    <dgm:cxn modelId="{CB99A3C5-3C32-4DD7-8E94-0D2A1B1FEFAE}" type="presOf" srcId="{64E5CB00-8F7C-4CA0-92F6-F0C89FA462E8}" destId="{CF30D0D7-7734-49A5-A239-2340B0049E1F}" srcOrd="0" destOrd="0" presId="urn:microsoft.com/office/officeart/2005/8/layout/equation2"/>
    <dgm:cxn modelId="{82E9D004-7311-4DC1-81B2-C9EFA534504D}" type="presOf" srcId="{DE328097-095F-492F-A3C5-33B50526EC68}" destId="{A4099F94-8281-40BB-B3A0-84103D5F91EB}" srcOrd="0" destOrd="0" presId="urn:microsoft.com/office/officeart/2005/8/layout/equation2"/>
    <dgm:cxn modelId="{74177276-E3A0-484E-9424-C91C0ACC2AD6}" srcId="{FC9AA3C5-D801-4F54-AA26-F364019827AA}" destId="{BB523C7A-DA41-4985-87AD-6E89E72772BB}" srcOrd="0" destOrd="0" parTransId="{AFD98C64-A073-4CD8-8343-FB1AA028BB50}" sibTransId="{BF5574A7-9C33-4FA9-B8C4-9A94CAC63A4B}"/>
    <dgm:cxn modelId="{78F83D7A-3386-4CD1-BC75-53CCC812B793}" srcId="{FC9AA3C5-D801-4F54-AA26-F364019827AA}" destId="{DE328097-095F-492F-A3C5-33B50526EC68}" srcOrd="1" destOrd="0" parTransId="{B5143F72-0074-4C02-B68B-BF0A661533B7}" sibTransId="{64E5CB00-8F7C-4CA0-92F6-F0C89FA462E8}"/>
    <dgm:cxn modelId="{A7AF9678-5DD7-48EF-AB85-57E5C61D0D16}" type="presOf" srcId="{FC9AA3C5-D801-4F54-AA26-F364019827AA}" destId="{78471F77-23A6-416F-B343-9C5CDB93AE92}" srcOrd="0" destOrd="0" presId="urn:microsoft.com/office/officeart/2005/8/layout/equation2"/>
    <dgm:cxn modelId="{A6971720-1613-4C05-9634-4FBDB6C92A20}" type="presOf" srcId="{64E5CB00-8F7C-4CA0-92F6-F0C89FA462E8}" destId="{BC330913-5A27-405B-9FA7-62F31BE916FF}" srcOrd="1" destOrd="0" presId="urn:microsoft.com/office/officeart/2005/8/layout/equation2"/>
    <dgm:cxn modelId="{91F0EA47-4D0E-4D08-BA06-50782C7F28B4}" type="presOf" srcId="{BF5574A7-9C33-4FA9-B8C4-9A94CAC63A4B}" destId="{28365EF1-73B2-468E-9C0B-731189376612}" srcOrd="0" destOrd="0" presId="urn:microsoft.com/office/officeart/2005/8/layout/equation2"/>
    <dgm:cxn modelId="{0E79E548-7FB1-47E5-B562-07998BEFA579}" srcId="{FC9AA3C5-D801-4F54-AA26-F364019827AA}" destId="{CD390BD7-9C8C-442D-A706-3AA0C9FD3B15}" srcOrd="2" destOrd="0" parTransId="{8592813F-D670-4F34-97FA-561D9796B469}" sibTransId="{720587F3-689C-46BC-90CD-ADFDA6B59052}"/>
    <dgm:cxn modelId="{8ED77626-0E56-492D-AD23-AFD19A71E40E}" type="presOf" srcId="{BB523C7A-DA41-4985-87AD-6E89E72772BB}" destId="{2FC8FC36-7BEE-4E9A-968E-411EA4B7655E}" srcOrd="0" destOrd="0" presId="urn:microsoft.com/office/officeart/2005/8/layout/equation2"/>
    <dgm:cxn modelId="{2ACD5E1B-A7F0-4389-9DDF-5403A97F488B}" type="presOf" srcId="{CD390BD7-9C8C-442D-A706-3AA0C9FD3B15}" destId="{433F3623-BBF5-4B89-891A-4CDABBE6E302}" srcOrd="0" destOrd="0" presId="urn:microsoft.com/office/officeart/2005/8/layout/equation2"/>
    <dgm:cxn modelId="{54FA5B56-AEAF-4DB5-BCC8-4A4D43A13191}" type="presParOf" srcId="{78471F77-23A6-416F-B343-9C5CDB93AE92}" destId="{5060007D-D7DF-4E05-9CCA-85513CD37D52}" srcOrd="0" destOrd="0" presId="urn:microsoft.com/office/officeart/2005/8/layout/equation2"/>
    <dgm:cxn modelId="{FD769736-F1E5-42F7-88AC-05667FEA92E1}" type="presParOf" srcId="{5060007D-D7DF-4E05-9CCA-85513CD37D52}" destId="{2FC8FC36-7BEE-4E9A-968E-411EA4B7655E}" srcOrd="0" destOrd="0" presId="urn:microsoft.com/office/officeart/2005/8/layout/equation2"/>
    <dgm:cxn modelId="{32BFC4A3-3B8A-4CC1-B84F-29F84F8ABF75}" type="presParOf" srcId="{5060007D-D7DF-4E05-9CCA-85513CD37D52}" destId="{6588D9F0-87C7-48DB-8597-B22F14C877BD}" srcOrd="1" destOrd="0" presId="urn:microsoft.com/office/officeart/2005/8/layout/equation2"/>
    <dgm:cxn modelId="{CA2095AC-1DFE-4424-870E-34CCE22B4E09}" type="presParOf" srcId="{5060007D-D7DF-4E05-9CCA-85513CD37D52}" destId="{28365EF1-73B2-468E-9C0B-731189376612}" srcOrd="2" destOrd="0" presId="urn:microsoft.com/office/officeart/2005/8/layout/equation2"/>
    <dgm:cxn modelId="{C92D7CB6-F381-4E50-9D12-45C1461F0D6E}" type="presParOf" srcId="{5060007D-D7DF-4E05-9CCA-85513CD37D52}" destId="{6074B5B1-C45F-4F0D-BDA3-4524221F19B3}" srcOrd="3" destOrd="0" presId="urn:microsoft.com/office/officeart/2005/8/layout/equation2"/>
    <dgm:cxn modelId="{6D3A71E1-EE81-4F42-9457-241BE59A0963}" type="presParOf" srcId="{5060007D-D7DF-4E05-9CCA-85513CD37D52}" destId="{A4099F94-8281-40BB-B3A0-84103D5F91EB}" srcOrd="4" destOrd="0" presId="urn:microsoft.com/office/officeart/2005/8/layout/equation2"/>
    <dgm:cxn modelId="{EF9162CB-A52A-4AA5-A030-86B826EDD1B0}" type="presParOf" srcId="{78471F77-23A6-416F-B343-9C5CDB93AE92}" destId="{CF30D0D7-7734-49A5-A239-2340B0049E1F}" srcOrd="1" destOrd="0" presId="urn:microsoft.com/office/officeart/2005/8/layout/equation2"/>
    <dgm:cxn modelId="{F1E65EBA-5011-46E4-888F-1CFB1328ED49}" type="presParOf" srcId="{CF30D0D7-7734-49A5-A239-2340B0049E1F}" destId="{BC330913-5A27-405B-9FA7-62F31BE916FF}" srcOrd="0" destOrd="0" presId="urn:microsoft.com/office/officeart/2005/8/layout/equation2"/>
    <dgm:cxn modelId="{EDF6F2BE-7B31-4D4B-9F80-4291D8DCFB32}" type="presParOf" srcId="{78471F77-23A6-416F-B343-9C5CDB93AE92}" destId="{433F3623-BBF5-4B89-891A-4CDABBE6E302}"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AEA2D0-EECA-4DF5-8BD9-5E9E7011708D}">
      <dsp:nvSpPr>
        <dsp:cNvPr id="0" name=""/>
        <dsp:cNvSpPr/>
      </dsp:nvSpPr>
      <dsp:spPr>
        <a:xfrm>
          <a:off x="2976520" y="3309325"/>
          <a:ext cx="1822727" cy="800505"/>
        </a:xfrm>
        <a:prstGeom prst="ellips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dirty="0" smtClean="0"/>
            <a:t>RETELL</a:t>
          </a:r>
          <a:r>
            <a:rPr lang="en-US" sz="1600" b="1" kern="1200" dirty="0" smtClean="0"/>
            <a:t> </a:t>
          </a:r>
          <a:endParaRPr lang="en-US" sz="1600" b="1" kern="1200" dirty="0"/>
        </a:p>
      </dsp:txBody>
      <dsp:txXfrm>
        <a:off x="2976520" y="3309325"/>
        <a:ext cx="1822727" cy="800505"/>
      </dsp:txXfrm>
    </dsp:sp>
    <dsp:sp modelId="{8AA5BD03-BEA5-4677-B46D-976DF43D3CD9}">
      <dsp:nvSpPr>
        <dsp:cNvPr id="0" name=""/>
        <dsp:cNvSpPr/>
      </dsp:nvSpPr>
      <dsp:spPr>
        <a:xfrm rot="9762230">
          <a:off x="1007229" y="3964446"/>
          <a:ext cx="2393582" cy="519477"/>
        </a:xfrm>
        <a:prstGeom prst="leftArrow">
          <a:avLst>
            <a:gd name="adj1" fmla="val 60000"/>
            <a:gd name="adj2" fmla="val 50000"/>
          </a:avLst>
        </a:prstGeom>
        <a:solidFill>
          <a:schemeClr val="accent6"/>
        </a:solidFill>
        <a:ln>
          <a:noFill/>
        </a:ln>
        <a:effectLst/>
      </dsp:spPr>
      <dsp:style>
        <a:lnRef idx="0">
          <a:scrgbClr r="0" g="0" b="0"/>
        </a:lnRef>
        <a:fillRef idx="1">
          <a:scrgbClr r="0" g="0" b="0"/>
        </a:fillRef>
        <a:effectRef idx="0">
          <a:scrgbClr r="0" g="0" b="0"/>
        </a:effectRef>
        <a:fontRef idx="minor">
          <a:schemeClr val="lt1"/>
        </a:fontRef>
      </dsp:style>
    </dsp:sp>
    <dsp:sp modelId="{B3C0B9AE-4A05-48EA-A4DE-CEAF34894281}">
      <dsp:nvSpPr>
        <dsp:cNvPr id="0" name=""/>
        <dsp:cNvSpPr/>
      </dsp:nvSpPr>
      <dsp:spPr>
        <a:xfrm>
          <a:off x="-35932" y="3897956"/>
          <a:ext cx="1524022" cy="1592365"/>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00000"/>
            </a:lnSpc>
            <a:spcBef>
              <a:spcPct val="0"/>
            </a:spcBef>
            <a:spcAft>
              <a:spcPts val="0"/>
            </a:spcAft>
          </a:pPr>
          <a:r>
            <a:rPr lang="en-US" sz="1800" b="1" kern="1200" dirty="0" smtClean="0"/>
            <a:t>SEI Endorsement ( Sheltered English Instruction) </a:t>
          </a:r>
          <a:endParaRPr lang="en-US" sz="1800" kern="1200" dirty="0"/>
        </a:p>
      </dsp:txBody>
      <dsp:txXfrm>
        <a:off x="-35932" y="3897956"/>
        <a:ext cx="1524022" cy="1592365"/>
      </dsp:txXfrm>
    </dsp:sp>
    <dsp:sp modelId="{2A36663C-ED7A-4CE3-BEA4-984827A62CEF}">
      <dsp:nvSpPr>
        <dsp:cNvPr id="0" name=""/>
        <dsp:cNvSpPr/>
      </dsp:nvSpPr>
      <dsp:spPr>
        <a:xfrm rot="11500664">
          <a:off x="830244" y="3038353"/>
          <a:ext cx="2133507" cy="519477"/>
        </a:xfrm>
        <a:prstGeom prst="leftArrow">
          <a:avLst>
            <a:gd name="adj1" fmla="val 60000"/>
            <a:gd name="adj2" fmla="val 50000"/>
          </a:avLst>
        </a:prstGeom>
        <a:solidFill>
          <a:schemeClr val="tx2">
            <a:lumMod val="20000"/>
            <a:lumOff val="80000"/>
          </a:schemeClr>
        </a:solidFill>
        <a:ln>
          <a:noFill/>
        </a:ln>
        <a:effectLst/>
      </dsp:spPr>
      <dsp:style>
        <a:lnRef idx="0">
          <a:scrgbClr r="0" g="0" b="0"/>
        </a:lnRef>
        <a:fillRef idx="1">
          <a:scrgbClr r="0" g="0" b="0"/>
        </a:fillRef>
        <a:effectRef idx="0">
          <a:scrgbClr r="0" g="0" b="0"/>
        </a:effectRef>
        <a:fontRef idx="minor">
          <a:schemeClr val="lt1"/>
        </a:fontRef>
      </dsp:style>
    </dsp:sp>
    <dsp:sp modelId="{B3CA2E98-1CE8-4595-ACC6-058204837A9A}">
      <dsp:nvSpPr>
        <dsp:cNvPr id="0" name=""/>
        <dsp:cNvSpPr/>
      </dsp:nvSpPr>
      <dsp:spPr>
        <a:xfrm>
          <a:off x="9752" y="2281024"/>
          <a:ext cx="1685144" cy="1602297"/>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00000"/>
            </a:lnSpc>
            <a:spcBef>
              <a:spcPct val="0"/>
            </a:spcBef>
            <a:spcAft>
              <a:spcPts val="0"/>
            </a:spcAft>
          </a:pPr>
          <a:r>
            <a:rPr lang="en-US" sz="2000" b="1" kern="1200" dirty="0" smtClean="0"/>
            <a:t>Licensure : SEI teacher endorsement</a:t>
          </a:r>
        </a:p>
        <a:p>
          <a:pPr lvl="0" algn="ctr" defTabSz="889000">
            <a:lnSpc>
              <a:spcPct val="90000"/>
            </a:lnSpc>
            <a:spcBef>
              <a:spcPct val="0"/>
            </a:spcBef>
            <a:spcAft>
              <a:spcPct val="35000"/>
            </a:spcAft>
          </a:pPr>
          <a:r>
            <a:rPr lang="en-US" sz="2000" b="1" kern="1200" dirty="0" smtClean="0"/>
            <a:t>( 15 ELL PDPs) </a:t>
          </a:r>
          <a:endParaRPr lang="en-US" sz="2000" b="1" kern="1200" dirty="0"/>
        </a:p>
      </dsp:txBody>
      <dsp:txXfrm>
        <a:off x="9752" y="2281024"/>
        <a:ext cx="1685144" cy="1602297"/>
      </dsp:txXfrm>
    </dsp:sp>
    <dsp:sp modelId="{30BFD2FE-5C3E-40F1-847C-7A38E16CA5D2}">
      <dsp:nvSpPr>
        <dsp:cNvPr id="0" name=""/>
        <dsp:cNvSpPr/>
      </dsp:nvSpPr>
      <dsp:spPr>
        <a:xfrm rot="13497286">
          <a:off x="1315669" y="2111701"/>
          <a:ext cx="2463927" cy="519477"/>
        </a:xfrm>
        <a:prstGeom prst="leftArrow">
          <a:avLst>
            <a:gd name="adj1" fmla="val 60000"/>
            <a:gd name="adj2" fmla="val 50000"/>
          </a:avLst>
        </a:prstGeom>
        <a:solidFill>
          <a:schemeClr val="tx2">
            <a:lumMod val="20000"/>
            <a:lumOff val="80000"/>
          </a:schemeClr>
        </a:solidFill>
        <a:ln>
          <a:noFill/>
        </a:ln>
        <a:effectLst/>
      </dsp:spPr>
      <dsp:style>
        <a:lnRef idx="0">
          <a:scrgbClr r="0" g="0" b="0"/>
        </a:lnRef>
        <a:fillRef idx="1">
          <a:scrgbClr r="0" g="0" b="0"/>
        </a:fillRef>
        <a:effectRef idx="0">
          <a:scrgbClr r="0" g="0" b="0"/>
        </a:effectRef>
        <a:fontRef idx="minor">
          <a:schemeClr val="lt1"/>
        </a:fontRef>
      </dsp:style>
    </dsp:sp>
    <dsp:sp modelId="{A8A9A635-497C-467A-96B5-37181CB8AE4D}">
      <dsp:nvSpPr>
        <dsp:cNvPr id="0" name=""/>
        <dsp:cNvSpPr/>
      </dsp:nvSpPr>
      <dsp:spPr>
        <a:xfrm>
          <a:off x="838199" y="609602"/>
          <a:ext cx="1675230" cy="1782792"/>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Strengthen instructional coaching capacity through coach coursework </a:t>
          </a:r>
          <a:endParaRPr lang="en-US" sz="1800" b="1" kern="1200" dirty="0"/>
        </a:p>
      </dsp:txBody>
      <dsp:txXfrm>
        <a:off x="838199" y="609602"/>
        <a:ext cx="1675230" cy="1782792"/>
      </dsp:txXfrm>
    </dsp:sp>
    <dsp:sp modelId="{8DBCE5EA-3F6F-44E3-BCF3-0EF40F41EFA5}">
      <dsp:nvSpPr>
        <dsp:cNvPr id="0" name=""/>
        <dsp:cNvSpPr/>
      </dsp:nvSpPr>
      <dsp:spPr>
        <a:xfrm rot="15384125">
          <a:off x="3021146" y="1858141"/>
          <a:ext cx="963454" cy="519477"/>
        </a:xfrm>
        <a:prstGeom prst="leftArrow">
          <a:avLst>
            <a:gd name="adj1" fmla="val 60000"/>
            <a:gd name="adj2" fmla="val 50000"/>
          </a:avLst>
        </a:prstGeom>
        <a:solidFill>
          <a:schemeClr val="tx2">
            <a:lumMod val="20000"/>
            <a:lumOff val="80000"/>
          </a:schemeClr>
        </a:solidFill>
        <a:ln>
          <a:noFill/>
        </a:ln>
        <a:effectLst/>
      </dsp:spPr>
      <dsp:style>
        <a:lnRef idx="0">
          <a:scrgbClr r="0" g="0" b="0"/>
        </a:lnRef>
        <a:fillRef idx="1">
          <a:scrgbClr r="0" g="0" b="0"/>
        </a:fillRef>
        <a:effectRef idx="0">
          <a:scrgbClr r="0" g="0" b="0"/>
        </a:effectRef>
        <a:fontRef idx="minor">
          <a:schemeClr val="lt1"/>
        </a:fontRef>
      </dsp:style>
    </dsp:sp>
    <dsp:sp modelId="{53BBCF33-4920-47FF-A097-E5026D6B224E}">
      <dsp:nvSpPr>
        <dsp:cNvPr id="0" name=""/>
        <dsp:cNvSpPr/>
      </dsp:nvSpPr>
      <dsp:spPr>
        <a:xfrm>
          <a:off x="2519506" y="22952"/>
          <a:ext cx="1449471" cy="2051407"/>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b="1" kern="1200" dirty="0" smtClean="0"/>
            <a:t>SEI Extension Coursework : Mini Courses that teachers and administrators can take to earn the 15 ELL PDPs *  </a:t>
          </a:r>
          <a:endParaRPr lang="en-US" sz="1600" b="1" kern="1200" dirty="0"/>
        </a:p>
      </dsp:txBody>
      <dsp:txXfrm>
        <a:off x="2519506" y="22952"/>
        <a:ext cx="1449471" cy="2051407"/>
      </dsp:txXfrm>
    </dsp:sp>
    <dsp:sp modelId="{22B4D100-410B-48B0-A487-E9AD96BB0317}">
      <dsp:nvSpPr>
        <dsp:cNvPr id="0" name=""/>
        <dsp:cNvSpPr/>
      </dsp:nvSpPr>
      <dsp:spPr>
        <a:xfrm rot="17344643">
          <a:off x="3354425" y="1940556"/>
          <a:ext cx="2110855" cy="519477"/>
        </a:xfrm>
        <a:prstGeom prst="leftArrow">
          <a:avLst>
            <a:gd name="adj1" fmla="val 60000"/>
            <a:gd name="adj2" fmla="val 50000"/>
          </a:avLst>
        </a:prstGeom>
        <a:solidFill>
          <a:schemeClr val="tx2">
            <a:lumMod val="20000"/>
            <a:lumOff val="80000"/>
          </a:schemeClr>
        </a:solidFill>
        <a:ln>
          <a:noFill/>
        </a:ln>
        <a:effectLst/>
      </dsp:spPr>
      <dsp:style>
        <a:lnRef idx="0">
          <a:scrgbClr r="0" g="0" b="0"/>
        </a:lnRef>
        <a:fillRef idx="1">
          <a:scrgbClr r="0" g="0" b="0"/>
        </a:fillRef>
        <a:effectRef idx="0">
          <a:scrgbClr r="0" g="0" b="0"/>
        </a:effectRef>
        <a:fontRef idx="minor">
          <a:schemeClr val="lt1"/>
        </a:fontRef>
      </dsp:style>
    </dsp:sp>
    <dsp:sp modelId="{47DEF732-6B5F-411D-8650-B352D559B923}">
      <dsp:nvSpPr>
        <dsp:cNvPr id="0" name=""/>
        <dsp:cNvSpPr/>
      </dsp:nvSpPr>
      <dsp:spPr>
        <a:xfrm>
          <a:off x="4116860" y="401516"/>
          <a:ext cx="1275909" cy="1602634"/>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Smart Card: Walk-through tool </a:t>
          </a:r>
          <a:endParaRPr lang="en-US" sz="1800" b="1" kern="1200" dirty="0"/>
        </a:p>
      </dsp:txBody>
      <dsp:txXfrm>
        <a:off x="4116860" y="401516"/>
        <a:ext cx="1275909" cy="1602634"/>
      </dsp:txXfrm>
    </dsp:sp>
    <dsp:sp modelId="{5CABE74C-C425-4CE3-8B5D-1E0EB149A1EC}">
      <dsp:nvSpPr>
        <dsp:cNvPr id="0" name=""/>
        <dsp:cNvSpPr/>
      </dsp:nvSpPr>
      <dsp:spPr>
        <a:xfrm rot="19254369">
          <a:off x="4172760" y="2314970"/>
          <a:ext cx="2223772" cy="519477"/>
        </a:xfrm>
        <a:prstGeom prst="leftArrow">
          <a:avLst>
            <a:gd name="adj1" fmla="val 60000"/>
            <a:gd name="adj2" fmla="val 50000"/>
          </a:avLst>
        </a:prstGeom>
        <a:solidFill>
          <a:schemeClr val="accent6"/>
        </a:solidFill>
        <a:ln>
          <a:noFill/>
        </a:ln>
        <a:effectLst/>
      </dsp:spPr>
      <dsp:style>
        <a:lnRef idx="0">
          <a:scrgbClr r="0" g="0" b="0"/>
        </a:lnRef>
        <a:fillRef idx="1">
          <a:scrgbClr r="0" g="0" b="0"/>
        </a:fillRef>
        <a:effectRef idx="0">
          <a:scrgbClr r="0" g="0" b="0"/>
        </a:effectRef>
        <a:fontRef idx="minor">
          <a:schemeClr val="lt1"/>
        </a:fontRef>
      </dsp:style>
    </dsp:sp>
    <dsp:sp modelId="{88113114-477D-4EEC-9A50-45EA05E682BA}">
      <dsp:nvSpPr>
        <dsp:cNvPr id="0" name=""/>
        <dsp:cNvSpPr/>
      </dsp:nvSpPr>
      <dsp:spPr>
        <a:xfrm>
          <a:off x="5509642" y="1363198"/>
          <a:ext cx="1275909" cy="1020727"/>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WIDA ACCESS for ELLS Assessment</a:t>
          </a:r>
          <a:endParaRPr lang="en-US" sz="1800" b="1" kern="1200" dirty="0"/>
        </a:p>
      </dsp:txBody>
      <dsp:txXfrm>
        <a:off x="5509642" y="1363198"/>
        <a:ext cx="1275909" cy="1020727"/>
      </dsp:txXfrm>
    </dsp:sp>
    <dsp:sp modelId="{41875B30-FC3E-4AFF-8099-3EB88A729386}">
      <dsp:nvSpPr>
        <dsp:cNvPr id="0" name=""/>
        <dsp:cNvSpPr/>
      </dsp:nvSpPr>
      <dsp:spPr>
        <a:xfrm rot="20939168">
          <a:off x="4831368" y="3042258"/>
          <a:ext cx="2301257" cy="51947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5A1784-472A-440E-AE9E-32F9E1886105}">
      <dsp:nvSpPr>
        <dsp:cNvPr id="0" name=""/>
        <dsp:cNvSpPr/>
      </dsp:nvSpPr>
      <dsp:spPr>
        <a:xfrm>
          <a:off x="6473478" y="2571809"/>
          <a:ext cx="1275909" cy="1020727"/>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ESL/SEI Curriculum  </a:t>
          </a:r>
          <a:endParaRPr lang="en-US" sz="1800" b="1" kern="1200" dirty="0"/>
        </a:p>
      </dsp:txBody>
      <dsp:txXfrm>
        <a:off x="6473478" y="2571809"/>
        <a:ext cx="1275909" cy="1020727"/>
      </dsp:txXfrm>
    </dsp:sp>
    <dsp:sp modelId="{5E39BD1E-68A0-48B5-9B9C-9D05C6EC60AA}">
      <dsp:nvSpPr>
        <dsp:cNvPr id="0" name=""/>
        <dsp:cNvSpPr/>
      </dsp:nvSpPr>
      <dsp:spPr>
        <a:xfrm rot="831124">
          <a:off x="4795818" y="4006475"/>
          <a:ext cx="2698848" cy="519477"/>
        </a:xfrm>
        <a:prstGeom prst="leftArrow">
          <a:avLst>
            <a:gd name="adj1" fmla="val 60000"/>
            <a:gd name="adj2" fmla="val 50000"/>
          </a:avLst>
        </a:prstGeom>
        <a:solidFill>
          <a:schemeClr val="accent6"/>
        </a:solidFill>
        <a:ln>
          <a:noFill/>
        </a:ln>
        <a:effectLst/>
      </dsp:spPr>
      <dsp:style>
        <a:lnRef idx="0">
          <a:scrgbClr r="0" g="0" b="0"/>
        </a:lnRef>
        <a:fillRef idx="1">
          <a:scrgbClr r="0" g="0" b="0"/>
        </a:fillRef>
        <a:effectRef idx="0">
          <a:scrgbClr r="0" g="0" b="0"/>
        </a:effectRef>
        <a:fontRef idx="minor">
          <a:schemeClr val="lt1"/>
        </a:fontRef>
      </dsp:style>
    </dsp:sp>
    <dsp:sp modelId="{DFADD35B-0FA8-4C2D-8ED9-511ABEA99AE4}">
      <dsp:nvSpPr>
        <dsp:cNvPr id="0" name=""/>
        <dsp:cNvSpPr/>
      </dsp:nvSpPr>
      <dsp:spPr>
        <a:xfrm>
          <a:off x="6427568" y="3826885"/>
          <a:ext cx="2055707" cy="1524803"/>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WIDA English Language Development Standards  </a:t>
          </a:r>
          <a:endParaRPr lang="en-US" sz="1800" b="1" kern="1200" dirty="0"/>
        </a:p>
      </dsp:txBody>
      <dsp:txXfrm>
        <a:off x="6427568" y="3826885"/>
        <a:ext cx="2055707" cy="152480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C8FC36-7BEE-4E9A-968E-411EA4B7655E}">
      <dsp:nvSpPr>
        <dsp:cNvPr id="0" name=""/>
        <dsp:cNvSpPr/>
      </dsp:nvSpPr>
      <dsp:spPr>
        <a:xfrm>
          <a:off x="1063051" y="2358"/>
          <a:ext cx="1895114" cy="1863075"/>
        </a:xfrm>
        <a:prstGeom prst="ellipse">
          <a:avLst/>
        </a:prstGeom>
        <a:solidFill>
          <a:schemeClr val="accent5">
            <a:lumMod val="60000"/>
            <a:lumOff val="4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r>
            <a:rPr lang="en-US" sz="1800" b="1" kern="1200" dirty="0" smtClean="0"/>
            <a:t>Sheltered English Instruction in content areas</a:t>
          </a:r>
        </a:p>
        <a:p>
          <a:pPr lvl="0" algn="ctr" defTabSz="800100">
            <a:lnSpc>
              <a:spcPct val="90000"/>
            </a:lnSpc>
            <a:spcBef>
              <a:spcPct val="0"/>
            </a:spcBef>
            <a:spcAft>
              <a:spcPct val="35000"/>
            </a:spcAft>
          </a:pPr>
          <a:r>
            <a:rPr lang="en-US" sz="1100" kern="1200" dirty="0" smtClean="0"/>
            <a:t>(SEI endorsement)</a:t>
          </a:r>
        </a:p>
        <a:p>
          <a:pPr lvl="0" algn="ctr" defTabSz="800100">
            <a:lnSpc>
              <a:spcPct val="90000"/>
            </a:lnSpc>
            <a:spcBef>
              <a:spcPct val="0"/>
            </a:spcBef>
            <a:spcAft>
              <a:spcPct val="35000"/>
            </a:spcAft>
          </a:pPr>
          <a:endParaRPr lang="en-US" kern="1200" dirty="0"/>
        </a:p>
      </dsp:txBody>
      <dsp:txXfrm>
        <a:off x="1063051" y="2358"/>
        <a:ext cx="1895114" cy="1863075"/>
      </dsp:txXfrm>
    </dsp:sp>
    <dsp:sp modelId="{28365EF1-73B2-468E-9C0B-731189376612}">
      <dsp:nvSpPr>
        <dsp:cNvPr id="0" name=""/>
        <dsp:cNvSpPr/>
      </dsp:nvSpPr>
      <dsp:spPr>
        <a:xfrm>
          <a:off x="1575208" y="1987345"/>
          <a:ext cx="870799" cy="870799"/>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a:off x="1575208" y="1987345"/>
        <a:ext cx="870799" cy="870799"/>
      </dsp:txXfrm>
    </dsp:sp>
    <dsp:sp modelId="{A4099F94-8281-40BB-B3A0-84103D5F91EB}">
      <dsp:nvSpPr>
        <dsp:cNvPr id="0" name=""/>
        <dsp:cNvSpPr/>
      </dsp:nvSpPr>
      <dsp:spPr>
        <a:xfrm>
          <a:off x="1027618" y="2980057"/>
          <a:ext cx="1965979" cy="1818183"/>
        </a:xfrm>
        <a:prstGeom prst="ellipse">
          <a:avLst/>
        </a:prstGeom>
        <a:solidFill>
          <a:schemeClr val="accent2">
            <a:lumMod val="60000"/>
            <a:lumOff val="4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ESL</a:t>
          </a:r>
        </a:p>
      </dsp:txBody>
      <dsp:txXfrm>
        <a:off x="1027618" y="2980057"/>
        <a:ext cx="1965979" cy="1818183"/>
      </dsp:txXfrm>
    </dsp:sp>
    <dsp:sp modelId="{CF30D0D7-7734-49A5-A239-2340B0049E1F}">
      <dsp:nvSpPr>
        <dsp:cNvPr id="0" name=""/>
        <dsp:cNvSpPr/>
      </dsp:nvSpPr>
      <dsp:spPr>
        <a:xfrm>
          <a:off x="3218804" y="2121043"/>
          <a:ext cx="477438" cy="558512"/>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dirty="0"/>
        </a:p>
      </dsp:txBody>
      <dsp:txXfrm>
        <a:off x="3218804" y="2121043"/>
        <a:ext cx="477438" cy="558512"/>
      </dsp:txXfrm>
    </dsp:sp>
    <dsp:sp modelId="{433F3623-BBF5-4B89-891A-4CDABBE6E302}">
      <dsp:nvSpPr>
        <dsp:cNvPr id="0" name=""/>
        <dsp:cNvSpPr/>
      </dsp:nvSpPr>
      <dsp:spPr>
        <a:xfrm>
          <a:off x="3894425" y="898921"/>
          <a:ext cx="3002756" cy="3002756"/>
        </a:xfrm>
        <a:prstGeom prst="ellipse">
          <a:avLst/>
        </a:prstGeom>
        <a:solidFill>
          <a:srgbClr val="A200A2"/>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SEI: Sheltered English Immersion</a:t>
          </a:r>
          <a:endParaRPr lang="en-US" sz="3600" kern="1200" dirty="0"/>
        </a:p>
      </dsp:txBody>
      <dsp:txXfrm>
        <a:off x="3894425" y="898921"/>
        <a:ext cx="3002756" cy="300275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1C58F0E-CE75-4206-850A-A056B7E78441}" type="datetimeFigureOut">
              <a:rPr lang="en-US" smtClean="0"/>
              <a:pPr/>
              <a:t>5/6/2015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27C1C-7D30-4819-9E2C-18BDC7463DA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A8F53F3-BAE9-4608-A066-F8430CA23CF4}" type="datetimeFigureOut">
              <a:rPr lang="en-US" smtClean="0"/>
              <a:pPr/>
              <a:t>5/6/2015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EAB912-3613-421E-A2C9-DC0106B3A0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doe.mass.edu/retell/courses.html?section=EEC106" TargetMode="External"/><Relationship Id="rId3" Type="http://schemas.openxmlformats.org/officeDocument/2006/relationships/hyperlink" Target="http://www.doe.mass.edu/retell/courses.html?section=EEC101" TargetMode="External"/><Relationship Id="rId7" Type="http://schemas.openxmlformats.org/officeDocument/2006/relationships/hyperlink" Target="http://www.doe.mass.edu/retell/courses.html?section=EEC105" TargetMode="External"/><Relationship Id="rId12" Type="http://schemas.openxmlformats.org/officeDocument/2006/relationships/hyperlink" Target="http://www.doe.mass.edu/retell/courses.html?section=EEC110"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doe.mass.edu/retell/courses.html?section=EEC104" TargetMode="External"/><Relationship Id="rId11" Type="http://schemas.openxmlformats.org/officeDocument/2006/relationships/hyperlink" Target="http://www.doe.mass.edu/retell/courses.html?section=EEC109" TargetMode="External"/><Relationship Id="rId5" Type="http://schemas.openxmlformats.org/officeDocument/2006/relationships/hyperlink" Target="http://www.doe.mass.edu/retell/courses.html?section=EEC103" TargetMode="External"/><Relationship Id="rId10" Type="http://schemas.openxmlformats.org/officeDocument/2006/relationships/hyperlink" Target="http://www.doe.mass.edu/retell/courses.html?section=EEC108" TargetMode="External"/><Relationship Id="rId4" Type="http://schemas.openxmlformats.org/officeDocument/2006/relationships/hyperlink" Target="http://www.doe.mass.edu/retell/courses.html?section=EEC102" TargetMode="External"/><Relationship Id="rId9" Type="http://schemas.openxmlformats.org/officeDocument/2006/relationships/hyperlink" Target="http://www.doe.mass.edu/retell/courses.html?section=EEC107"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BD7E41-C2C8-4BCA-9DB2-80898FE7A0E5}" type="slidenum">
              <a:rPr lang="en-US" smtClean="0"/>
              <a:pPr/>
              <a:t>2</a:t>
            </a:fld>
            <a:endParaRPr lang="en-US"/>
          </a:p>
        </p:txBody>
      </p:sp>
    </p:spTree>
    <p:extLst>
      <p:ext uri="{BB962C8B-B14F-4D97-AF65-F5344CB8AC3E}">
        <p14:creationId xmlns="" xmlns:p14="http://schemas.microsoft.com/office/powerpoint/2010/main" val="109726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ESE</a:t>
            </a:r>
            <a:r>
              <a:rPr lang="en-US" baseline="0" dirty="0" smtClean="0"/>
              <a:t> has approved 10 Mini courses so far submitted by different vendors ( CAST, Center for Collaborative Education , Collaborative for Educational Services, Westfield State University, and MATSOL) . DESE provides districts, schools, collaborative and individual educators information about well-designed avenues to extend SEI learning NS We are still receiving more proposals. The RFR will be open until June 2016 for vendors to submit mini course proposals to be reviewed and approved by the content experts at OELAAA. Below is a list of courses already approved: </a:t>
            </a:r>
          </a:p>
          <a:p>
            <a:endParaRPr lang="en-US" baseline="0" dirty="0" smtClean="0"/>
          </a:p>
          <a:p>
            <a:r>
              <a:rPr lang="en-US" dirty="0" smtClean="0">
                <a:hlinkClick r:id="rId3"/>
              </a:rPr>
              <a:t>EEC101</a:t>
            </a:r>
            <a:r>
              <a:rPr lang="en-US" dirty="0" smtClean="0"/>
              <a:t>: Introduction to Universal Design for Learning (UDL) and Variability in the Learning Context Goals</a:t>
            </a:r>
          </a:p>
          <a:p>
            <a:r>
              <a:rPr lang="en-US" dirty="0" smtClean="0">
                <a:hlinkClick r:id="rId4"/>
              </a:rPr>
              <a:t>EEC102</a:t>
            </a:r>
            <a:r>
              <a:rPr lang="en-US" dirty="0" smtClean="0"/>
              <a:t>: Using the Universal Design for Learning (UDL) Framework to Analyze Existing Lessons for English Language Learners(ELLs)</a:t>
            </a:r>
          </a:p>
          <a:p>
            <a:r>
              <a:rPr lang="en-US" dirty="0" smtClean="0">
                <a:hlinkClick r:id="rId5"/>
              </a:rPr>
              <a:t>EEC103</a:t>
            </a:r>
            <a:r>
              <a:rPr lang="en-US" dirty="0" smtClean="0"/>
              <a:t>: Application of Universal Design for Learning (UDL) to Instructional Practice for English Language Learners (ELLs)</a:t>
            </a:r>
          </a:p>
          <a:p>
            <a:r>
              <a:rPr lang="en-US" dirty="0" smtClean="0">
                <a:hlinkClick r:id="rId6"/>
              </a:rPr>
              <a:t>EEC104</a:t>
            </a:r>
            <a:r>
              <a:rPr lang="en-US" dirty="0" smtClean="0"/>
              <a:t>: Data-Driven Instruction for English Language Learners (ELLs)</a:t>
            </a:r>
          </a:p>
          <a:p>
            <a:r>
              <a:rPr lang="en-US" dirty="0" smtClean="0">
                <a:hlinkClick r:id="rId7"/>
              </a:rPr>
              <a:t>EEC105</a:t>
            </a:r>
            <a:r>
              <a:rPr lang="en-US" dirty="0" smtClean="0"/>
              <a:t>: Teaching Academic Language to Improve Content Area Instruction for English Language Learners (ELLs) in the Elementary Grades</a:t>
            </a:r>
          </a:p>
          <a:p>
            <a:r>
              <a:rPr lang="en-US" dirty="0" smtClean="0">
                <a:hlinkClick r:id="rId8"/>
              </a:rPr>
              <a:t>EEC106</a:t>
            </a:r>
            <a:r>
              <a:rPr lang="en-US" dirty="0" smtClean="0"/>
              <a:t>: Teaching Academic Language to Improve Content Area Instruction for ELLs (For Middle/High School Math and Science Teachers)</a:t>
            </a:r>
          </a:p>
          <a:p>
            <a:r>
              <a:rPr lang="en-US" dirty="0" smtClean="0">
                <a:hlinkClick r:id="rId9"/>
              </a:rPr>
              <a:t>EEC107</a:t>
            </a:r>
            <a:r>
              <a:rPr lang="en-US" dirty="0" smtClean="0"/>
              <a:t>: Teaching Academic Language to Improve Content Area Instruction for ELLs (for Middle/High School Humanities and Literacy/ELA Teachers)</a:t>
            </a:r>
          </a:p>
          <a:p>
            <a:r>
              <a:rPr lang="en-US" dirty="0" smtClean="0">
                <a:hlinkClick r:id="rId10"/>
              </a:rPr>
              <a:t>EEC108</a:t>
            </a:r>
            <a:r>
              <a:rPr lang="en-US" dirty="0" smtClean="0"/>
              <a:t>: Understanding academic language to improve content area instruction for ELLs (differentiated by content area)</a:t>
            </a:r>
          </a:p>
          <a:p>
            <a:r>
              <a:rPr lang="en-US" dirty="0" smtClean="0">
                <a:hlinkClick r:id="rId11"/>
              </a:rPr>
              <a:t>EEC109</a:t>
            </a:r>
            <a:r>
              <a:rPr lang="en-US" dirty="0" smtClean="0"/>
              <a:t>: Teaching Academic Conversations in Classrooms with English Language Learners.</a:t>
            </a:r>
          </a:p>
          <a:p>
            <a:r>
              <a:rPr lang="en-US" dirty="0" smtClean="0">
                <a:hlinkClick r:id="rId12"/>
              </a:rPr>
              <a:t>EEC110</a:t>
            </a:r>
            <a:r>
              <a:rPr lang="en-US" dirty="0" smtClean="0"/>
              <a:t>: Academic English for ELLs in the Talk, Texts and Tasks of Middle and High School Mathematics and Science Classrooms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0BD7E41-C2C8-4BCA-9DB2-80898FE7A0E5}" type="slidenum">
              <a:rPr lang="en-US" smtClean="0"/>
              <a:pPr/>
              <a:t>9</a:t>
            </a:fld>
            <a:endParaRPr lang="en-US"/>
          </a:p>
        </p:txBody>
      </p:sp>
    </p:spTree>
    <p:extLst>
      <p:ext uri="{BB962C8B-B14F-4D97-AF65-F5344CB8AC3E}">
        <p14:creationId xmlns="" xmlns:p14="http://schemas.microsoft.com/office/powerpoint/2010/main" val="464775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SIOP Video</a:t>
            </a:r>
          </a:p>
          <a:p>
            <a:r>
              <a:rPr lang="en-US" dirty="0" smtClean="0"/>
              <a:t>Interaction: Elementary Math 2:25-4:20</a:t>
            </a:r>
          </a:p>
          <a:p>
            <a:r>
              <a:rPr lang="en-US" dirty="0" smtClean="0"/>
              <a:t>Strategies: Middle School ELA 2:00-4:00</a:t>
            </a:r>
          </a:p>
          <a:p>
            <a:r>
              <a:rPr lang="en-US" dirty="0" smtClean="0"/>
              <a:t>Practice/Application: Middle School 4:47-10:05</a:t>
            </a:r>
          </a:p>
          <a:p>
            <a:r>
              <a:rPr lang="en-US" dirty="0" smtClean="0"/>
              <a:t>Review/Assessment: Middle School Science</a:t>
            </a:r>
          </a:p>
          <a:p>
            <a:endParaRPr lang="en-US" dirty="0" smtClean="0"/>
          </a:p>
          <a:p>
            <a:r>
              <a:rPr lang="en-US" dirty="0" smtClean="0"/>
              <a:t>New Teacher Center</a:t>
            </a:r>
          </a:p>
          <a:p>
            <a:pPr lvl="1"/>
            <a:r>
              <a:rPr lang="en-US" dirty="0" smtClean="0"/>
              <a:t>8</a:t>
            </a:r>
            <a:r>
              <a:rPr lang="en-US" baseline="30000" dirty="0" smtClean="0"/>
              <a:t>th</a:t>
            </a:r>
            <a:r>
              <a:rPr lang="en-US" dirty="0" smtClean="0"/>
              <a:t> Grade English Language Arts</a:t>
            </a: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r="77994"/>
          <a:stretch>
            <a:fillRect/>
          </a:stretch>
        </p:blipFill>
        <p:spPr bwMode="auto">
          <a:xfrm>
            <a:off x="5867400" y="-381000"/>
            <a:ext cx="3505200" cy="7745413"/>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457200" y="5410200"/>
            <a:ext cx="2166938" cy="10538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8"/>
          <p:cNvSpPr>
            <a:spLocks noGrp="1"/>
          </p:cNvSpPr>
          <p:nvPr>
            <p:ph type="sldNum" sz="quarter" idx="15"/>
          </p:nvPr>
        </p:nvSpPr>
        <p:spPr/>
        <p:txBody>
          <a:bodyPr/>
          <a:lstStyle>
            <a:lvl1pPr algn="ctr">
              <a:defRPr/>
            </a:lvl1pPr>
          </a:lstStyle>
          <a:p>
            <a:fld id="{5769D82E-6987-4D55-BC92-780323C53D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r>
              <a:rPr lang="en-US" noProof="0" smtClean="0"/>
              <a:t>Click icon to add clip art</a:t>
            </a: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rtlCol="0">
            <a:normAutofit/>
          </a:bodyPr>
          <a:lstStyle/>
          <a:p>
            <a:pPr lvl="0"/>
            <a:r>
              <a:rPr lang="en-US" noProof="0" smtClean="0"/>
              <a:t>Click icon to add clip art</a:t>
            </a:r>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6" name="Rectangle 280"/>
          <p:cNvSpPr txBox="1">
            <a:spLocks noChangeArrowheads="1"/>
          </p:cNvSpPr>
          <p:nvPr/>
        </p:nvSpPr>
        <p:spPr bwMode="auto">
          <a:xfrm>
            <a:off x="8803833" y="6564826"/>
            <a:ext cx="199240" cy="155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lstStyle>
            <a:defPPr>
              <a:defRPr lang="en-US"/>
            </a:defPPr>
            <a:lvl1pPr algn="l" rtl="0" fontAlgn="base">
              <a:spcBef>
                <a:spcPct val="0"/>
              </a:spcBef>
              <a:spcAft>
                <a:spcPct val="0"/>
              </a:spcAft>
              <a:defRPr sz="1000" kern="1200">
                <a:solidFill>
                  <a:srgbClr val="000000"/>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defRPr/>
            </a:pPr>
            <a:fld id="{E824268E-FD5A-4CBE-9412-F4FF21850BBF}" type="slidenum">
              <a:rPr lang="en-US" smtClean="0">
                <a:solidFill>
                  <a:srgbClr val="FFFFFF"/>
                </a:solidFill>
                <a:latin typeface="Tahoma" pitchFamily="34" charset="0"/>
              </a:rPr>
              <a:pPr>
                <a:defRPr/>
              </a:pPr>
              <a:t>‹#›</a:t>
            </a:fld>
            <a:r>
              <a:rPr lang="en-US" dirty="0" smtClean="0">
                <a:solidFill>
                  <a:srgbClr val="FFFFFF"/>
                </a:solidFill>
                <a:latin typeface="Tahoma" pitchFamily="34" charset="0"/>
              </a:rPr>
              <a:t> </a:t>
            </a:r>
            <a:endParaRPr lang="en-US" dirty="0">
              <a:solidFill>
                <a:srgbClr val="FFFFFF"/>
              </a:solidFill>
              <a:latin typeface="Tahoma" pitchFamily="34" charset="0"/>
            </a:endParaRPr>
          </a:p>
        </p:txBody>
      </p:sp>
      <p:sp>
        <p:nvSpPr>
          <p:cNvPr id="7" name="Text Placeholder 6"/>
          <p:cNvSpPr>
            <a:spLocks noGrp="1"/>
          </p:cNvSpPr>
          <p:nvPr>
            <p:ph type="body" sz="quarter" idx="11"/>
          </p:nvPr>
        </p:nvSpPr>
        <p:spPr>
          <a:xfrm>
            <a:off x="1448285" y="367410"/>
            <a:ext cx="7467118" cy="298327"/>
          </a:xfrm>
          <a:prstGeom prst="rect">
            <a:avLst/>
          </a:prstGeom>
        </p:spPr>
        <p:txBody>
          <a:bodyPr wrap="square" lIns="0" tIns="0" rIns="0" bIns="0" anchor="ctr" anchorCtr="0">
            <a:spAutoFit/>
          </a:bodyPr>
          <a:lstStyle>
            <a:lvl1pPr marL="0" indent="0">
              <a:lnSpc>
                <a:spcPct val="100000"/>
              </a:lnSpc>
              <a:spcBef>
                <a:spcPts val="24"/>
              </a:spcBef>
              <a:spcAft>
                <a:spcPts val="0"/>
              </a:spcAft>
              <a:buNone/>
              <a:defRPr sz="1900" b="1" i="0" baseline="0">
                <a:solidFill>
                  <a:srgbClr val="4B4B4B"/>
                </a:solidFill>
                <a:latin typeface="Tahoma" pitchFamily="34" charset="0"/>
              </a:defRPr>
            </a:lvl1pPr>
          </a:lstStyle>
          <a:p>
            <a:pPr lvl="0"/>
            <a:r>
              <a:rPr lang="en-US" smtClean="0"/>
              <a:t>Click to edit Master text styles</a:t>
            </a:r>
          </a:p>
        </p:txBody>
      </p:sp>
      <p:sp>
        <p:nvSpPr>
          <p:cNvPr id="4" name="Text Placeholder 3"/>
          <p:cNvSpPr>
            <a:spLocks noGrp="1"/>
          </p:cNvSpPr>
          <p:nvPr>
            <p:ph type="body" sz="quarter" idx="16"/>
          </p:nvPr>
        </p:nvSpPr>
        <p:spPr>
          <a:xfrm>
            <a:off x="163852"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3"/>
          <p:cNvSpPr>
            <a:spLocks noGrp="1"/>
          </p:cNvSpPr>
          <p:nvPr>
            <p:ph type="body" sz="quarter" idx="17"/>
          </p:nvPr>
        </p:nvSpPr>
        <p:spPr>
          <a:xfrm>
            <a:off x="4657087"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Tx/>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Tx/>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Tx/>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Tx/>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Text Placeholder 3"/>
          <p:cNvSpPr>
            <a:spLocks noGrp="1"/>
          </p:cNvSpPr>
          <p:nvPr>
            <p:ph type="body" sz="quarter" idx="18"/>
          </p:nvPr>
        </p:nvSpPr>
        <p:spPr>
          <a:xfrm>
            <a:off x="160742" y="1146692"/>
            <a:ext cx="8754660" cy="25122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392"/>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392"/>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p:txBody>
      </p:sp>
      <p:sp>
        <p:nvSpPr>
          <p:cNvPr id="14"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xmlns="" val="337932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101205-7F37-48B5-98F5-A5446CCF80FE}"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101205-7F37-48B5-98F5-A5446CCF80FE}"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01205-7F37-48B5-98F5-A5446CCF80FE}"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0"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101205-7F37-48B5-98F5-A5446CCF80FE}"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101205-7F37-48B5-98F5-A5446CCF80FE}" type="datetimeFigureOut">
              <a:rPr lang="en-US" smtClean="0"/>
              <a:pPr/>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101205-7F37-48B5-98F5-A5446CCF80FE}" type="datetimeFigureOut">
              <a:rPr lang="en-US" smtClean="0"/>
              <a:pPr/>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01205-7F37-48B5-98F5-A5446CCF80FE}" type="datetimeFigureOut">
              <a:rPr lang="en-US" smtClean="0"/>
              <a:pPr/>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01205-7F37-48B5-98F5-A5446CCF80FE}"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01205-7F37-48B5-98F5-A5446CCF80FE}"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101205-7F37-48B5-98F5-A5446CCF80FE}"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101205-7F37-48B5-98F5-A5446CCF80FE}"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567AF-715B-415C-AF89-3C3C4CD56F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3"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1" name="Picture 20" descr="Compass Small Full.jpg"/>
          <p:cNvPicPr>
            <a:picLocks noChangeAspect="1"/>
          </p:cNvPicPr>
          <p:nvPr/>
        </p:nvPicPr>
        <p:blipFill>
          <a:blip r:embed="rId18" cstate="print"/>
          <a:srcRect t="20000" b="24000"/>
          <a:stretch>
            <a:fillRect/>
          </a:stretch>
        </p:blipFill>
        <p:spPr>
          <a:xfrm>
            <a:off x="3588715" y="6248400"/>
            <a:ext cx="1952625" cy="533400"/>
          </a:xfrm>
          <a:prstGeom prst="rect">
            <a:avLst/>
          </a:prstGeom>
        </p:spPr>
      </p:pic>
      <p:pic>
        <p:nvPicPr>
          <p:cNvPr id="2050" name="Picture 8"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1" name="Picture 7"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2" name="Picture 6" descr="ESE Logo"/>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sp>
        <p:nvSpPr>
          <p:cNvPr id="2053"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n-lt"/>
              </a:defRPr>
            </a:lvl1pPr>
          </a:lstStyle>
          <a:p>
            <a:fld id="{5769D82E-6987-4D55-BC92-780323C53D3E}" type="slidenum">
              <a:rPr lang="en-US" smtClean="0"/>
              <a:pPr/>
              <a:t>‹#›</a:t>
            </a:fld>
            <a:endParaRPr lang="en-US" dirty="0"/>
          </a:p>
        </p:txBody>
      </p:sp>
      <p:sp>
        <p:nvSpPr>
          <p:cNvPr id="10" name="Rectangle 9"/>
          <p:cNvSpPr/>
          <p:nvPr/>
        </p:nvSpPr>
        <p:spPr>
          <a:xfrm>
            <a:off x="5638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85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57686" y="6567535"/>
            <a:ext cx="2971800" cy="215444"/>
          </a:xfrm>
          <a:prstGeom prst="rect">
            <a:avLst/>
          </a:prstGeom>
          <a:noFill/>
        </p:spPr>
        <p:txBody>
          <a:bodyPr wrap="square" rtlCol="0">
            <a:spAutoFit/>
          </a:bodyPr>
          <a:lstStyle/>
          <a:p>
            <a:r>
              <a:rPr lang="en-US" sz="800" dirty="0" smtClean="0">
                <a:solidFill>
                  <a:schemeClr val="bg1">
                    <a:lumMod val="65000"/>
                  </a:schemeClr>
                </a:solidFill>
              </a:rPr>
              <a:t>Massachusetts Department of Elementary &amp; Secondary  Education </a:t>
            </a:r>
            <a:endParaRPr lang="en-US" sz="800" dirty="0">
              <a:solidFill>
                <a:schemeClr val="bg1">
                  <a:lumMod val="6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Georgia" pitchFamily="18" charset="0"/>
        </a:defRPr>
      </a:lvl2pPr>
      <a:lvl3pPr algn="l" rtl="0" eaLnBrk="1" fontAlgn="base" hangingPunct="1">
        <a:spcBef>
          <a:spcPct val="0"/>
        </a:spcBef>
        <a:spcAft>
          <a:spcPct val="0"/>
        </a:spcAft>
        <a:defRPr sz="4400">
          <a:solidFill>
            <a:schemeClr val="tx1"/>
          </a:solidFill>
          <a:latin typeface="Georgia" pitchFamily="18" charset="0"/>
        </a:defRPr>
      </a:lvl3pPr>
      <a:lvl4pPr algn="l" rtl="0" eaLnBrk="1" fontAlgn="base" hangingPunct="1">
        <a:spcBef>
          <a:spcPct val="0"/>
        </a:spcBef>
        <a:spcAft>
          <a:spcPct val="0"/>
        </a:spcAft>
        <a:defRPr sz="4400">
          <a:solidFill>
            <a:schemeClr val="tx1"/>
          </a:solidFill>
          <a:latin typeface="Georgia" pitchFamily="18" charset="0"/>
        </a:defRPr>
      </a:lvl4pPr>
      <a:lvl5pPr algn="l" rtl="0" eaLnBrk="1" fontAlgn="base" hangingPunct="1">
        <a:spcBef>
          <a:spcPct val="0"/>
        </a:spcBef>
        <a:spcAft>
          <a:spcPct val="0"/>
        </a:spcAft>
        <a:defRPr sz="4400">
          <a:solidFill>
            <a:schemeClr val="tx1"/>
          </a:solidFill>
          <a:latin typeface="Georgia" pitchFamily="18" charset="0"/>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1" fontAlgn="base" hangingPunct="1">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01205-7F37-48B5-98F5-A5446CCF80FE}" type="datetimeFigureOut">
              <a:rPr lang="en-US" smtClean="0"/>
              <a:pPr/>
              <a:t>5/6/2015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567AF-715B-415C-AF89-3C3C4CD56F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SEI Smart Card</a:t>
            </a:r>
            <a:br>
              <a:rPr lang="en-US" dirty="0" smtClean="0"/>
            </a:br>
            <a:r>
              <a:rPr lang="en-US" sz="2800" dirty="0" smtClean="0">
                <a:latin typeface="+mn-lt"/>
              </a:rPr>
              <a:t>An observational guide for SEI classrooms</a:t>
            </a:r>
            <a:r>
              <a:rPr lang="en-US" dirty="0" smtClean="0"/>
              <a:t>	</a:t>
            </a:r>
            <a:endParaRPr lang="en-US" dirty="0"/>
          </a:p>
        </p:txBody>
      </p:sp>
      <p:sp>
        <p:nvSpPr>
          <p:cNvPr id="3" name="Subtitle 2"/>
          <p:cNvSpPr>
            <a:spLocks noGrp="1"/>
          </p:cNvSpPr>
          <p:nvPr>
            <p:ph type="subTitle" idx="1"/>
          </p:nvPr>
        </p:nvSpPr>
        <p:spPr/>
        <p:txBody>
          <a:bodyPr/>
          <a:lstStyle/>
          <a:p>
            <a:r>
              <a:rPr lang="en-US" sz="1400" dirty="0" smtClean="0"/>
              <a:t>MATSOL Conference</a:t>
            </a:r>
          </a:p>
          <a:p>
            <a:r>
              <a:rPr lang="en-US" sz="1400" dirty="0" smtClean="0"/>
              <a:t>May 8, 2015</a:t>
            </a:r>
          </a:p>
          <a:p>
            <a:r>
              <a:rPr lang="en-US" sz="1400" dirty="0" smtClean="0"/>
              <a:t>Zhaneta Liti &amp; David Valade</a:t>
            </a:r>
          </a:p>
          <a:p>
            <a:r>
              <a:rPr lang="en-US" sz="1400" dirty="0" smtClean="0"/>
              <a:t>Urban ELL Coordinators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from the field</a:t>
            </a:r>
            <a:endParaRPr lang="en-US" dirty="0"/>
          </a:p>
        </p:txBody>
      </p:sp>
      <p:sp>
        <p:nvSpPr>
          <p:cNvPr id="3" name="Content Placeholder 2"/>
          <p:cNvSpPr>
            <a:spLocks noGrp="1"/>
          </p:cNvSpPr>
          <p:nvPr>
            <p:ph idx="1"/>
          </p:nvPr>
        </p:nvSpPr>
        <p:spPr/>
        <p:txBody>
          <a:bodyPr/>
          <a:lstStyle/>
          <a:p>
            <a:r>
              <a:rPr lang="en-US" dirty="0" smtClean="0"/>
              <a:t>Teacher Self-Assessment</a:t>
            </a:r>
          </a:p>
          <a:p>
            <a:r>
              <a:rPr lang="en-US" dirty="0" smtClean="0"/>
              <a:t>Coaching </a:t>
            </a:r>
          </a:p>
          <a:p>
            <a:r>
              <a:rPr lang="en-US" dirty="0" smtClean="0"/>
              <a:t>Individual teacher growth</a:t>
            </a:r>
          </a:p>
          <a:p>
            <a:r>
              <a:rPr lang="en-US" dirty="0" smtClean="0"/>
              <a:t>Data from tool can be used to:</a:t>
            </a:r>
          </a:p>
          <a:p>
            <a:pPr lvl="1">
              <a:buClrTx/>
              <a:buFont typeface="Wingdings" pitchFamily="2" charset="2"/>
              <a:buChar char="§"/>
            </a:pPr>
            <a:r>
              <a:rPr lang="en-US" dirty="0" smtClean="0"/>
              <a:t>focus professional development;</a:t>
            </a:r>
          </a:p>
          <a:p>
            <a:pPr lvl="1">
              <a:buClrTx/>
              <a:buFont typeface="Wingdings" pitchFamily="2" charset="2"/>
              <a:buChar char="§"/>
            </a:pPr>
            <a:r>
              <a:rPr lang="en-US" dirty="0" smtClean="0"/>
              <a:t>allocate resources, such as materials and coaches</a:t>
            </a:r>
          </a:p>
          <a:p>
            <a:pPr lvl="1">
              <a:buClrTx/>
              <a:buFont typeface="Wingdings" pitchFamily="2" charset="2"/>
              <a:buChar char="§"/>
            </a:pPr>
            <a:r>
              <a:rPr lang="en-US" dirty="0" smtClean="0"/>
              <a:t>Identify strengths and weaknesses of current SEI practice; and</a:t>
            </a:r>
          </a:p>
          <a:p>
            <a:pPr lvl="1">
              <a:buClrTx/>
              <a:buFont typeface="Wingdings" pitchFamily="2" charset="2"/>
              <a:buChar char="§"/>
            </a:pPr>
            <a:r>
              <a:rPr lang="en-US" dirty="0" smtClean="0"/>
              <a:t>plan for ELE improvement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the SEI Tool</a:t>
            </a:r>
            <a:endParaRPr lang="en-US" dirty="0"/>
          </a:p>
        </p:txBody>
      </p:sp>
      <p:sp>
        <p:nvSpPr>
          <p:cNvPr id="3" name="Content Placeholder 2"/>
          <p:cNvSpPr>
            <a:spLocks noGrp="1"/>
          </p:cNvSpPr>
          <p:nvPr>
            <p:ph idx="1"/>
          </p:nvPr>
        </p:nvSpPr>
        <p:spPr/>
        <p:txBody>
          <a:bodyPr/>
          <a:lstStyle/>
          <a:p>
            <a:r>
              <a:rPr lang="en-US" dirty="0" smtClean="0">
                <a:solidFill>
                  <a:srgbClr val="000000"/>
                </a:solidFill>
                <a:latin typeface="Arial" pitchFamily="34" charset="0"/>
                <a:cs typeface="Arial" pitchFamily="34" charset="0"/>
              </a:rPr>
              <a:t>It is easy and quick to use</a:t>
            </a:r>
          </a:p>
          <a:p>
            <a:r>
              <a:rPr lang="en-US" dirty="0" smtClean="0">
                <a:solidFill>
                  <a:srgbClr val="000000"/>
                </a:solidFill>
                <a:latin typeface="Arial" pitchFamily="34" charset="0"/>
                <a:cs typeface="Arial" pitchFamily="34" charset="0"/>
              </a:rPr>
              <a:t>It is not part of teacher evaluation</a:t>
            </a:r>
          </a:p>
          <a:p>
            <a:r>
              <a:rPr lang="en-US" dirty="0" smtClean="0">
                <a:solidFill>
                  <a:srgbClr val="000000"/>
                </a:solidFill>
                <a:latin typeface="Arial" pitchFamily="34" charset="0"/>
                <a:cs typeface="Arial" pitchFamily="34" charset="0"/>
              </a:rPr>
              <a:t>It is aligned to other existing tools</a:t>
            </a:r>
          </a:p>
          <a:p>
            <a:r>
              <a:rPr lang="en-US" dirty="0" smtClean="0">
                <a:solidFill>
                  <a:srgbClr val="000000"/>
                </a:solidFill>
                <a:latin typeface="Arial" pitchFamily="34" charset="0"/>
                <a:cs typeface="Arial" pitchFamily="34" charset="0"/>
              </a:rPr>
              <a:t>Easily adaptable to districts’ needs .</a:t>
            </a:r>
          </a:p>
          <a:p>
            <a:pPr>
              <a:buNone/>
            </a:pPr>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Observation - Questions</a:t>
            </a:r>
            <a:endParaRPr lang="en-US" dirty="0"/>
          </a:p>
        </p:txBody>
      </p:sp>
      <p:sp>
        <p:nvSpPr>
          <p:cNvPr id="3" name="Content Placeholder 2"/>
          <p:cNvSpPr>
            <a:spLocks noGrp="1"/>
          </p:cNvSpPr>
          <p:nvPr>
            <p:ph idx="1"/>
          </p:nvPr>
        </p:nvSpPr>
        <p:spPr/>
        <p:txBody>
          <a:bodyPr/>
          <a:lstStyle/>
          <a:p>
            <a:r>
              <a:rPr lang="en-US" dirty="0" smtClean="0"/>
              <a:t>How does the teacher make the lesson accessible to the ELL student(s)?</a:t>
            </a:r>
          </a:p>
          <a:p>
            <a:r>
              <a:rPr lang="en-US" dirty="0" smtClean="0"/>
              <a:t>What are some of the practices (strategies/techniques) used in the video that are appropriate for an ELL learner?  </a:t>
            </a:r>
          </a:p>
          <a:p>
            <a:r>
              <a:rPr lang="en-US" dirty="0" smtClean="0"/>
              <a:t>How does the classroom environment support and promote the process of language acquisition? </a:t>
            </a:r>
          </a:p>
          <a:p>
            <a:r>
              <a:rPr lang="en-US" dirty="0" smtClean="0"/>
              <a:t>What’s missing from this lesson?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zxl\AppData\Local\Microsoft\Windows\Temporary Internet Files\Content.Outlook\1GPNADNE\Organization of the Classroom.jpg"/>
          <p:cNvPicPr>
            <a:picLocks noGrp="1" noChangeAspect="1" noChangeArrowheads="1"/>
          </p:cNvPicPr>
          <p:nvPr>
            <p:ph idx="1"/>
          </p:nvPr>
        </p:nvPicPr>
        <p:blipFill>
          <a:blip r:embed="rId2" cstate="print"/>
          <a:srcRect/>
          <a:stretch>
            <a:fillRect/>
          </a:stretch>
        </p:blipFill>
        <p:spPr bwMode="auto">
          <a:xfrm>
            <a:off x="152400" y="228600"/>
            <a:ext cx="9115778" cy="67818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57200" y="228598"/>
          <a:ext cx="8534400" cy="6390642"/>
        </p:xfrm>
        <a:graphic>
          <a:graphicData uri="http://schemas.openxmlformats.org/drawingml/2006/table">
            <a:tbl>
              <a:tblPr/>
              <a:tblGrid>
                <a:gridCol w="8534400"/>
              </a:tblGrid>
              <a:tr h="129650">
                <a:tc>
                  <a:txBody>
                    <a:bodyPr/>
                    <a:lstStyle/>
                    <a:p>
                      <a:pPr marL="0" marR="0">
                        <a:spcBef>
                          <a:spcPts val="0"/>
                        </a:spcBef>
                        <a:spcAft>
                          <a:spcPts val="0"/>
                        </a:spcAft>
                      </a:pPr>
                      <a:r>
                        <a:rPr lang="en-US" sz="800" b="1" dirty="0">
                          <a:latin typeface="Times New Roman"/>
                          <a:ea typeface="Times New Roman"/>
                        </a:rPr>
                        <a:t>Explanations and Examples of Selected Indicators from Side 1</a:t>
                      </a:r>
                      <a:endParaRPr lang="en-US" sz="900" dirty="0">
                        <a:latin typeface="Times New Roman"/>
                        <a:ea typeface="Times New Roman"/>
                      </a:endParaRPr>
                    </a:p>
                  </a:txBody>
                  <a:tcPr marL="41913" marR="419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29650">
                <a:tc>
                  <a:txBody>
                    <a:bodyPr/>
                    <a:lstStyle/>
                    <a:p>
                      <a:pPr marL="0" marR="0">
                        <a:spcBef>
                          <a:spcPts val="0"/>
                        </a:spcBef>
                        <a:spcAft>
                          <a:spcPts val="0"/>
                        </a:spcAft>
                      </a:pPr>
                      <a:r>
                        <a:rPr lang="en-US" sz="800" b="1">
                          <a:latin typeface="Times New Roman"/>
                          <a:ea typeface="Times New Roman"/>
                        </a:rPr>
                        <a:t>Organization of the Classroom </a:t>
                      </a:r>
                      <a:endParaRPr lang="en-US" sz="900">
                        <a:latin typeface="Times New Roman"/>
                        <a:ea typeface="Times New Roman"/>
                      </a:endParaRPr>
                    </a:p>
                  </a:txBody>
                  <a:tcPr marL="41913" marR="419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341">
                <a:tc>
                  <a:txBody>
                    <a:bodyPr/>
                    <a:lstStyle/>
                    <a:p>
                      <a:pPr marL="342900" marR="0" lvl="0" indent="-342900">
                        <a:spcBef>
                          <a:spcPts val="0"/>
                        </a:spcBef>
                        <a:spcAft>
                          <a:spcPts val="0"/>
                        </a:spcAft>
                        <a:buFont typeface="+mj-lt"/>
                        <a:buAutoNum type="arabicPeriod"/>
                      </a:pPr>
                      <a:r>
                        <a:rPr lang="en-US" sz="800" b="1" dirty="0">
                          <a:latin typeface="Times New Roman"/>
                          <a:ea typeface="Times New Roman"/>
                        </a:rPr>
                        <a:t>Classroom Climate </a:t>
                      </a:r>
                      <a:endParaRPr lang="en-US" sz="900" dirty="0">
                        <a:latin typeface="Times New Roman"/>
                        <a:ea typeface="Times New Roman"/>
                      </a:endParaRPr>
                    </a:p>
                    <a:p>
                      <a:pPr marL="228600" marR="0">
                        <a:spcBef>
                          <a:spcPts val="0"/>
                        </a:spcBef>
                        <a:spcAft>
                          <a:spcPts val="0"/>
                        </a:spcAft>
                      </a:pPr>
                      <a:r>
                        <a:rPr lang="en-US" sz="800" dirty="0">
                          <a:latin typeface="Times New Roman"/>
                          <a:ea typeface="Times New Roman"/>
                        </a:rPr>
                        <a:t>Seating arrangements facilitate independent work as well as opportunities for students to talk and work together or with the teacher in small group instructional conversations; students collaborate or assist one another. Some examples of seating arrangements include:</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seated with a partner or in a small group for work that facilitates:</a:t>
                      </a:r>
                      <a:endParaRPr lang="en-US" sz="900" dirty="0">
                        <a:latin typeface="Times New Roman"/>
                        <a:ea typeface="Times New Roman"/>
                      </a:endParaRPr>
                    </a:p>
                    <a:p>
                      <a:pPr marL="342900" marR="0" lvl="0" indent="-342900">
                        <a:spcBef>
                          <a:spcPts val="0"/>
                        </a:spcBef>
                        <a:spcAft>
                          <a:spcPts val="0"/>
                        </a:spcAft>
                        <a:buFont typeface="+mj-lt"/>
                        <a:buAutoNum type="romanLcPeriod"/>
                      </a:pPr>
                      <a:r>
                        <a:rPr lang="en-US" sz="800" dirty="0">
                          <a:latin typeface="Times New Roman"/>
                          <a:ea typeface="Times New Roman"/>
                        </a:rPr>
                        <a:t>interaction between participants, or</a:t>
                      </a:r>
                    </a:p>
                    <a:p>
                      <a:pPr marL="342900" marR="0" lvl="0" indent="-342900">
                        <a:spcBef>
                          <a:spcPts val="0"/>
                        </a:spcBef>
                        <a:spcAft>
                          <a:spcPts val="0"/>
                        </a:spcAft>
                        <a:buFont typeface="+mj-lt"/>
                        <a:buAutoNum type="romanLcPeriod"/>
                        <a:tabLst>
                          <a:tab pos="914400" algn="l"/>
                        </a:tabLst>
                      </a:pPr>
                      <a:r>
                        <a:rPr lang="en-US" sz="800" dirty="0">
                          <a:latin typeface="Times New Roman"/>
                          <a:ea typeface="Times New Roman"/>
                        </a:rPr>
                        <a:t>shared ownership, authorship, use, or responsibility for a product </a:t>
                      </a:r>
                    </a:p>
                    <a:p>
                      <a:pPr marL="342900" marR="0" lvl="0" indent="-342900">
                        <a:spcBef>
                          <a:spcPts val="0"/>
                        </a:spcBef>
                        <a:spcAft>
                          <a:spcPts val="0"/>
                        </a:spcAft>
                        <a:buFont typeface="+mj-lt"/>
                        <a:buAutoNum type="alphaLcPeriod"/>
                      </a:pPr>
                      <a:r>
                        <a:rPr lang="en-US" sz="800" dirty="0">
                          <a:latin typeface="Times New Roman"/>
                          <a:ea typeface="Times New Roman"/>
                        </a:rPr>
                        <a:t>Students work with a partner and/or help each other to use sentence frames to write simple, compound, and complex sentences</a:t>
                      </a:r>
                    </a:p>
                    <a:p>
                      <a:pPr marL="342900" marR="0" lvl="0" indent="-342900">
                        <a:spcBef>
                          <a:spcPts val="0"/>
                        </a:spcBef>
                        <a:spcAft>
                          <a:spcPts val="0"/>
                        </a:spcAft>
                        <a:buFont typeface="+mj-lt"/>
                        <a:buAutoNum type="alphaLcPeriod"/>
                      </a:pPr>
                      <a:r>
                        <a:rPr lang="en-US" sz="800" dirty="0">
                          <a:latin typeface="Times New Roman"/>
                          <a:ea typeface="Times New Roman"/>
                        </a:rPr>
                        <a:t>Level 1 students work with a teacher who models and practices how to produce sentence frames while other students in the classroom work in cooperative groups</a:t>
                      </a:r>
                      <a:endParaRPr lang="en-US" sz="900" dirty="0">
                        <a:latin typeface="Times New Roman"/>
                        <a:ea typeface="Times New Roman"/>
                      </a:endParaRPr>
                    </a:p>
                    <a:p>
                      <a:pPr marL="342900" marR="0" lvl="0" indent="-342900">
                        <a:spcBef>
                          <a:spcPts val="0"/>
                        </a:spcBef>
                        <a:spcAft>
                          <a:spcPts val="0"/>
                        </a:spcAft>
                        <a:buFont typeface="+mj-lt"/>
                        <a:buAutoNum type="arabicPeriod"/>
                      </a:pPr>
                      <a:r>
                        <a:rPr lang="en-US" sz="800" b="1" dirty="0">
                          <a:latin typeface="Times New Roman"/>
                          <a:ea typeface="Times New Roman"/>
                        </a:rPr>
                        <a:t>Learning Objectives (</a:t>
                      </a:r>
                      <a:r>
                        <a:rPr lang="en-US" sz="800" i="1" dirty="0">
                          <a:solidFill>
                            <a:srgbClr val="333333"/>
                          </a:solidFill>
                          <a:latin typeface="Times New Roman"/>
                          <a:ea typeface="Times New Roman"/>
                        </a:rPr>
                        <a:t>Source: Digital Sandbox)</a:t>
                      </a:r>
                      <a:endParaRPr lang="en-US" sz="900" dirty="0">
                        <a:latin typeface="Times New Roman"/>
                        <a:ea typeface="Times New Roman"/>
                      </a:endParaRPr>
                    </a:p>
                    <a:p>
                      <a:pPr marL="228600" marR="0">
                        <a:spcBef>
                          <a:spcPts val="0"/>
                        </a:spcBef>
                        <a:spcAft>
                          <a:spcPts val="0"/>
                        </a:spcAft>
                      </a:pPr>
                      <a:r>
                        <a:rPr lang="en-US" sz="800" dirty="0">
                          <a:latin typeface="Times New Roman"/>
                          <a:ea typeface="Times New Roman"/>
                        </a:rPr>
                        <a:t>Learning objectives are presented to students at the beginning of the lesson, and revisited as part of lesson closure. Learning objectives include aligned content and language objectives in a student-friendly language. Language objectives</a:t>
                      </a:r>
                      <a:r>
                        <a:rPr lang="en-US" sz="800" b="1" dirty="0">
                          <a:latin typeface="Times New Roman"/>
                          <a:ea typeface="Times New Roman"/>
                        </a:rPr>
                        <a:t> </a:t>
                      </a:r>
                      <a:r>
                        <a:rPr lang="en-US" sz="800" dirty="0">
                          <a:solidFill>
                            <a:srgbClr val="333333"/>
                          </a:solidFill>
                          <a:latin typeface="Times New Roman"/>
                          <a:ea typeface="Times New Roman"/>
                        </a:rPr>
                        <a:t>are the</a:t>
                      </a:r>
                      <a:r>
                        <a:rPr lang="en-US" sz="800" b="1" dirty="0">
                          <a:solidFill>
                            <a:srgbClr val="333333"/>
                          </a:solidFill>
                          <a:latin typeface="Times New Roman"/>
                          <a:ea typeface="Times New Roman"/>
                        </a:rPr>
                        <a:t> how</a:t>
                      </a:r>
                      <a:r>
                        <a:rPr lang="en-US" sz="800" dirty="0">
                          <a:solidFill>
                            <a:srgbClr val="333333"/>
                          </a:solidFill>
                          <a:latin typeface="Times New Roman"/>
                          <a:ea typeface="Times New Roman"/>
                        </a:rPr>
                        <a:t> of the lesson and articulate what students will be doing within the lesson in terms of reading, writing, listening, speaking, and thinking.</a:t>
                      </a:r>
                      <a:endParaRPr lang="en-US" sz="900" dirty="0">
                        <a:latin typeface="Times New Roman"/>
                        <a:ea typeface="Times New Roman"/>
                      </a:endParaRPr>
                    </a:p>
                    <a:p>
                      <a:pPr marL="228600" marR="0">
                        <a:spcBef>
                          <a:spcPts val="0"/>
                        </a:spcBef>
                        <a:spcAft>
                          <a:spcPts val="0"/>
                        </a:spcAft>
                      </a:pPr>
                      <a:r>
                        <a:rPr lang="en-US" sz="800" dirty="0">
                          <a:latin typeface="Times New Roman"/>
                          <a:ea typeface="Times New Roman"/>
                        </a:rPr>
                        <a:t>Language Objective Examples from Kate Kinsella: </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will be able to evaluate two ways to solve a two-step algebra word problem </a:t>
                      </a:r>
                      <a:endParaRPr lang="en-US" sz="900" dirty="0">
                        <a:latin typeface="Times New Roman"/>
                        <a:ea typeface="Times New Roman"/>
                      </a:endParaRPr>
                    </a:p>
                    <a:p>
                      <a:pPr marL="342900" marR="0" lvl="0" indent="-342900">
                        <a:spcBef>
                          <a:spcPts val="0"/>
                        </a:spcBef>
                        <a:spcAft>
                          <a:spcPts val="0"/>
                        </a:spcAft>
                        <a:buFont typeface="+mj-lt"/>
                        <a:buAutoNum type="romanLcPeriod"/>
                      </a:pPr>
                      <a:r>
                        <a:rPr lang="en-US" sz="800" dirty="0">
                          <a:latin typeface="Times New Roman"/>
                          <a:ea typeface="Times New Roman"/>
                        </a:rPr>
                        <a:t>Using reasoning language (because, in order to, as a result)</a:t>
                      </a:r>
                      <a:endParaRPr lang="en-US" sz="900" dirty="0">
                        <a:latin typeface="Times New Roman"/>
                        <a:ea typeface="Times New Roman"/>
                      </a:endParaRPr>
                    </a:p>
                    <a:p>
                      <a:pPr marL="342900" marR="0" lvl="0" indent="-342900">
                        <a:spcBef>
                          <a:spcPts val="0"/>
                        </a:spcBef>
                        <a:spcAft>
                          <a:spcPts val="0"/>
                        </a:spcAft>
                        <a:buFont typeface="+mj-lt"/>
                        <a:buAutoNum type="romanLcPeriod"/>
                      </a:pPr>
                      <a:r>
                        <a:rPr lang="en-US" sz="800" dirty="0">
                          <a:latin typeface="Times New Roman"/>
                          <a:ea typeface="Times New Roman"/>
                        </a:rPr>
                        <a:t>During a conversation about a problem and on a quiz  </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will articulate main idea and details using target vocabulary (main idea, detail)</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will describe a character’s emotions using precise adjectives.</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will revise a persuasive paragraph using correct present and conditional verbs.</a:t>
                      </a:r>
                      <a:endParaRPr lang="en-US" sz="900" dirty="0">
                        <a:latin typeface="Times New Roman"/>
                        <a:ea typeface="Times New Roman"/>
                      </a:endParaRPr>
                    </a:p>
                    <a:p>
                      <a:pPr marL="342900" marR="0" lvl="0" indent="-342900">
                        <a:spcBef>
                          <a:spcPts val="0"/>
                        </a:spcBef>
                        <a:spcAft>
                          <a:spcPts val="0"/>
                        </a:spcAft>
                        <a:buFont typeface="+mj-lt"/>
                        <a:buAutoNum type="alphaLcPeriod"/>
                      </a:pPr>
                      <a:r>
                        <a:rPr lang="en-US" sz="800" dirty="0">
                          <a:latin typeface="Times New Roman"/>
                          <a:ea typeface="Times New Roman"/>
                        </a:rPr>
                        <a:t>Students will report a group consensus using citation verbs  (determined, concluded) </a:t>
                      </a:r>
                      <a:endParaRPr lang="en-US" sz="900" dirty="0">
                        <a:latin typeface="Times New Roman"/>
                        <a:ea typeface="Times New Roman"/>
                      </a:endParaRPr>
                    </a:p>
                  </a:txBody>
                  <a:tcPr marL="41913" marR="419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50">
                <a:tc>
                  <a:txBody>
                    <a:bodyPr/>
                    <a:lstStyle/>
                    <a:p>
                      <a:pPr marL="0" marR="0">
                        <a:spcBef>
                          <a:spcPts val="0"/>
                        </a:spcBef>
                        <a:spcAft>
                          <a:spcPts val="0"/>
                        </a:spcAft>
                      </a:pPr>
                      <a:r>
                        <a:rPr lang="en-US" sz="800" b="1">
                          <a:latin typeface="Times New Roman"/>
                          <a:ea typeface="Times New Roman"/>
                        </a:rPr>
                        <a:t>Instructional Design and Delivery </a:t>
                      </a:r>
                      <a:endParaRPr lang="en-US" sz="900">
                        <a:latin typeface="Times New Roman"/>
                        <a:ea typeface="Times New Roman"/>
                      </a:endParaRPr>
                    </a:p>
                  </a:txBody>
                  <a:tcPr marL="41913" marR="419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8351">
                <a:tc>
                  <a:txBody>
                    <a:bodyPr/>
                    <a:lstStyle/>
                    <a:p>
                      <a:pPr marL="114300" marR="0" indent="-57150">
                        <a:spcBef>
                          <a:spcPts val="0"/>
                        </a:spcBef>
                        <a:spcAft>
                          <a:spcPts val="0"/>
                        </a:spcAft>
                      </a:pPr>
                      <a:r>
                        <a:rPr lang="en-US" sz="800" b="1" dirty="0">
                          <a:latin typeface="Times New Roman"/>
                          <a:ea typeface="Times New Roman"/>
                        </a:rPr>
                        <a:t>3.  Presentation of content is within the students’ proficiency and developmental level </a:t>
                      </a:r>
                      <a:endParaRPr lang="en-US" sz="900" dirty="0">
                        <a:latin typeface="Times New Roman"/>
                        <a:ea typeface="Times New Roman"/>
                      </a:endParaRPr>
                    </a:p>
                    <a:p>
                      <a:pPr marL="228600" marR="0">
                        <a:spcBef>
                          <a:spcPts val="0"/>
                        </a:spcBef>
                        <a:spcAft>
                          <a:spcPts val="0"/>
                        </a:spcAft>
                      </a:pPr>
                      <a:r>
                        <a:rPr lang="en-US" sz="800" dirty="0">
                          <a:latin typeface="Times New Roman"/>
                          <a:ea typeface="Times New Roman"/>
                        </a:rPr>
                        <a:t>Key Vocabulary refers to words from the lesson material that the teacher anticipates will significantly impact comprehension, and therefore intentionally pre-selects as tier words. The teacher pre-teaches these key vocabulary words to the students using research based strategies, and students have ample opportunities to apply the new vocabulary words during the lesson. </a:t>
                      </a:r>
                      <a:r>
                        <a:rPr lang="en-US" sz="800" i="1" dirty="0">
                          <a:latin typeface="Times New Roman"/>
                          <a:ea typeface="Times New Roman"/>
                        </a:rPr>
                        <a:t>(Source: SEI Endorsement Strategies from RETELL)</a:t>
                      </a:r>
                      <a:endParaRPr lang="en-US" sz="900" dirty="0">
                        <a:latin typeface="Times New Roman"/>
                        <a:ea typeface="Times New Roman"/>
                      </a:endParaRPr>
                    </a:p>
                    <a:p>
                      <a:pPr marL="342900" marR="0" lvl="0" indent="-342900">
                        <a:spcBef>
                          <a:spcPts val="0"/>
                        </a:spcBef>
                        <a:spcAft>
                          <a:spcPts val="0"/>
                        </a:spcAft>
                        <a:buFont typeface="+mj-lt"/>
                        <a:buAutoNum type="arabicPeriod" startAt="5"/>
                      </a:pPr>
                      <a:r>
                        <a:rPr lang="en-US" sz="800" b="1" dirty="0">
                          <a:latin typeface="Times New Roman"/>
                          <a:ea typeface="Times New Roman"/>
                        </a:rPr>
                        <a:t>Teaching includes techniques such as</a:t>
                      </a:r>
                      <a:r>
                        <a:rPr lang="en-US" sz="800" b="1" i="1" dirty="0">
                          <a:latin typeface="Times New Roman"/>
                          <a:ea typeface="Times New Roman"/>
                        </a:rPr>
                        <a:t> modeling, direct instruction, and facilitation.</a:t>
                      </a:r>
                      <a:endParaRPr lang="en-US" sz="900" dirty="0">
                        <a:latin typeface="Times New Roman"/>
                        <a:ea typeface="Times New Roman"/>
                      </a:endParaRPr>
                    </a:p>
                    <a:p>
                      <a:pPr marL="342900" marR="0" lvl="0" indent="-342900">
                        <a:spcBef>
                          <a:spcPts val="0"/>
                        </a:spcBef>
                        <a:spcAft>
                          <a:spcPts val="0"/>
                        </a:spcAft>
                        <a:buFont typeface="+mj-lt"/>
                        <a:buAutoNum type="arabicPeriod"/>
                        <a:tabLst>
                          <a:tab pos="1137920" algn="l"/>
                        </a:tabLst>
                      </a:pPr>
                      <a:r>
                        <a:rPr lang="en-US" sz="800" b="1" dirty="0">
                          <a:latin typeface="Times New Roman"/>
                          <a:ea typeface="Times New Roman"/>
                        </a:rPr>
                        <a:t>Students learn thinking, reasoning, and comprehension strategies through teacher </a:t>
                      </a:r>
                      <a:r>
                        <a:rPr lang="en-US" sz="800" b="1" i="1" dirty="0">
                          <a:latin typeface="Times New Roman"/>
                          <a:ea typeface="Times New Roman"/>
                        </a:rPr>
                        <a:t>modeling</a:t>
                      </a:r>
                      <a:r>
                        <a:rPr lang="en-US" sz="800" dirty="0">
                          <a:latin typeface="Times New Roman"/>
                          <a:ea typeface="Times New Roman"/>
                        </a:rPr>
                        <a:t>. The teacher also serves as a model of Standard English, which includes helping ELLs identify and </a:t>
                      </a:r>
                      <a:endParaRPr lang="en-US" sz="900" dirty="0">
                        <a:latin typeface="Times New Roman"/>
                        <a:ea typeface="Times New Roman"/>
                      </a:endParaRPr>
                    </a:p>
                    <a:p>
                      <a:pPr marL="457200" marR="0">
                        <a:spcBef>
                          <a:spcPts val="0"/>
                        </a:spcBef>
                        <a:spcAft>
                          <a:spcPts val="0"/>
                        </a:spcAft>
                        <a:tabLst>
                          <a:tab pos="1137920" algn="l"/>
                        </a:tabLst>
                      </a:pPr>
                      <a:r>
                        <a:rPr lang="en-US" sz="800" dirty="0">
                          <a:latin typeface="Times New Roman"/>
                          <a:ea typeface="Times New Roman"/>
                        </a:rPr>
                        <a:t>self-correct production errors in an affirming way. </a:t>
                      </a:r>
                      <a:endParaRPr lang="en-US" sz="900" dirty="0">
                        <a:latin typeface="Times New Roman"/>
                        <a:ea typeface="Times New Roman"/>
                      </a:endParaRPr>
                    </a:p>
                    <a:p>
                      <a:pPr marL="342900" marR="0" lvl="0" indent="-342900">
                        <a:lnSpc>
                          <a:spcPts val="975"/>
                        </a:lnSpc>
                        <a:spcBef>
                          <a:spcPts val="0"/>
                        </a:spcBef>
                        <a:spcAft>
                          <a:spcPts val="375"/>
                        </a:spcAft>
                        <a:buFont typeface="+mj-lt"/>
                        <a:buAutoNum type="arabicPeriod"/>
                      </a:pPr>
                      <a:r>
                        <a:rPr lang="en-US" sz="800" dirty="0">
                          <a:latin typeface="Times New Roman"/>
                          <a:ea typeface="Times New Roman"/>
                        </a:rPr>
                        <a:t>Students gain access to the lesson through </a:t>
                      </a:r>
                      <a:r>
                        <a:rPr lang="en-US" sz="800" i="1" dirty="0">
                          <a:latin typeface="Times New Roman"/>
                          <a:ea typeface="Times New Roman"/>
                        </a:rPr>
                        <a:t>direct instruction</a:t>
                      </a:r>
                      <a:r>
                        <a:rPr lang="en-US" sz="800" dirty="0">
                          <a:latin typeface="Times New Roman"/>
                          <a:ea typeface="Times New Roman"/>
                        </a:rPr>
                        <a:t> and support from a teacher or other adults in the classroom. </a:t>
                      </a:r>
                      <a:r>
                        <a:rPr lang="en-US" sz="800" dirty="0">
                          <a:solidFill>
                            <a:srgbClr val="333333"/>
                          </a:solidFill>
                          <a:latin typeface="Times New Roman"/>
                          <a:ea typeface="Times New Roman"/>
                        </a:rPr>
                        <a:t> Elements of direct instruction include:</a:t>
                      </a:r>
                      <a:endParaRPr lang="en-US" sz="900" dirty="0">
                        <a:latin typeface="Times New Roman"/>
                        <a:ea typeface="Times New Roman"/>
                      </a:endParaRPr>
                    </a:p>
                    <a:p>
                      <a:pPr marL="342900" marR="0" lvl="0" indent="-342900">
                        <a:lnSpc>
                          <a:spcPts val="975"/>
                        </a:lnSpc>
                        <a:spcBef>
                          <a:spcPts val="0"/>
                        </a:spcBef>
                        <a:spcAft>
                          <a:spcPts val="375"/>
                        </a:spcAft>
                        <a:buFont typeface="+mj-lt"/>
                        <a:buAutoNum type="alphaLcPeriod"/>
                      </a:pPr>
                      <a:r>
                        <a:rPr lang="en-US" sz="800" dirty="0">
                          <a:solidFill>
                            <a:srgbClr val="333333"/>
                          </a:solidFill>
                          <a:latin typeface="Times New Roman"/>
                          <a:ea typeface="Times New Roman"/>
                        </a:rPr>
                        <a:t>carefully sequenced steps that include  demonstration, modeling, guided practice, independent application, and feedback. </a:t>
                      </a:r>
                      <a:endParaRPr lang="en-US" sz="900" dirty="0">
                        <a:latin typeface="Times New Roman"/>
                        <a:ea typeface="Times New Roman"/>
                      </a:endParaRPr>
                    </a:p>
                    <a:p>
                      <a:pPr marL="342900" marR="0" lvl="0" indent="-342900">
                        <a:lnSpc>
                          <a:spcPts val="975"/>
                        </a:lnSpc>
                        <a:spcBef>
                          <a:spcPts val="0"/>
                        </a:spcBef>
                        <a:spcAft>
                          <a:spcPts val="375"/>
                        </a:spcAft>
                        <a:buFont typeface="+mj-lt"/>
                        <a:buAutoNum type="alphaLcPeriod"/>
                      </a:pPr>
                      <a:r>
                        <a:rPr lang="en-US" sz="800" dirty="0">
                          <a:solidFill>
                            <a:srgbClr val="000000"/>
                          </a:solidFill>
                          <a:latin typeface="Times New Roman"/>
                          <a:ea typeface="Times New Roman"/>
                        </a:rPr>
                        <a:t>rubrics, exemplars, and guided practice that reflect explicit teaching of language skills necessary for content area mastery and language and literacy development</a:t>
                      </a:r>
                      <a:endParaRPr lang="en-US" sz="900" dirty="0">
                        <a:latin typeface="Times New Roman"/>
                        <a:ea typeface="Times New Roman"/>
                      </a:endParaRPr>
                    </a:p>
                    <a:p>
                      <a:pPr marL="342900" marR="0" lvl="0" indent="-342900">
                        <a:lnSpc>
                          <a:spcPts val="975"/>
                        </a:lnSpc>
                        <a:spcBef>
                          <a:spcPts val="0"/>
                        </a:spcBef>
                        <a:spcAft>
                          <a:spcPts val="375"/>
                        </a:spcAft>
                        <a:buFont typeface="+mj-lt"/>
                        <a:buAutoNum type="alphaLcPeriod"/>
                      </a:pPr>
                      <a:r>
                        <a:rPr lang="en-US" sz="800" dirty="0">
                          <a:solidFill>
                            <a:srgbClr val="333333"/>
                          </a:solidFill>
                          <a:latin typeface="Times New Roman"/>
                          <a:ea typeface="Times New Roman"/>
                        </a:rPr>
                        <a:t>pre-teaching vocabulary through strategies such as the 7-Steps process to teach Tier 1 and 2 words</a:t>
                      </a:r>
                      <a:endParaRPr lang="en-US" sz="900" dirty="0">
                        <a:latin typeface="Times New Roman"/>
                        <a:ea typeface="Times New Roman"/>
                      </a:endParaRPr>
                    </a:p>
                    <a:p>
                      <a:pPr marL="342900" marR="0" lvl="0" indent="-342900">
                        <a:lnSpc>
                          <a:spcPts val="975"/>
                        </a:lnSpc>
                        <a:spcBef>
                          <a:spcPts val="0"/>
                        </a:spcBef>
                        <a:spcAft>
                          <a:spcPts val="375"/>
                        </a:spcAft>
                        <a:buFont typeface="+mj-lt"/>
                        <a:buAutoNum type="alphaLcPeriod"/>
                      </a:pPr>
                      <a:r>
                        <a:rPr lang="en-US" sz="800" dirty="0">
                          <a:solidFill>
                            <a:srgbClr val="333333"/>
                          </a:solidFill>
                          <a:latin typeface="Times New Roman"/>
                          <a:ea typeface="Times New Roman"/>
                        </a:rPr>
                        <a:t>debriefing students  after reading  to help them develop metalinguistic and metacognitive skills</a:t>
                      </a:r>
                      <a:endParaRPr lang="en-US" sz="900" dirty="0">
                        <a:latin typeface="Times New Roman"/>
                        <a:ea typeface="Times New Roman"/>
                      </a:endParaRPr>
                    </a:p>
                    <a:p>
                      <a:pPr marL="342900" marR="0" lvl="0" indent="-342900">
                        <a:spcBef>
                          <a:spcPts val="0"/>
                        </a:spcBef>
                        <a:spcAft>
                          <a:spcPts val="0"/>
                        </a:spcAft>
                        <a:buFont typeface="+mj-lt"/>
                        <a:buAutoNum type="arabicPeriod"/>
                      </a:pPr>
                      <a:r>
                        <a:rPr lang="en-US" sz="800" dirty="0">
                          <a:latin typeface="Times New Roman"/>
                          <a:ea typeface="Times New Roman"/>
                        </a:rPr>
                        <a:t>Teachers </a:t>
                      </a:r>
                      <a:r>
                        <a:rPr lang="en-US" sz="800" i="1" dirty="0">
                          <a:latin typeface="Times New Roman"/>
                          <a:ea typeface="Times New Roman"/>
                        </a:rPr>
                        <a:t>facilitate </a:t>
                      </a:r>
                      <a:r>
                        <a:rPr lang="en-US" sz="800" dirty="0">
                          <a:latin typeface="Times New Roman"/>
                          <a:ea typeface="Times New Roman"/>
                        </a:rPr>
                        <a:t>instruction through interactions with students engaged in group work, cooperative learning activities, or instructional conversations aligned to grade-level standards and learning objectives. Each approach has distinct characteristics:  </a:t>
                      </a:r>
                      <a:endParaRPr lang="en-US" sz="900" dirty="0">
                        <a:latin typeface="Times New Roman"/>
                        <a:ea typeface="Times New Roman"/>
                      </a:endParaRPr>
                    </a:p>
                    <a:p>
                      <a:pPr marL="742950" marR="0" lvl="1" indent="-285750">
                        <a:spcBef>
                          <a:spcPts val="0"/>
                        </a:spcBef>
                        <a:spcAft>
                          <a:spcPts val="0"/>
                        </a:spcAft>
                        <a:buFont typeface="+mj-lt"/>
                        <a:buAutoNum type="alphaLcPeriod"/>
                      </a:pPr>
                      <a:r>
                        <a:rPr lang="en-US" sz="800" b="1" dirty="0">
                          <a:latin typeface="Times New Roman"/>
                          <a:ea typeface="Times New Roman"/>
                        </a:rPr>
                        <a:t>Grouping:</a:t>
                      </a:r>
                      <a:endParaRPr lang="en-US" sz="900" dirty="0">
                        <a:latin typeface="Times New Roman"/>
                        <a:ea typeface="Times New Roman"/>
                      </a:endParaRPr>
                    </a:p>
                    <a:p>
                      <a:pPr marL="1143000" marR="0" lvl="2" indent="-228600">
                        <a:spcBef>
                          <a:spcPts val="0"/>
                        </a:spcBef>
                        <a:spcAft>
                          <a:spcPts val="0"/>
                        </a:spcAft>
                        <a:buFont typeface="+mj-lt"/>
                        <a:buAutoNum type="romanLcPeriod"/>
                      </a:pPr>
                      <a:r>
                        <a:rPr lang="en-US" sz="800" dirty="0">
                          <a:latin typeface="Times New Roman"/>
                          <a:ea typeface="Times New Roman"/>
                        </a:rPr>
                        <a:t>(Paired) Students work with a partner based on task or interest</a:t>
                      </a:r>
                      <a:endParaRPr lang="en-US" sz="900" dirty="0">
                        <a:latin typeface="Times New Roman"/>
                        <a:ea typeface="Times New Roman"/>
                      </a:endParaRPr>
                    </a:p>
                    <a:p>
                      <a:pPr marL="1143000" marR="0" lvl="2" indent="-228600">
                        <a:spcBef>
                          <a:spcPts val="0"/>
                        </a:spcBef>
                        <a:spcAft>
                          <a:spcPts val="0"/>
                        </a:spcAft>
                        <a:buFont typeface="+mj-lt"/>
                        <a:buAutoNum type="romanLcPeriod"/>
                      </a:pPr>
                      <a:r>
                        <a:rPr lang="en-US" sz="800" dirty="0">
                          <a:latin typeface="Times New Roman"/>
                          <a:ea typeface="Times New Roman"/>
                        </a:rPr>
                        <a:t>(Small Group) Homogeneous for skill development - based on readiness</a:t>
                      </a:r>
                      <a:endParaRPr lang="en-US" sz="900" dirty="0">
                        <a:latin typeface="Times New Roman"/>
                        <a:ea typeface="Times New Roman"/>
                      </a:endParaRPr>
                    </a:p>
                    <a:p>
                      <a:pPr marL="742950" marR="0" lvl="1" indent="-285750">
                        <a:spcBef>
                          <a:spcPts val="0"/>
                        </a:spcBef>
                        <a:spcAft>
                          <a:spcPts val="0"/>
                        </a:spcAft>
                        <a:buFont typeface="+mj-lt"/>
                        <a:buAutoNum type="alphaLcPeriod"/>
                      </a:pPr>
                      <a:r>
                        <a:rPr lang="en-US" sz="800" b="1" dirty="0">
                          <a:latin typeface="Times New Roman"/>
                          <a:ea typeface="Times New Roman"/>
                        </a:rPr>
                        <a:t>Cooperative Learning:</a:t>
                      </a:r>
                      <a:r>
                        <a:rPr lang="en-US" sz="800" dirty="0">
                          <a:latin typeface="Times New Roman"/>
                          <a:ea typeface="Times New Roman"/>
                        </a:rPr>
                        <a:t> </a:t>
                      </a:r>
                      <a:r>
                        <a:rPr lang="en-US" sz="800" b="1" i="1" dirty="0">
                          <a:latin typeface="Times New Roman"/>
                          <a:ea typeface="Times New Roman"/>
                        </a:rPr>
                        <a:t>(Source: </a:t>
                      </a:r>
                      <a:r>
                        <a:rPr lang="en-US" sz="800" i="1" dirty="0">
                          <a:latin typeface="Times New Roman"/>
                          <a:ea typeface="Times New Roman"/>
                        </a:rPr>
                        <a:t>Johnson et al., 2006)</a:t>
                      </a:r>
                      <a:endParaRPr lang="en-US" sz="900" dirty="0">
                        <a:latin typeface="Times New Roman"/>
                        <a:ea typeface="Times New Roman"/>
                      </a:endParaRPr>
                    </a:p>
                    <a:p>
                      <a:pPr marL="1143000" marR="0" lvl="2" indent="-228600">
                        <a:spcBef>
                          <a:spcPts val="0"/>
                        </a:spcBef>
                        <a:spcAft>
                          <a:spcPts val="0"/>
                        </a:spcAft>
                        <a:buFont typeface="+mj-lt"/>
                        <a:buAutoNum type="romanLcPeriod"/>
                      </a:pPr>
                      <a:r>
                        <a:rPr lang="en-US" sz="800" b="1" dirty="0">
                          <a:latin typeface="Times New Roman"/>
                          <a:ea typeface="Times New Roman"/>
                        </a:rPr>
                        <a:t>Cooperative learning groups involves 3-5 students working together to produce a quality piece of work.</a:t>
                      </a:r>
                      <a:endParaRPr lang="en-US" sz="900" dirty="0">
                        <a:latin typeface="Times New Roman"/>
                        <a:ea typeface="Times New Roman"/>
                      </a:endParaRPr>
                    </a:p>
                    <a:p>
                      <a:pPr marL="1143000" marR="0" lvl="2" indent="-228600">
                        <a:spcBef>
                          <a:spcPts val="0"/>
                        </a:spcBef>
                        <a:spcAft>
                          <a:spcPts val="0"/>
                        </a:spcAft>
                        <a:buFont typeface="+mj-lt"/>
                        <a:buAutoNum type="romanLcPeriod"/>
                      </a:pPr>
                      <a:r>
                        <a:rPr lang="en-US" sz="800" b="1" dirty="0">
                          <a:latin typeface="Times New Roman"/>
                          <a:ea typeface="Times New Roman"/>
                        </a:rPr>
                        <a:t> Focuses on group performance: “If you win, I win!”</a:t>
                      </a:r>
                      <a:r>
                        <a:rPr lang="en-US" sz="800" dirty="0">
                          <a:latin typeface="Times New Roman"/>
                          <a:ea typeface="Times New Roman"/>
                        </a:rPr>
                        <a:t> </a:t>
                      </a:r>
                      <a:endParaRPr lang="en-US" sz="900" dirty="0">
                        <a:latin typeface="Times New Roman"/>
                        <a:ea typeface="Times New Roman"/>
                      </a:endParaRPr>
                    </a:p>
                    <a:p>
                      <a:pPr marL="1143000" marR="0" lvl="2" indent="-228600">
                        <a:spcBef>
                          <a:spcPts val="0"/>
                        </a:spcBef>
                        <a:spcAft>
                          <a:spcPts val="0"/>
                        </a:spcAft>
                        <a:buFont typeface="+mj-lt"/>
                        <a:buAutoNum type="romanLcPeriod"/>
                      </a:pPr>
                      <a:r>
                        <a:rPr lang="en-US" sz="800" dirty="0">
                          <a:latin typeface="Times New Roman"/>
                          <a:ea typeface="Times New Roman"/>
                        </a:rPr>
                        <a:t>Group members help, assist, encourage, and support each other’s efforts to be accountable to one another </a:t>
                      </a:r>
                      <a:endParaRPr lang="en-US" sz="900" dirty="0">
                        <a:latin typeface="Times New Roman"/>
                        <a:ea typeface="Times New Roman"/>
                      </a:endParaRPr>
                    </a:p>
                    <a:p>
                      <a:pPr marL="1143000" marR="160020" lvl="2" indent="-228600">
                        <a:spcBef>
                          <a:spcPts val="0"/>
                        </a:spcBef>
                        <a:spcAft>
                          <a:spcPts val="0"/>
                        </a:spcAft>
                        <a:buFont typeface="+mj-lt"/>
                        <a:buAutoNum type="romanLcPeriod"/>
                      </a:pPr>
                      <a:r>
                        <a:rPr lang="en-US" sz="800" dirty="0">
                          <a:latin typeface="Times New Roman"/>
                          <a:ea typeface="Times New Roman"/>
                        </a:rPr>
                        <a:t>Teacher observes and intervenes when necessary </a:t>
                      </a:r>
                      <a:endParaRPr lang="en-US" sz="900" dirty="0">
                        <a:latin typeface="Times New Roman"/>
                        <a:ea typeface="Times New Roman"/>
                      </a:endParaRPr>
                    </a:p>
                    <a:p>
                      <a:pPr marL="742950" marR="0" lvl="1" indent="-285750">
                        <a:spcBef>
                          <a:spcPts val="0"/>
                        </a:spcBef>
                        <a:spcAft>
                          <a:spcPts val="0"/>
                        </a:spcAft>
                        <a:buFont typeface="+mj-lt"/>
                        <a:buAutoNum type="alphaLcPeriod"/>
                        <a:tabLst>
                          <a:tab pos="1137920" algn="l"/>
                        </a:tabLst>
                      </a:pPr>
                      <a:r>
                        <a:rPr lang="en-US" sz="800" b="1" dirty="0">
                          <a:latin typeface="Times New Roman"/>
                          <a:ea typeface="Times New Roman"/>
                        </a:rPr>
                        <a:t>Instructional Conversations: </a:t>
                      </a:r>
                      <a:r>
                        <a:rPr lang="en-US" sz="800" b="1" i="1" dirty="0">
                          <a:latin typeface="Times New Roman"/>
                          <a:ea typeface="Times New Roman"/>
                        </a:rPr>
                        <a:t>(Source: What Works Clearinghouse, Institutes for Education Sciences)</a:t>
                      </a:r>
                      <a:endParaRPr lang="en-US" sz="900" dirty="0">
                        <a:latin typeface="Times New Roman"/>
                        <a:ea typeface="Times New Roman"/>
                      </a:endParaRPr>
                    </a:p>
                    <a:p>
                      <a:pPr marL="342900" marR="0" lvl="0" indent="-342900">
                        <a:spcBef>
                          <a:spcPts val="0"/>
                        </a:spcBef>
                        <a:spcAft>
                          <a:spcPts val="0"/>
                        </a:spcAft>
                        <a:buFont typeface="+mj-lt"/>
                        <a:buAutoNum type="romanLcPeriod"/>
                        <a:tabLst>
                          <a:tab pos="914400" algn="l"/>
                        </a:tabLst>
                      </a:pPr>
                      <a:r>
                        <a:rPr lang="en-US" sz="800" dirty="0">
                          <a:latin typeface="Times New Roman"/>
                          <a:ea typeface="Times New Roman"/>
                        </a:rPr>
                        <a:t>Students work together in a small group facilitated by the teacher as a member of the group working on the task </a:t>
                      </a:r>
                      <a:endParaRPr lang="en-US" sz="900" dirty="0">
                        <a:latin typeface="Times New Roman"/>
                        <a:ea typeface="Times New Roman"/>
                      </a:endParaRPr>
                    </a:p>
                    <a:p>
                      <a:pPr marL="342900" marR="0" lvl="0" indent="-342900">
                        <a:spcBef>
                          <a:spcPts val="0"/>
                        </a:spcBef>
                        <a:spcAft>
                          <a:spcPts val="0"/>
                        </a:spcAft>
                        <a:buFont typeface="+mj-lt"/>
                        <a:buAutoNum type="romanLcPeriod"/>
                        <a:tabLst>
                          <a:tab pos="914400" algn="l"/>
                        </a:tabLst>
                      </a:pPr>
                      <a:r>
                        <a:rPr lang="en-US" sz="800" dirty="0">
                          <a:latin typeface="Times New Roman"/>
                          <a:ea typeface="Times New Roman"/>
                        </a:rPr>
                        <a:t>Teacher does more than float or intervene and provides small group instruction while other student groups work cooperatively  </a:t>
                      </a:r>
                      <a:endParaRPr lang="en-US" sz="900" dirty="0">
                        <a:latin typeface="Times New Roman"/>
                        <a:ea typeface="Times New Roman"/>
                      </a:endParaRPr>
                    </a:p>
                  </a:txBody>
                  <a:tcPr marL="41913" marR="419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Visits</a:t>
            </a:r>
            <a:endParaRPr lang="en-US" dirty="0"/>
          </a:p>
        </p:txBody>
      </p:sp>
      <p:sp>
        <p:nvSpPr>
          <p:cNvPr id="3" name="Content Placeholder 2"/>
          <p:cNvSpPr>
            <a:spLocks noGrp="1"/>
          </p:cNvSpPr>
          <p:nvPr>
            <p:ph idx="1"/>
          </p:nvPr>
        </p:nvSpPr>
        <p:spPr/>
        <p:txBody>
          <a:bodyPr/>
          <a:lstStyle/>
          <a:p>
            <a:r>
              <a:rPr lang="en-US" dirty="0" smtClean="0"/>
              <a:t>Identify a few indicators from the card</a:t>
            </a:r>
          </a:p>
          <a:p>
            <a:r>
              <a:rPr lang="en-US" dirty="0" smtClean="0"/>
              <a:t>Look for evidence of these indicators when we do the walkthrough</a:t>
            </a:r>
          </a:p>
          <a:p>
            <a:r>
              <a:rPr lang="en-US" dirty="0" smtClean="0"/>
              <a:t>How is the instruction accessible to ELLs?</a:t>
            </a:r>
            <a:endParaRPr lang="en-US" dirty="0"/>
          </a:p>
          <a:p>
            <a:r>
              <a:rPr lang="en-US" dirty="0" smtClean="0"/>
              <a:t>What evidence did you observe? </a:t>
            </a:r>
          </a:p>
          <a:p>
            <a:r>
              <a:rPr lang="en-US" dirty="0" smtClean="0"/>
              <a:t>What were the students doing?</a:t>
            </a:r>
          </a:p>
          <a:p>
            <a:r>
              <a:rPr lang="en-US" dirty="0" smtClean="0"/>
              <a:t>How are all students, including the ELLs, engaged in grade-level curriculum?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&amp; Feedback</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838200"/>
          </a:xfrm>
        </p:spPr>
        <p:txBody>
          <a:bodyPr>
            <a:normAutofit/>
          </a:bodyPr>
          <a:lstStyle/>
          <a:p>
            <a:r>
              <a:rPr lang="en-US" sz="2800" b="1" dirty="0"/>
              <a:t>RETELL </a:t>
            </a:r>
            <a:r>
              <a:rPr lang="en-US" sz="2800" b="1" dirty="0" smtClean="0"/>
              <a:t>2015 on…Extending the Learning</a:t>
            </a:r>
            <a:endParaRPr lang="en-US" sz="28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783860322"/>
              </p:ext>
            </p:extLst>
          </p:nvPr>
        </p:nvGraphicFramePr>
        <p:xfrm>
          <a:off x="304800" y="838200"/>
          <a:ext cx="82296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Agenda</a:t>
            </a:r>
            <a:endParaRPr lang="en-US" dirty="0"/>
          </a:p>
        </p:txBody>
      </p:sp>
      <p:sp>
        <p:nvSpPr>
          <p:cNvPr id="3" name="Content Placeholder 2"/>
          <p:cNvSpPr>
            <a:spLocks noGrp="1"/>
          </p:cNvSpPr>
          <p:nvPr>
            <p:ph idx="1"/>
          </p:nvPr>
        </p:nvSpPr>
        <p:spPr>
          <a:xfrm>
            <a:off x="381000" y="1524000"/>
            <a:ext cx="8153400" cy="4602163"/>
          </a:xfrm>
        </p:spPr>
        <p:txBody>
          <a:bodyPr/>
          <a:lstStyle/>
          <a:p>
            <a:r>
              <a:rPr lang="en-US" dirty="0" smtClean="0"/>
              <a:t>Laws and regulations </a:t>
            </a:r>
          </a:p>
          <a:p>
            <a:r>
              <a:rPr lang="en-US" dirty="0" smtClean="0"/>
              <a:t>SEI definition as defined under RETELL</a:t>
            </a:r>
          </a:p>
          <a:p>
            <a:r>
              <a:rPr lang="en-US" dirty="0" smtClean="0"/>
              <a:t>Video observation</a:t>
            </a:r>
          </a:p>
          <a:p>
            <a:r>
              <a:rPr lang="en-US" dirty="0" smtClean="0"/>
              <a:t>Review indicators (front of the card) </a:t>
            </a:r>
          </a:p>
          <a:p>
            <a:r>
              <a:rPr lang="en-US" dirty="0" smtClean="0"/>
              <a:t>Explanation and Examples (back of the card)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ELLs and the Law</a:t>
            </a:r>
            <a:endParaRPr lang="en-US" dirty="0"/>
          </a:p>
        </p:txBody>
      </p:sp>
      <p:sp>
        <p:nvSpPr>
          <p:cNvPr id="3" name="Content Placeholder 2"/>
          <p:cNvSpPr>
            <a:spLocks noGrp="1"/>
          </p:cNvSpPr>
          <p:nvPr>
            <p:ph idx="1"/>
          </p:nvPr>
        </p:nvSpPr>
        <p:spPr/>
        <p:txBody>
          <a:bodyPr/>
          <a:lstStyle/>
          <a:p>
            <a:pPr>
              <a:buNone/>
            </a:pPr>
            <a:endParaRPr lang="en-US" dirty="0" smtClean="0">
              <a:solidFill>
                <a:srgbClr val="000000"/>
              </a:solidFill>
            </a:endParaRPr>
          </a:p>
          <a:p>
            <a:pPr>
              <a:buNone/>
            </a:pPr>
            <a:r>
              <a:rPr lang="en-US" i="1" dirty="0" smtClean="0">
                <a:solidFill>
                  <a:srgbClr val="000000"/>
                </a:solidFill>
              </a:rPr>
              <a:t>“… there is no equality of treatment merely by providing students with the same facilities, textbooks, teachers, and curriculum”</a:t>
            </a:r>
          </a:p>
          <a:p>
            <a:pPr lvl="1" algn="r">
              <a:buNone/>
            </a:pPr>
            <a:r>
              <a:rPr lang="en-US" b="1" dirty="0" smtClean="0">
                <a:solidFill>
                  <a:srgbClr val="000000"/>
                </a:solidFill>
              </a:rPr>
              <a:t>Lau v. Nichols (414 U.S. 563 (1974))</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ELLs and the Law </a:t>
            </a:r>
            <a:endParaRPr lang="en-US" dirty="0"/>
          </a:p>
        </p:txBody>
      </p:sp>
      <p:sp>
        <p:nvSpPr>
          <p:cNvPr id="3" name="Content Placeholder 2"/>
          <p:cNvSpPr>
            <a:spLocks noGrp="1"/>
          </p:cNvSpPr>
          <p:nvPr>
            <p:ph idx="1"/>
          </p:nvPr>
        </p:nvSpPr>
        <p:spPr/>
        <p:txBody>
          <a:bodyPr/>
          <a:lstStyle/>
          <a:p>
            <a:pPr>
              <a:buNone/>
            </a:pPr>
            <a:r>
              <a:rPr lang="en-US" b="1" dirty="0" smtClean="0">
                <a:solidFill>
                  <a:srgbClr val="000000"/>
                </a:solidFill>
              </a:rPr>
              <a:t>Castañeda v. Pickard (1978)</a:t>
            </a:r>
          </a:p>
          <a:p>
            <a:r>
              <a:rPr lang="en-US" dirty="0" smtClean="0">
                <a:solidFill>
                  <a:srgbClr val="000000"/>
                </a:solidFill>
              </a:rPr>
              <a:t>Three-prong approach to Title VI compliance</a:t>
            </a:r>
          </a:p>
          <a:p>
            <a:r>
              <a:rPr lang="en-US" dirty="0" smtClean="0">
                <a:solidFill>
                  <a:srgbClr val="000000"/>
                </a:solidFill>
              </a:rPr>
              <a:t>Programs must be:</a:t>
            </a:r>
          </a:p>
          <a:p>
            <a:pPr marL="800100" indent="-514350">
              <a:buFont typeface="+mj-lt"/>
              <a:buAutoNum type="arabicPeriod"/>
            </a:pPr>
            <a:r>
              <a:rPr lang="en-US" i="1" dirty="0" smtClean="0">
                <a:solidFill>
                  <a:srgbClr val="000000"/>
                </a:solidFill>
              </a:rPr>
              <a:t>based on a sound educational theory, </a:t>
            </a:r>
          </a:p>
          <a:p>
            <a:pPr marL="800100" indent="-514350">
              <a:buFont typeface="+mj-lt"/>
              <a:buAutoNum type="arabicPeriod"/>
            </a:pPr>
            <a:r>
              <a:rPr lang="en-US" i="1" dirty="0" smtClean="0">
                <a:solidFill>
                  <a:srgbClr val="000000"/>
                </a:solidFill>
              </a:rPr>
              <a:t>implemented effectively with sufficient resources and personnel, and </a:t>
            </a:r>
          </a:p>
          <a:p>
            <a:pPr marL="800100" indent="-514350">
              <a:buFont typeface="+mj-lt"/>
              <a:buAutoNum type="arabicPeriod"/>
            </a:pPr>
            <a:r>
              <a:rPr lang="en-US" i="1" dirty="0" smtClean="0">
                <a:solidFill>
                  <a:srgbClr val="000000"/>
                </a:solidFill>
              </a:rPr>
              <a:t>evaluated to determine whether they are effective in helping students overcome language barriers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 Course Discussion  </a:t>
            </a:r>
            <a:endParaRPr lang="en-US" dirty="0"/>
          </a:p>
        </p:txBody>
      </p:sp>
      <p:sp>
        <p:nvSpPr>
          <p:cNvPr id="3" name="Content Placeholder 2"/>
          <p:cNvSpPr>
            <a:spLocks noGrp="1"/>
          </p:cNvSpPr>
          <p:nvPr>
            <p:ph idx="1"/>
          </p:nvPr>
        </p:nvSpPr>
        <p:spPr/>
        <p:txBody>
          <a:bodyPr/>
          <a:lstStyle/>
          <a:p>
            <a:r>
              <a:rPr lang="en-US" dirty="0" smtClean="0"/>
              <a:t>How did the SEI Administrators course inform your work with teachers of English Language learners (ELLs)?</a:t>
            </a:r>
          </a:p>
          <a:p>
            <a:r>
              <a:rPr lang="en-US" dirty="0" smtClean="0"/>
              <a:t>What are some of the challenges?</a:t>
            </a:r>
          </a:p>
          <a:p>
            <a:pPr>
              <a:buNone/>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7924800" cy="1143000"/>
          </a:xfrm>
        </p:spPr>
        <p:txBody>
          <a:bodyPr>
            <a:normAutofit/>
          </a:bodyPr>
          <a:lstStyle/>
          <a:p>
            <a:r>
              <a:rPr lang="en-US" b="1" dirty="0" smtClean="0">
                <a:latin typeface="Arial" pitchFamily="34" charset="0"/>
                <a:cs typeface="Arial" pitchFamily="34" charset="0"/>
              </a:rPr>
              <a:t>SEI &amp; ESL </a:t>
            </a:r>
            <a:endParaRPr lang="en-US" b="1" dirty="0">
              <a:latin typeface="Arial" pitchFamily="34" charset="0"/>
              <a:cs typeface="Arial" pitchFamily="34" charset="0"/>
            </a:endParaRPr>
          </a:p>
        </p:txBody>
      </p:sp>
      <p:graphicFrame>
        <p:nvGraphicFramePr>
          <p:cNvPr id="6" name="Content Placeholder 5"/>
          <p:cNvGraphicFramePr>
            <a:graphicFrameLocks noGrp="1"/>
          </p:cNvGraphicFramePr>
          <p:nvPr>
            <p:ph idx="1"/>
          </p:nvPr>
        </p:nvGraphicFramePr>
        <p:xfrm>
          <a:off x="457200" y="1219200"/>
          <a:ext cx="7924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dirty="0"/>
          </a:p>
        </p:txBody>
      </p:sp>
      <p:sp>
        <p:nvSpPr>
          <p:cNvPr id="7" name="TextBox 6"/>
          <p:cNvSpPr txBox="1"/>
          <p:nvPr/>
        </p:nvSpPr>
        <p:spPr>
          <a:xfrm>
            <a:off x="4038600" y="1447800"/>
            <a:ext cx="3657600" cy="369332"/>
          </a:xfrm>
          <a:prstGeom prst="rect">
            <a:avLst/>
          </a:prstGeom>
          <a:noFill/>
        </p:spPr>
        <p:txBody>
          <a:bodyPr wrap="square" rtlCol="0">
            <a:spAutoFit/>
          </a:bodyPr>
          <a:lstStyle/>
          <a:p>
            <a:pPr algn="ctr"/>
            <a:r>
              <a:rPr lang="en-US" dirty="0" smtClean="0">
                <a:solidFill>
                  <a:srgbClr val="000000"/>
                </a:solidFill>
              </a:rPr>
              <a:t>A two-component program model</a:t>
            </a:r>
            <a:endParaRPr lang="en-US" dirty="0">
              <a:solidFill>
                <a:srgbClr val="000000"/>
              </a:solidFill>
            </a:endParaRPr>
          </a:p>
        </p:txBody>
      </p:sp>
      <p:sp>
        <p:nvSpPr>
          <p:cNvPr id="8" name="Right Arrow 7"/>
          <p:cNvSpPr/>
          <p:nvPr/>
        </p:nvSpPr>
        <p:spPr>
          <a:xfrm rot="1813493">
            <a:off x="587284" y="114659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an SEI Classroom</a:t>
            </a:r>
            <a:endParaRPr lang="en-US" dirty="0"/>
          </a:p>
        </p:txBody>
      </p:sp>
      <p:sp>
        <p:nvSpPr>
          <p:cNvPr id="3" name="Content Placeholder 2"/>
          <p:cNvSpPr>
            <a:spLocks noGrp="1"/>
          </p:cNvSpPr>
          <p:nvPr>
            <p:ph idx="1"/>
          </p:nvPr>
        </p:nvSpPr>
        <p:spPr/>
        <p:txBody>
          <a:bodyPr/>
          <a:lstStyle/>
          <a:p>
            <a:pPr indent="0">
              <a:buNone/>
            </a:pPr>
            <a:r>
              <a:rPr lang="en-US" i="1" dirty="0" smtClean="0"/>
              <a:t>A Sheltered English Immersion (SEI) classroom has one or more ELL students that may be at different language proficiency levels and cultural backgrounds taught by a content area teacher who also holds an SEI Endorsement.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pPr lvl="0" algn="ctr"/>
            <a:r>
              <a:rPr lang="en-US" b="1" dirty="0" smtClean="0">
                <a:ea typeface="Tahoma" pitchFamily="34" charset="0"/>
                <a:cs typeface="Tahoma" pitchFamily="34" charset="0"/>
              </a:rPr>
              <a:t>SEI Smart Card</a:t>
            </a:r>
            <a:endParaRPr lang="en-US" b="1" dirty="0">
              <a:ea typeface="Tahoma" pitchFamily="34" charset="0"/>
              <a:cs typeface="Tahoma" pitchFamily="34" charset="0"/>
            </a:endParaRPr>
          </a:p>
        </p:txBody>
      </p:sp>
      <p:sp>
        <p:nvSpPr>
          <p:cNvPr id="3" name="Content Placeholder 2"/>
          <p:cNvSpPr>
            <a:spLocks noGrp="1"/>
          </p:cNvSpPr>
          <p:nvPr>
            <p:ph idx="1"/>
          </p:nvPr>
        </p:nvSpPr>
        <p:spPr>
          <a:xfrm>
            <a:off x="457200" y="2743200"/>
            <a:ext cx="8229600" cy="3459163"/>
          </a:xfrm>
        </p:spPr>
        <p:txBody>
          <a:bodyPr>
            <a:normAutofit fontScale="77500" lnSpcReduction="20000"/>
          </a:bodyPr>
          <a:lstStyle/>
          <a:p>
            <a:pPr>
              <a:spcAft>
                <a:spcPts val="1200"/>
              </a:spcAft>
              <a:buClrTx/>
              <a:buNone/>
            </a:pPr>
            <a:r>
              <a:rPr lang="en-US" dirty="0" smtClean="0">
                <a:solidFill>
                  <a:schemeClr val="tx2"/>
                </a:solidFill>
              </a:rPr>
              <a:t>Aligned to:</a:t>
            </a:r>
          </a:p>
          <a:p>
            <a:pPr>
              <a:spcAft>
                <a:spcPts val="1200"/>
              </a:spcAft>
              <a:buClrTx/>
              <a:buFontTx/>
              <a:buChar char="-"/>
            </a:pPr>
            <a:r>
              <a:rPr lang="en-US" i="1" dirty="0" smtClean="0">
                <a:solidFill>
                  <a:schemeClr val="tx2"/>
                </a:solidFill>
              </a:rPr>
              <a:t>Educator Observation Tool </a:t>
            </a:r>
            <a:r>
              <a:rPr lang="en-US" dirty="0" smtClean="0">
                <a:solidFill>
                  <a:schemeClr val="tx2"/>
                </a:solidFill>
              </a:rPr>
              <a:t>(from SEI Administrators course)</a:t>
            </a:r>
          </a:p>
          <a:p>
            <a:pPr>
              <a:spcAft>
                <a:spcPts val="1200"/>
              </a:spcAft>
              <a:buClrTx/>
              <a:buFontTx/>
              <a:buChar char="-"/>
            </a:pPr>
            <a:r>
              <a:rPr lang="en-US" i="1" dirty="0" smtClean="0">
                <a:solidFill>
                  <a:schemeClr val="tx2"/>
                </a:solidFill>
              </a:rPr>
              <a:t>Standards–based Characteristics of Teaching and Learning of Sheltered English in Content Areas   </a:t>
            </a:r>
            <a:r>
              <a:rPr lang="en-US" dirty="0" smtClean="0">
                <a:solidFill>
                  <a:schemeClr val="tx2"/>
                </a:solidFill>
              </a:rPr>
              <a:t>(Educator evaluation)</a:t>
            </a:r>
          </a:p>
          <a:p>
            <a:pPr>
              <a:spcAft>
                <a:spcPts val="1200"/>
              </a:spcAft>
              <a:buClrTx/>
              <a:buFontTx/>
              <a:buChar char="-"/>
            </a:pPr>
            <a:r>
              <a:rPr lang="en-US" i="1" dirty="0" smtClean="0"/>
              <a:t>Standards-Based Characteristics of Teaching and Learning Sheltered English in Content Areas: Continuum of Practice</a:t>
            </a:r>
          </a:p>
          <a:p>
            <a:pPr>
              <a:spcAft>
                <a:spcPts val="1200"/>
              </a:spcAft>
              <a:buClrTx/>
              <a:buNone/>
            </a:pPr>
            <a:endParaRPr lang="en-US" dirty="0" smtClean="0">
              <a:solidFill>
                <a:schemeClr val="tx2"/>
              </a:solidFill>
            </a:endParaRPr>
          </a:p>
          <a:p>
            <a:pPr>
              <a:buNone/>
            </a:pPr>
            <a:endParaRPr lang="en-US" dirty="0">
              <a:solidFill>
                <a:schemeClr val="tx2"/>
              </a:solidFill>
            </a:endParaRPr>
          </a:p>
        </p:txBody>
      </p:sp>
      <p:sp>
        <p:nvSpPr>
          <p:cNvPr id="4" name="Rectangle 3"/>
          <p:cNvSpPr/>
          <p:nvPr/>
        </p:nvSpPr>
        <p:spPr>
          <a:xfrm>
            <a:off x="457200" y="1143000"/>
            <a:ext cx="44196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smtClean="0">
                <a:latin typeface="Tahoma" pitchFamily="34" charset="0"/>
                <a:ea typeface="Tahoma" pitchFamily="34" charset="0"/>
                <a:cs typeface="Tahoma" pitchFamily="34" charset="0"/>
              </a:rPr>
              <a:t>A new tool to facilitate SEI walkthroughs</a:t>
            </a:r>
            <a:endParaRPr lang="en-US" sz="2000" b="1"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Tree>
    <p:extLst>
      <p:ext uri="{BB962C8B-B14F-4D97-AF65-F5344CB8AC3E}">
        <p14:creationId xmlns="" xmlns:p14="http://schemas.microsoft.com/office/powerpoint/2010/main" val="1833315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rriculum">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Curriculum</Template>
  <TotalTime>485</TotalTime>
  <Words>1581</Words>
  <Application>Microsoft Office PowerPoint</Application>
  <PresentationFormat>On-screen Show (4:3)</PresentationFormat>
  <Paragraphs>147</Paragraphs>
  <Slides>16</Slides>
  <Notes>4</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Curriculum</vt:lpstr>
      <vt:lpstr>Office Theme</vt:lpstr>
      <vt:lpstr>The SEI Smart Card An observational guide for SEI classrooms </vt:lpstr>
      <vt:lpstr>RETELL 2015 on…Extending the Learning</vt:lpstr>
      <vt:lpstr>Training Agenda</vt:lpstr>
      <vt:lpstr>ELLs and the Law</vt:lpstr>
      <vt:lpstr>ELLs and the Law </vt:lpstr>
      <vt:lpstr>Admin Course Discussion  </vt:lpstr>
      <vt:lpstr>SEI &amp; ESL </vt:lpstr>
      <vt:lpstr>Definition of an SEI Classroom</vt:lpstr>
      <vt:lpstr>SEI Smart Card</vt:lpstr>
      <vt:lpstr>Ideas  from the field</vt:lpstr>
      <vt:lpstr>Benefits of the SEI Tool</vt:lpstr>
      <vt:lpstr>Video Observation - Questions</vt:lpstr>
      <vt:lpstr>Slide 13</vt:lpstr>
      <vt:lpstr>Slide 14</vt:lpstr>
      <vt:lpstr>Classroom Visits</vt:lpstr>
      <vt:lpstr>Discussion &amp; Feedback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SEI Smart Card</dc:title>
  <dc:creator>dxv</dc:creator>
  <cp:lastModifiedBy>dxv</cp:lastModifiedBy>
  <cp:revision>65</cp:revision>
  <dcterms:created xsi:type="dcterms:W3CDTF">2015-04-07T13:33:48Z</dcterms:created>
  <dcterms:modified xsi:type="dcterms:W3CDTF">2015-05-06T16:56:07Z</dcterms:modified>
</cp:coreProperties>
</file>