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2.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3.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5"/>
  </p:notesMasterIdLst>
  <p:handoutMasterIdLst>
    <p:handoutMasterId r:id="rId46"/>
  </p:handoutMasterIdLst>
  <p:sldIdLst>
    <p:sldId id="256" r:id="rId3"/>
    <p:sldId id="323" r:id="rId4"/>
    <p:sldId id="297" r:id="rId5"/>
    <p:sldId id="304" r:id="rId6"/>
    <p:sldId id="305" r:id="rId7"/>
    <p:sldId id="306" r:id="rId8"/>
    <p:sldId id="308" r:id="rId9"/>
    <p:sldId id="310" r:id="rId10"/>
    <p:sldId id="309" r:id="rId11"/>
    <p:sldId id="311" r:id="rId12"/>
    <p:sldId id="302" r:id="rId13"/>
    <p:sldId id="259" r:id="rId14"/>
    <p:sldId id="262" r:id="rId15"/>
    <p:sldId id="298" r:id="rId16"/>
    <p:sldId id="265" r:id="rId17"/>
    <p:sldId id="266" r:id="rId18"/>
    <p:sldId id="267" r:id="rId19"/>
    <p:sldId id="272" r:id="rId20"/>
    <p:sldId id="273" r:id="rId21"/>
    <p:sldId id="263" r:id="rId22"/>
    <p:sldId id="299" r:id="rId23"/>
    <p:sldId id="277" r:id="rId24"/>
    <p:sldId id="275" r:id="rId25"/>
    <p:sldId id="276" r:id="rId26"/>
    <p:sldId id="280" r:id="rId27"/>
    <p:sldId id="282" r:id="rId28"/>
    <p:sldId id="278" r:id="rId29"/>
    <p:sldId id="283" r:id="rId30"/>
    <p:sldId id="279" r:id="rId31"/>
    <p:sldId id="324" r:id="rId32"/>
    <p:sldId id="285" r:id="rId33"/>
    <p:sldId id="288" r:id="rId34"/>
    <p:sldId id="287" r:id="rId35"/>
    <p:sldId id="286" r:id="rId36"/>
    <p:sldId id="294" r:id="rId37"/>
    <p:sldId id="289" r:id="rId38"/>
    <p:sldId id="290" r:id="rId39"/>
    <p:sldId id="293" r:id="rId40"/>
    <p:sldId id="291" r:id="rId41"/>
    <p:sldId id="316" r:id="rId42"/>
    <p:sldId id="318" r:id="rId43"/>
    <p:sldId id="322"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Whiting" initials="" lastIdx="5" clrIdx="0"/>
  <p:cmAuthor id="1" name="stuart granoff" initials=""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clrMru>
    <a:srgbClr val="FF664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7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commentAuthors" Target="commentAuthors.xml"/><Relationship Id="rId49" Type="http://schemas.openxmlformats.org/officeDocument/2006/relationships/presProps" Target="pres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5-04T08:59:56.064" idx="5">
    <p:pos x="5214" y="145"/>
    <p:text>might get rid of this too - it;s somewhat bogus in that something like 50 said its a decision made together with MS teacher - the obvisous question with this slide is what did the remaining 84 say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5-04T08:48:47.107" idx="3">
    <p:pos x="4559" y="145"/>
    <p:text>not sure of this slide </p:text>
  </p:cm>
  <p:cm authorId="1" dt="2015-05-04T10:53:58.468" idx="4">
    <p:pos x="4147" y="2632"/>
    <p:text>not necessarily -- more important is whether you have anything to say about this representative quote. by itself its not enough. </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5-05-04T11:15:19.333" idx="8">
    <p:pos x="5136" y="1032"/>
    <p:text>this jumps out since you havent used such language before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7FEFA5-05B5-BD4A-8559-D708946D66F7}" type="datetimeFigureOut">
              <a:rPr lang="en-US" smtClean="0"/>
              <a:t>5/7/15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32329C-4F08-D748-8D58-DD530D515B8D}" type="slidenum">
              <a:rPr lang="en-US" smtClean="0"/>
              <a:t>‹#›</a:t>
            </a:fld>
            <a:endParaRPr lang="en-US"/>
          </a:p>
        </p:txBody>
      </p:sp>
    </p:spTree>
    <p:extLst>
      <p:ext uri="{BB962C8B-B14F-4D97-AF65-F5344CB8AC3E}">
        <p14:creationId xmlns:p14="http://schemas.microsoft.com/office/powerpoint/2010/main" val="1801785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803F36-D1EC-A24B-88EB-A96F0AF40E1F}" type="datetimeFigureOut">
              <a:rPr lang="en-US" smtClean="0"/>
              <a:t>5/7/15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066505-4BF2-E54A-A024-1171BF622568}" type="slidenum">
              <a:rPr lang="en-US" smtClean="0"/>
              <a:t>‹#›</a:t>
            </a:fld>
            <a:endParaRPr lang="en-US"/>
          </a:p>
        </p:txBody>
      </p:sp>
    </p:spTree>
    <p:extLst>
      <p:ext uri="{BB962C8B-B14F-4D97-AF65-F5344CB8AC3E}">
        <p14:creationId xmlns:p14="http://schemas.microsoft.com/office/powerpoint/2010/main" val="10266586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a:t>
            </a:fld>
            <a:endParaRPr lang="en-US"/>
          </a:p>
        </p:txBody>
      </p:sp>
    </p:spTree>
    <p:extLst>
      <p:ext uri="{BB962C8B-B14F-4D97-AF65-F5344CB8AC3E}">
        <p14:creationId xmlns:p14="http://schemas.microsoft.com/office/powerpoint/2010/main" val="3550690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14</a:t>
            </a:fld>
            <a:endParaRPr lang="en-US"/>
          </a:p>
        </p:txBody>
      </p:sp>
    </p:spTree>
    <p:extLst>
      <p:ext uri="{BB962C8B-B14F-4D97-AF65-F5344CB8AC3E}">
        <p14:creationId xmlns:p14="http://schemas.microsoft.com/office/powerpoint/2010/main" val="3111214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15</a:t>
            </a:fld>
            <a:endParaRPr lang="en-US"/>
          </a:p>
        </p:txBody>
      </p:sp>
    </p:spTree>
    <p:extLst>
      <p:ext uri="{BB962C8B-B14F-4D97-AF65-F5344CB8AC3E}">
        <p14:creationId xmlns:p14="http://schemas.microsoft.com/office/powerpoint/2010/main" val="2379484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16</a:t>
            </a:fld>
            <a:endParaRPr lang="en-US"/>
          </a:p>
        </p:txBody>
      </p:sp>
    </p:spTree>
    <p:extLst>
      <p:ext uri="{BB962C8B-B14F-4D97-AF65-F5344CB8AC3E}">
        <p14:creationId xmlns:p14="http://schemas.microsoft.com/office/powerpoint/2010/main" val="1252480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17</a:t>
            </a:fld>
            <a:endParaRPr lang="en-US"/>
          </a:p>
        </p:txBody>
      </p:sp>
    </p:spTree>
    <p:extLst>
      <p:ext uri="{BB962C8B-B14F-4D97-AF65-F5344CB8AC3E}">
        <p14:creationId xmlns:p14="http://schemas.microsoft.com/office/powerpoint/2010/main" val="971651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“numerous” the way you want to characterize this</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18</a:t>
            </a:fld>
            <a:endParaRPr lang="en-US"/>
          </a:p>
        </p:txBody>
      </p:sp>
    </p:spTree>
    <p:extLst>
      <p:ext uri="{BB962C8B-B14F-4D97-AF65-F5344CB8AC3E}">
        <p14:creationId xmlns:p14="http://schemas.microsoft.com/office/powerpoint/2010/main" val="4128965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19</a:t>
            </a:fld>
            <a:endParaRPr lang="en-US"/>
          </a:p>
        </p:txBody>
      </p:sp>
    </p:spTree>
    <p:extLst>
      <p:ext uri="{BB962C8B-B14F-4D97-AF65-F5344CB8AC3E}">
        <p14:creationId xmlns:p14="http://schemas.microsoft.com/office/powerpoint/2010/main" val="1621483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59066505-4BF2-E54A-A024-1171BF622568}" type="slidenum">
              <a:rPr lang="en-US" smtClean="0"/>
              <a:t>20</a:t>
            </a:fld>
            <a:endParaRPr lang="en-US"/>
          </a:p>
        </p:txBody>
      </p:sp>
    </p:spTree>
    <p:extLst>
      <p:ext uri="{BB962C8B-B14F-4D97-AF65-F5344CB8AC3E}">
        <p14:creationId xmlns:p14="http://schemas.microsoft.com/office/powerpoint/2010/main" val="1305792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59066505-4BF2-E54A-A024-1171BF622568}" type="slidenum">
              <a:rPr lang="en-US" smtClean="0"/>
              <a:t>21</a:t>
            </a:fld>
            <a:endParaRPr lang="en-US"/>
          </a:p>
        </p:txBody>
      </p:sp>
    </p:spTree>
    <p:extLst>
      <p:ext uri="{BB962C8B-B14F-4D97-AF65-F5344CB8AC3E}">
        <p14:creationId xmlns:p14="http://schemas.microsoft.com/office/powerpoint/2010/main" val="3945355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22</a:t>
            </a:fld>
            <a:endParaRPr lang="en-US"/>
          </a:p>
        </p:txBody>
      </p:sp>
    </p:spTree>
    <p:extLst>
      <p:ext uri="{BB962C8B-B14F-4D97-AF65-F5344CB8AC3E}">
        <p14:creationId xmlns:p14="http://schemas.microsoft.com/office/powerpoint/2010/main" val="2885366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23</a:t>
            </a:fld>
            <a:endParaRPr lang="en-US"/>
          </a:p>
        </p:txBody>
      </p:sp>
    </p:spTree>
    <p:extLst>
      <p:ext uri="{BB962C8B-B14F-4D97-AF65-F5344CB8AC3E}">
        <p14:creationId xmlns:p14="http://schemas.microsoft.com/office/powerpoint/2010/main" val="3240508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3</a:t>
            </a:fld>
            <a:endParaRPr lang="en-US"/>
          </a:p>
        </p:txBody>
      </p:sp>
    </p:spTree>
    <p:extLst>
      <p:ext uri="{BB962C8B-B14F-4D97-AF65-F5344CB8AC3E}">
        <p14:creationId xmlns:p14="http://schemas.microsoft.com/office/powerpoint/2010/main" val="12054002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24</a:t>
            </a:fld>
            <a:endParaRPr lang="en-US"/>
          </a:p>
        </p:txBody>
      </p:sp>
    </p:spTree>
    <p:extLst>
      <p:ext uri="{BB962C8B-B14F-4D97-AF65-F5344CB8AC3E}">
        <p14:creationId xmlns:p14="http://schemas.microsoft.com/office/powerpoint/2010/main" val="22851597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26</a:t>
            </a:fld>
            <a:endParaRPr lang="en-US"/>
          </a:p>
        </p:txBody>
      </p:sp>
    </p:spTree>
    <p:extLst>
      <p:ext uri="{BB962C8B-B14F-4D97-AF65-F5344CB8AC3E}">
        <p14:creationId xmlns:p14="http://schemas.microsoft.com/office/powerpoint/2010/main" val="8854155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repeats – maybe not needed or the two bullets</a:t>
            </a:r>
            <a:r>
              <a:rPr lang="en-US" baseline="0" dirty="0" smtClean="0"/>
              <a:t> in previous slide </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28</a:t>
            </a:fld>
            <a:endParaRPr lang="en-US"/>
          </a:p>
        </p:txBody>
      </p:sp>
    </p:spTree>
    <p:extLst>
      <p:ext uri="{BB962C8B-B14F-4D97-AF65-F5344CB8AC3E}">
        <p14:creationId xmlns:p14="http://schemas.microsoft.com/office/powerpoint/2010/main" val="40807807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29</a:t>
            </a:fld>
            <a:endParaRPr lang="en-US"/>
          </a:p>
        </p:txBody>
      </p:sp>
    </p:spTree>
    <p:extLst>
      <p:ext uri="{BB962C8B-B14F-4D97-AF65-F5344CB8AC3E}">
        <p14:creationId xmlns:p14="http://schemas.microsoft.com/office/powerpoint/2010/main" val="10187332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a:t>
            </a:r>
            <a:r>
              <a:rPr lang="en-US" baseline="0" dirty="0" smtClean="0"/>
              <a:t> c</a:t>
            </a:r>
            <a:r>
              <a:rPr lang="en-US" dirty="0" smtClean="0"/>
              <a:t>all this</a:t>
            </a:r>
            <a:r>
              <a:rPr lang="en-US" baseline="0" dirty="0" smtClean="0"/>
              <a:t> “A Clear Assessment of Mainstream Classroom Work”</a:t>
            </a:r>
          </a:p>
          <a:p>
            <a:r>
              <a:rPr lang="en-US" baseline="0" dirty="0" smtClean="0"/>
              <a:t>I moved this here as a good, resoundingly strong conclusion, also it resolves the ambiguity of the previous Summary Answer slide -- if you leave it, we change the color. If not, return it to the push-in section where it comes from, right after the Seeming Contradiction slide</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solidFill>
                  <a:prstClr val="black"/>
                </a:solidFill>
                <a:latin typeface="Calibri"/>
              </a:rPr>
              <a:pPr/>
              <a:t>30</a:t>
            </a:fld>
            <a:endParaRPr lang="en-US">
              <a:solidFill>
                <a:prstClr val="black"/>
              </a:solidFill>
              <a:latin typeface="Calibri"/>
            </a:endParaRPr>
          </a:p>
        </p:txBody>
      </p:sp>
    </p:spTree>
    <p:extLst>
      <p:ext uri="{BB962C8B-B14F-4D97-AF65-F5344CB8AC3E}">
        <p14:creationId xmlns:p14="http://schemas.microsoft.com/office/powerpoint/2010/main" val="1078259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32</a:t>
            </a:fld>
            <a:endParaRPr lang="en-US"/>
          </a:p>
        </p:txBody>
      </p:sp>
    </p:spTree>
    <p:extLst>
      <p:ext uri="{BB962C8B-B14F-4D97-AF65-F5344CB8AC3E}">
        <p14:creationId xmlns:p14="http://schemas.microsoft.com/office/powerpoint/2010/main" val="3139407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Maybe just</a:t>
            </a:r>
            <a:r>
              <a:rPr lang="en-US" baseline="0" dirty="0" smtClean="0"/>
              <a:t> delete this slide </a:t>
            </a:r>
            <a:endParaRPr lang="en-US" dirty="0" smtClean="0"/>
          </a:p>
        </p:txBody>
      </p:sp>
      <p:sp>
        <p:nvSpPr>
          <p:cNvPr id="4" name="Slide Number Placeholder 3"/>
          <p:cNvSpPr>
            <a:spLocks noGrp="1"/>
          </p:cNvSpPr>
          <p:nvPr>
            <p:ph type="sldNum" sz="quarter" idx="10"/>
          </p:nvPr>
        </p:nvSpPr>
        <p:spPr/>
        <p:txBody>
          <a:bodyPr/>
          <a:lstStyle/>
          <a:p>
            <a:fld id="{59066505-4BF2-E54A-A024-1171BF622568}" type="slidenum">
              <a:rPr lang="en-US" smtClean="0"/>
              <a:t>34</a:t>
            </a:fld>
            <a:endParaRPr lang="en-US"/>
          </a:p>
        </p:txBody>
      </p:sp>
    </p:spTree>
    <p:extLst>
      <p:ext uri="{BB962C8B-B14F-4D97-AF65-F5344CB8AC3E}">
        <p14:creationId xmlns:p14="http://schemas.microsoft.com/office/powerpoint/2010/main" val="3977477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35</a:t>
            </a:fld>
            <a:endParaRPr lang="en-US"/>
          </a:p>
        </p:txBody>
      </p:sp>
    </p:spTree>
    <p:extLst>
      <p:ext uri="{BB962C8B-B14F-4D97-AF65-F5344CB8AC3E}">
        <p14:creationId xmlns:p14="http://schemas.microsoft.com/office/powerpoint/2010/main" val="23711412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38</a:t>
            </a:fld>
            <a:endParaRPr lang="en-US"/>
          </a:p>
        </p:txBody>
      </p:sp>
    </p:spTree>
    <p:extLst>
      <p:ext uri="{BB962C8B-B14F-4D97-AF65-F5344CB8AC3E}">
        <p14:creationId xmlns:p14="http://schemas.microsoft.com/office/powerpoint/2010/main" val="24538970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added</a:t>
            </a:r>
            <a:r>
              <a:rPr lang="en-US" baseline="0" dirty="0" smtClean="0"/>
              <a:t> the second bullet</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40</a:t>
            </a:fld>
            <a:endParaRPr lang="en-US"/>
          </a:p>
        </p:txBody>
      </p:sp>
    </p:spTree>
    <p:extLst>
      <p:ext uri="{BB962C8B-B14F-4D97-AF65-F5344CB8AC3E}">
        <p14:creationId xmlns:p14="http://schemas.microsoft.com/office/powerpoint/2010/main" val="229852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4</a:t>
            </a:fld>
            <a:endParaRPr lang="en-US"/>
          </a:p>
        </p:txBody>
      </p:sp>
    </p:spTree>
    <p:extLst>
      <p:ext uri="{BB962C8B-B14F-4D97-AF65-F5344CB8AC3E}">
        <p14:creationId xmlns:p14="http://schemas.microsoft.com/office/powerpoint/2010/main" val="9101882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9066505-4BF2-E54A-A024-1171BF622568}" type="slidenum">
              <a:rPr lang="en-US" smtClean="0"/>
              <a:t>41</a:t>
            </a:fld>
            <a:endParaRPr lang="en-US"/>
          </a:p>
        </p:txBody>
      </p:sp>
    </p:spTree>
    <p:extLst>
      <p:ext uri="{BB962C8B-B14F-4D97-AF65-F5344CB8AC3E}">
        <p14:creationId xmlns:p14="http://schemas.microsoft.com/office/powerpoint/2010/main" val="2628723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a couple of citations</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5</a:t>
            </a:fld>
            <a:endParaRPr lang="en-US"/>
          </a:p>
        </p:txBody>
      </p:sp>
    </p:spTree>
    <p:extLst>
      <p:ext uri="{BB962C8B-B14F-4D97-AF65-F5344CB8AC3E}">
        <p14:creationId xmlns:p14="http://schemas.microsoft.com/office/powerpoint/2010/main" val="367118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 adapt second bullet:” … is</a:t>
            </a:r>
            <a:r>
              <a:rPr lang="en-US" baseline="0" dirty="0" smtClean="0"/>
              <a:t> only workable in a high-incidence setting, that is …..”</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6</a:t>
            </a:fld>
            <a:endParaRPr lang="en-US"/>
          </a:p>
        </p:txBody>
      </p:sp>
    </p:spTree>
    <p:extLst>
      <p:ext uri="{BB962C8B-B14F-4D97-AF65-F5344CB8AC3E}">
        <p14:creationId xmlns:p14="http://schemas.microsoft.com/office/powerpoint/2010/main" val="2242636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sure I agree with the third bullet – why </a:t>
            </a:r>
            <a:r>
              <a:rPr lang="en-US" dirty="0" err="1" smtClean="0"/>
              <a:t>couldn</a:t>
            </a:r>
            <a:r>
              <a:rPr lang="fr-FR" dirty="0" smtClean="0"/>
              <a:t>’</a:t>
            </a:r>
            <a:r>
              <a:rPr lang="en-US" dirty="0" smtClean="0"/>
              <a:t>t the ELL teacher teach half the class, using techniques helpful to both the ELL and the others</a:t>
            </a:r>
          </a:p>
          <a:p>
            <a:r>
              <a:rPr lang="en-US" dirty="0" smtClean="0"/>
              <a:t>On the other hand, have you</a:t>
            </a:r>
            <a:r>
              <a:rPr lang="en-US" baseline="0" dirty="0" smtClean="0"/>
              <a:t> </a:t>
            </a:r>
            <a:r>
              <a:rPr lang="en-US" dirty="0" smtClean="0"/>
              <a:t>already said this (second bullet, previous slide)?</a:t>
            </a:r>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7</a:t>
            </a:fld>
            <a:endParaRPr lang="en-US"/>
          </a:p>
        </p:txBody>
      </p:sp>
    </p:spTree>
    <p:extLst>
      <p:ext uri="{BB962C8B-B14F-4D97-AF65-F5344CB8AC3E}">
        <p14:creationId xmlns:p14="http://schemas.microsoft.com/office/powerpoint/2010/main" val="560131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9</a:t>
            </a:fld>
            <a:endParaRPr lang="en-US"/>
          </a:p>
        </p:txBody>
      </p:sp>
    </p:spTree>
    <p:extLst>
      <p:ext uri="{BB962C8B-B14F-4D97-AF65-F5344CB8AC3E}">
        <p14:creationId xmlns:p14="http://schemas.microsoft.com/office/powerpoint/2010/main" val="3612633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10</a:t>
            </a:fld>
            <a:endParaRPr lang="en-US"/>
          </a:p>
        </p:txBody>
      </p:sp>
    </p:spTree>
    <p:extLst>
      <p:ext uri="{BB962C8B-B14F-4D97-AF65-F5344CB8AC3E}">
        <p14:creationId xmlns:p14="http://schemas.microsoft.com/office/powerpoint/2010/main" val="2676807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66505-4BF2-E54A-A024-1171BF622568}" type="slidenum">
              <a:rPr lang="en-US" smtClean="0"/>
              <a:t>13</a:t>
            </a:fld>
            <a:endParaRPr lang="en-US"/>
          </a:p>
        </p:txBody>
      </p:sp>
    </p:spTree>
    <p:extLst>
      <p:ext uri="{BB962C8B-B14F-4D97-AF65-F5344CB8AC3E}">
        <p14:creationId xmlns:p14="http://schemas.microsoft.com/office/powerpoint/2010/main" val="3704023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3037951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410693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2534092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02246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204119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71431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103107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973775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83561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922981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29325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908835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944720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132120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01841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4B268-86BA-294E-B4BF-ED9A9B024400}"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3260526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54B268-86BA-294E-B4BF-ED9A9B024400}" type="datetimeFigureOut">
              <a:rPr lang="en-US" smtClean="0"/>
              <a:t>5/7/15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2435346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54B268-86BA-294E-B4BF-ED9A9B024400}" type="datetimeFigureOut">
              <a:rPr lang="en-US" smtClean="0"/>
              <a:t>5/7/15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2789913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54B268-86BA-294E-B4BF-ED9A9B024400}" type="datetimeFigureOut">
              <a:rPr lang="en-US" smtClean="0"/>
              <a:t>5/7/15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1281822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4B268-86BA-294E-B4BF-ED9A9B024400}" type="datetimeFigureOut">
              <a:rPr lang="en-US" smtClean="0"/>
              <a:t>5/7/15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2729730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4B268-86BA-294E-B4BF-ED9A9B024400}" type="datetimeFigureOut">
              <a:rPr lang="en-US" smtClean="0"/>
              <a:t>5/7/15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104336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4B268-86BA-294E-B4BF-ED9A9B024400}" type="datetimeFigureOut">
              <a:rPr lang="en-US" smtClean="0"/>
              <a:t>5/7/15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1D2FB-7862-8643-8695-363EFAF36766}" type="slidenum">
              <a:rPr lang="en-US" smtClean="0"/>
              <a:t>‹#›</a:t>
            </a:fld>
            <a:endParaRPr lang="en-US"/>
          </a:p>
        </p:txBody>
      </p:sp>
    </p:spTree>
    <p:extLst>
      <p:ext uri="{BB962C8B-B14F-4D97-AF65-F5344CB8AC3E}">
        <p14:creationId xmlns:p14="http://schemas.microsoft.com/office/powerpoint/2010/main" val="6862008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4B268-86BA-294E-B4BF-ED9A9B024400}" type="datetimeFigureOut">
              <a:rPr lang="en-US" smtClean="0"/>
              <a:t>5/7/15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1D2FB-7862-8643-8695-363EFAF36766}" type="slidenum">
              <a:rPr lang="en-US" smtClean="0"/>
              <a:t>‹#›</a:t>
            </a:fld>
            <a:endParaRPr lang="en-US"/>
          </a:p>
        </p:txBody>
      </p:sp>
    </p:spTree>
    <p:extLst>
      <p:ext uri="{BB962C8B-B14F-4D97-AF65-F5344CB8AC3E}">
        <p14:creationId xmlns:p14="http://schemas.microsoft.com/office/powerpoint/2010/main" val="1734494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4B268-86BA-294E-B4BF-ED9A9B024400}" type="datetimeFigureOut">
              <a:rPr lang="en-US" smtClean="0">
                <a:solidFill>
                  <a:prstClr val="black">
                    <a:tint val="75000"/>
                  </a:prstClr>
                </a:solidFill>
                <a:latin typeface="Calibri"/>
              </a:rPr>
              <a:pPr/>
              <a:t>5/7/15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1D2FB-7862-8643-8695-363EFAF36766}"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70659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omments" Target="../comments/commen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omments" Target="../comments/commen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comments" Target="../comments/commen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cwhiting@plymouth.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Caught Between Push and Pull: </a:t>
            </a:r>
            <a:r>
              <a:rPr lang="en-US" dirty="0" smtClean="0"/>
              <a:t/>
            </a:r>
            <a:br>
              <a:rPr lang="en-US" dirty="0" smtClean="0"/>
            </a:br>
            <a:r>
              <a:rPr lang="en-US" dirty="0" smtClean="0"/>
              <a:t>ELL </a:t>
            </a:r>
            <a:r>
              <a:rPr lang="en-US" dirty="0"/>
              <a:t>Teachers’ Experiences with Mainstreaming</a:t>
            </a:r>
            <a:br>
              <a:rPr lang="en-US" dirty="0"/>
            </a:br>
            <a:endParaRPr lang="en-US" dirty="0"/>
          </a:p>
        </p:txBody>
      </p:sp>
      <p:sp>
        <p:nvSpPr>
          <p:cNvPr id="3" name="Subtitle 2"/>
          <p:cNvSpPr>
            <a:spLocks noGrp="1"/>
          </p:cNvSpPr>
          <p:nvPr>
            <p:ph type="subTitle" idx="1"/>
          </p:nvPr>
        </p:nvSpPr>
        <p:spPr/>
        <p:txBody>
          <a:bodyPr/>
          <a:lstStyle/>
          <a:p>
            <a:r>
              <a:rPr lang="en-US" dirty="0" smtClean="0">
                <a:solidFill>
                  <a:srgbClr val="800000"/>
                </a:solidFill>
              </a:rPr>
              <a:t>James Whiting, Ph.D. </a:t>
            </a:r>
          </a:p>
          <a:p>
            <a:r>
              <a:rPr lang="en-US" dirty="0" smtClean="0">
                <a:solidFill>
                  <a:srgbClr val="800000"/>
                </a:solidFill>
              </a:rPr>
              <a:t>Plymouth State University, NH </a:t>
            </a:r>
          </a:p>
        </p:txBody>
      </p:sp>
    </p:spTree>
    <p:extLst>
      <p:ext uri="{BB962C8B-B14F-4D97-AF65-F5344CB8AC3E}">
        <p14:creationId xmlns:p14="http://schemas.microsoft.com/office/powerpoint/2010/main" val="35558117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a:t>
            </a:r>
            <a:endParaRPr lang="en-US" dirty="0"/>
          </a:p>
        </p:txBody>
      </p:sp>
      <p:sp>
        <p:nvSpPr>
          <p:cNvPr id="3" name="Content Placeholder 2"/>
          <p:cNvSpPr>
            <a:spLocks noGrp="1"/>
          </p:cNvSpPr>
          <p:nvPr>
            <p:ph idx="1"/>
          </p:nvPr>
        </p:nvSpPr>
        <p:spPr>
          <a:xfrm>
            <a:off x="457200" y="2400920"/>
            <a:ext cx="8229600" cy="3725243"/>
          </a:xfrm>
        </p:spPr>
        <p:txBody>
          <a:bodyPr/>
          <a:lstStyle/>
          <a:p>
            <a:r>
              <a:rPr lang="en-US" dirty="0"/>
              <a:t>What do ELL teachers in low-incidence settings think are the pros and cons of working with their students in the mainstream (push-in) and ELL (</a:t>
            </a:r>
            <a:r>
              <a:rPr lang="en-US" dirty="0" err="1"/>
              <a:t>pull-out</a:t>
            </a:r>
            <a:r>
              <a:rPr lang="en-US" dirty="0"/>
              <a:t>) classroom? </a:t>
            </a:r>
          </a:p>
          <a:p>
            <a:endParaRPr lang="en-US" dirty="0"/>
          </a:p>
        </p:txBody>
      </p:sp>
    </p:spTree>
    <p:extLst>
      <p:ext uri="{BB962C8B-B14F-4D97-AF65-F5344CB8AC3E}">
        <p14:creationId xmlns:p14="http://schemas.microsoft.com/office/powerpoint/2010/main" val="24219616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 </a:t>
            </a:r>
            <a:endParaRPr lang="en-US" dirty="0"/>
          </a:p>
        </p:txBody>
      </p:sp>
      <p:sp>
        <p:nvSpPr>
          <p:cNvPr id="3" name="Content Placeholder 2"/>
          <p:cNvSpPr>
            <a:spLocks noGrp="1"/>
          </p:cNvSpPr>
          <p:nvPr>
            <p:ph idx="1"/>
          </p:nvPr>
        </p:nvSpPr>
        <p:spPr/>
        <p:txBody>
          <a:bodyPr>
            <a:normAutofit lnSpcReduction="10000"/>
          </a:bodyPr>
          <a:lstStyle/>
          <a:p>
            <a:r>
              <a:rPr lang="en-US" dirty="0" smtClean="0"/>
              <a:t>Seventy-one ELL teachers working in low-incidence settings were surveyed on their experiences teaching in both mainstream and ESOL classrooms settings. </a:t>
            </a:r>
          </a:p>
          <a:p>
            <a:endParaRPr lang="en-US" dirty="0" smtClean="0"/>
          </a:p>
          <a:p>
            <a:pPr lvl="1"/>
            <a:r>
              <a:rPr lang="en-US" dirty="0" smtClean="0"/>
              <a:t>48</a:t>
            </a:r>
            <a:r>
              <a:rPr lang="en-US" dirty="0"/>
              <a:t>% held graduate degrees in </a:t>
            </a:r>
            <a:r>
              <a:rPr lang="en-US" dirty="0" smtClean="0"/>
              <a:t>TESOL </a:t>
            </a:r>
          </a:p>
          <a:p>
            <a:pPr lvl="1"/>
            <a:r>
              <a:rPr lang="en-US" dirty="0" smtClean="0"/>
              <a:t>93</a:t>
            </a:r>
            <a:r>
              <a:rPr lang="en-US" dirty="0"/>
              <a:t>% were licensed ESOL teachers </a:t>
            </a:r>
            <a:endParaRPr lang="en-US" dirty="0" smtClean="0"/>
          </a:p>
          <a:p>
            <a:pPr lvl="1"/>
            <a:r>
              <a:rPr lang="en-US" dirty="0" smtClean="0"/>
              <a:t>75</a:t>
            </a:r>
            <a:r>
              <a:rPr lang="en-US" dirty="0"/>
              <a:t>% had 10 or more </a:t>
            </a:r>
            <a:r>
              <a:rPr lang="en-US" dirty="0" smtClean="0"/>
              <a:t>years’ experience </a:t>
            </a:r>
            <a:r>
              <a:rPr lang="en-US" dirty="0"/>
              <a:t>teaching </a:t>
            </a:r>
            <a:r>
              <a:rPr lang="en-US" dirty="0" smtClean="0"/>
              <a:t>ELLs  </a:t>
            </a:r>
          </a:p>
          <a:p>
            <a:endParaRPr lang="en-US" dirty="0"/>
          </a:p>
        </p:txBody>
      </p:sp>
    </p:spTree>
    <p:extLst>
      <p:ext uri="{BB962C8B-B14F-4D97-AF65-F5344CB8AC3E}">
        <p14:creationId xmlns:p14="http://schemas.microsoft.com/office/powerpoint/2010/main" val="160363131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Settings </a:t>
            </a:r>
            <a:endParaRPr lang="en-US" dirty="0"/>
          </a:p>
        </p:txBody>
      </p:sp>
      <p:sp>
        <p:nvSpPr>
          <p:cNvPr id="3" name="Content Placeholder 2"/>
          <p:cNvSpPr>
            <a:spLocks noGrp="1"/>
          </p:cNvSpPr>
          <p:nvPr>
            <p:ph idx="1"/>
          </p:nvPr>
        </p:nvSpPr>
        <p:spPr/>
        <p:txBody>
          <a:bodyPr/>
          <a:lstStyle/>
          <a:p>
            <a:r>
              <a:rPr lang="en-US" dirty="0" smtClean="0"/>
              <a:t>38% of respondents worked with elementary-level students. </a:t>
            </a:r>
            <a:endParaRPr lang="en-US" dirty="0"/>
          </a:p>
          <a:p>
            <a:r>
              <a:rPr lang="en-US" dirty="0" smtClean="0"/>
              <a:t>Nearly a third worked with students in different age levels, elementary through high school.  </a:t>
            </a:r>
          </a:p>
          <a:p>
            <a:r>
              <a:rPr lang="en-US" dirty="0" smtClean="0"/>
              <a:t>Nearly 40% of the teachers taught in more than one school building. </a:t>
            </a:r>
          </a:p>
          <a:p>
            <a:endParaRPr lang="en-US" dirty="0"/>
          </a:p>
        </p:txBody>
      </p:sp>
    </p:spTree>
    <p:extLst>
      <p:ext uri="{BB962C8B-B14F-4D97-AF65-F5344CB8AC3E}">
        <p14:creationId xmlns:p14="http://schemas.microsoft.com/office/powerpoint/2010/main" val="4956374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Prevalence of Push</a:t>
            </a:r>
            <a:r>
              <a:rPr lang="en-US" dirty="0"/>
              <a:t>-</a:t>
            </a:r>
            <a:r>
              <a:rPr lang="en-US" dirty="0" smtClean="0"/>
              <a:t>in </a:t>
            </a:r>
            <a:endParaRPr lang="en-US" dirty="0"/>
          </a:p>
        </p:txBody>
      </p:sp>
      <p:sp>
        <p:nvSpPr>
          <p:cNvPr id="3" name="Content Placeholder 2"/>
          <p:cNvSpPr>
            <a:spLocks noGrp="1"/>
          </p:cNvSpPr>
          <p:nvPr>
            <p:ph idx="1"/>
          </p:nvPr>
        </p:nvSpPr>
        <p:spPr>
          <a:xfrm>
            <a:off x="457200" y="2083443"/>
            <a:ext cx="8229600" cy="4042720"/>
          </a:xfrm>
        </p:spPr>
        <p:txBody>
          <a:bodyPr>
            <a:normAutofit/>
          </a:bodyPr>
          <a:lstStyle/>
          <a:p>
            <a:r>
              <a:rPr lang="en-US" dirty="0"/>
              <a:t>78% of the respondents did at least some of their work with ELLs in the mainstream classroom</a:t>
            </a:r>
            <a:r>
              <a:rPr lang="en-US" dirty="0" smtClean="0">
                <a:effectLst/>
              </a:rPr>
              <a:t> </a:t>
            </a:r>
          </a:p>
          <a:p>
            <a:pPr marL="0" indent="0">
              <a:buNone/>
            </a:pPr>
            <a:endParaRPr lang="en-US" dirty="0" smtClean="0">
              <a:effectLst/>
            </a:endParaRPr>
          </a:p>
          <a:p>
            <a:pPr lvl="1"/>
            <a:r>
              <a:rPr lang="en-US" dirty="0"/>
              <a:t>mostly done with fewer than three students, and often one-on-</a:t>
            </a:r>
            <a:r>
              <a:rPr lang="en-US" dirty="0" smtClean="0"/>
              <a:t>one</a:t>
            </a:r>
          </a:p>
        </p:txBody>
      </p:sp>
    </p:spTree>
    <p:extLst>
      <p:ext uri="{BB962C8B-B14F-4D97-AF65-F5344CB8AC3E}">
        <p14:creationId xmlns:p14="http://schemas.microsoft.com/office/powerpoint/2010/main" val="25160743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Push-in Drawbacks: Teachers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respondents indicated that this instructional model of push-in instruction raises issues of:</a:t>
            </a:r>
          </a:p>
          <a:p>
            <a:endParaRPr lang="en-US" dirty="0" smtClean="0"/>
          </a:p>
          <a:p>
            <a:pPr lvl="1"/>
            <a:r>
              <a:rPr lang="en-US" dirty="0"/>
              <a:t>C</a:t>
            </a:r>
            <a:r>
              <a:rPr lang="en-US" dirty="0" smtClean="0"/>
              <a:t>ontrol and autonomy </a:t>
            </a:r>
          </a:p>
          <a:p>
            <a:pPr lvl="1"/>
            <a:r>
              <a:rPr lang="en-US" dirty="0"/>
              <a:t>P</a:t>
            </a:r>
            <a:r>
              <a:rPr lang="en-US" dirty="0" smtClean="0"/>
              <a:t>rofessional identity and status</a:t>
            </a:r>
          </a:p>
          <a:p>
            <a:pPr lvl="1"/>
            <a:r>
              <a:rPr lang="en-US" dirty="0" smtClean="0"/>
              <a:t>Ability to deliver focused instruction</a:t>
            </a:r>
          </a:p>
          <a:p>
            <a:pPr marL="457200" lvl="1" indent="0">
              <a:buNone/>
            </a:pPr>
            <a:endParaRPr lang="en-US" dirty="0" smtClean="0"/>
          </a:p>
          <a:p>
            <a:pPr marL="457200" lvl="1" indent="0">
              <a:buNone/>
            </a:pPr>
            <a:r>
              <a:rPr lang="en-US" dirty="0" smtClean="0"/>
              <a:t>These are exacerbated by </a:t>
            </a:r>
            <a:endParaRPr lang="en-US" dirty="0"/>
          </a:p>
          <a:p>
            <a:pPr lvl="1"/>
            <a:r>
              <a:rPr lang="en-US" dirty="0" smtClean="0"/>
              <a:t>ill-defined responsibilities  </a:t>
            </a:r>
            <a:endParaRPr lang="en-US" dirty="0"/>
          </a:p>
          <a:p>
            <a:pPr lvl="1"/>
            <a:r>
              <a:rPr lang="en-US" dirty="0" smtClean="0"/>
              <a:t>logistical issues. </a:t>
            </a:r>
          </a:p>
        </p:txBody>
      </p:sp>
    </p:spTree>
    <p:extLst>
      <p:ext uri="{BB962C8B-B14F-4D97-AF65-F5344CB8AC3E}">
        <p14:creationId xmlns:p14="http://schemas.microsoft.com/office/powerpoint/2010/main" val="142281436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dirty="0" smtClean="0"/>
              <a:t>Autonomy</a:t>
            </a:r>
            <a:r>
              <a:rPr lang="en-US" b="1" dirty="0" smtClean="0"/>
              <a:t>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16% said they determine the work they do with the ELLs in the mainstream classroom, and 64% said they and the mainstream teachers collaborate, -- but three</a:t>
            </a:r>
            <a:r>
              <a:rPr lang="en-US" dirty="0"/>
              <a:t>-quarters of </a:t>
            </a:r>
            <a:r>
              <a:rPr lang="en-US" dirty="0" smtClean="0"/>
              <a:t>the respondents do </a:t>
            </a:r>
            <a:r>
              <a:rPr lang="en-US" dirty="0"/>
              <a:t>not consider their work </a:t>
            </a:r>
            <a:r>
              <a:rPr lang="en-US" dirty="0" smtClean="0"/>
              <a:t>there as </a:t>
            </a:r>
            <a:r>
              <a:rPr lang="en-US" dirty="0"/>
              <a:t>co-</a:t>
            </a:r>
            <a:r>
              <a:rPr lang="en-US" dirty="0" smtClean="0"/>
              <a:t>teaching.</a:t>
            </a:r>
          </a:p>
          <a:p>
            <a:r>
              <a:rPr lang="en-US" dirty="0"/>
              <a:t>“I feel restricted when I am in the classroom. I cannot do the types of lessons I would like to do . . . I do not feel that I really teach in this </a:t>
            </a:r>
            <a:r>
              <a:rPr lang="en-US" dirty="0" smtClean="0"/>
              <a:t>setting.” </a:t>
            </a:r>
            <a:endParaRPr lang="en-US" dirty="0"/>
          </a:p>
          <a:p>
            <a:r>
              <a:rPr lang="en-US" dirty="0"/>
              <a:t>“I am doing more assisting than teaching ... sometimes I am just sitting and listening.” </a:t>
            </a:r>
          </a:p>
          <a:p>
            <a:endParaRPr lang="en-US" dirty="0"/>
          </a:p>
          <a:p>
            <a:endParaRPr lang="en-US" dirty="0"/>
          </a:p>
        </p:txBody>
      </p:sp>
    </p:spTree>
    <p:extLst>
      <p:ext uri="{BB962C8B-B14F-4D97-AF65-F5344CB8AC3E}">
        <p14:creationId xmlns:p14="http://schemas.microsoft.com/office/powerpoint/2010/main" val="1017123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t>Professional Identity</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a:t>
            </a:r>
            <a:r>
              <a:rPr lang="en-US" dirty="0"/>
              <a:t>the ELL teachers enter the mainstream classroom to work with their ELLs, </a:t>
            </a:r>
            <a:r>
              <a:rPr lang="en-US" dirty="0" smtClean="0"/>
              <a:t>their </a:t>
            </a:r>
            <a:r>
              <a:rPr lang="en-US" dirty="0"/>
              <a:t>control over their own work is </a:t>
            </a:r>
            <a:r>
              <a:rPr lang="en-US" dirty="0" smtClean="0"/>
              <a:t>diminished, </a:t>
            </a:r>
            <a:r>
              <a:rPr lang="en-US" dirty="0"/>
              <a:t>often their </a:t>
            </a:r>
            <a:r>
              <a:rPr lang="en-US" dirty="0" smtClean="0"/>
              <a:t>status and sense of themselves as professionals are challenged, </a:t>
            </a:r>
            <a:r>
              <a:rPr lang="en-US" dirty="0"/>
              <a:t>too. </a:t>
            </a:r>
            <a:endParaRPr lang="en-US" dirty="0" smtClean="0"/>
          </a:p>
          <a:p>
            <a:r>
              <a:rPr lang="en-US" dirty="0"/>
              <a:t>In the mainstream classroom their own professional knowledge is viewed as less important than that of the mainstream teacher, whose zone the ELL teachers needs to enter in order to work with the students they share.</a:t>
            </a:r>
          </a:p>
          <a:p>
            <a:endParaRPr lang="en-US" b="1" dirty="0"/>
          </a:p>
        </p:txBody>
      </p:sp>
    </p:spTree>
    <p:extLst>
      <p:ext uri="{BB962C8B-B14F-4D97-AF65-F5344CB8AC3E}">
        <p14:creationId xmlns:p14="http://schemas.microsoft.com/office/powerpoint/2010/main" val="25809141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t>Professional Identity</a:t>
            </a:r>
            <a:br>
              <a:rPr lang="en-US" dirty="0" smtClean="0"/>
            </a:br>
            <a:endParaRPr lang="en-US" dirty="0"/>
          </a:p>
        </p:txBody>
      </p:sp>
      <p:sp>
        <p:nvSpPr>
          <p:cNvPr id="3" name="Content Placeholder 2"/>
          <p:cNvSpPr>
            <a:spLocks noGrp="1"/>
          </p:cNvSpPr>
          <p:nvPr>
            <p:ph idx="1"/>
          </p:nvPr>
        </p:nvSpPr>
        <p:spPr>
          <a:xfrm>
            <a:off x="457200" y="1417638"/>
            <a:ext cx="8229600" cy="5031114"/>
          </a:xfrm>
        </p:spPr>
        <p:txBody>
          <a:bodyPr>
            <a:normAutofit/>
          </a:bodyPr>
          <a:lstStyle/>
          <a:p>
            <a:r>
              <a:rPr lang="en-US" dirty="0" smtClean="0"/>
              <a:t>When </a:t>
            </a:r>
            <a:r>
              <a:rPr lang="en-US" dirty="0"/>
              <a:t>they enter the mainstream </a:t>
            </a:r>
            <a:r>
              <a:rPr lang="en-US" dirty="0" smtClean="0"/>
              <a:t>classroom, these </a:t>
            </a:r>
            <a:r>
              <a:rPr lang="en-US" dirty="0"/>
              <a:t>ELL teachers believe that in the eyes of some of their mainstream peers they become </a:t>
            </a:r>
            <a:r>
              <a:rPr lang="en-US" dirty="0" smtClean="0"/>
              <a:t>aides</a:t>
            </a:r>
            <a:r>
              <a:rPr lang="en-US" dirty="0"/>
              <a:t> </a:t>
            </a:r>
            <a:r>
              <a:rPr lang="en-US" dirty="0" smtClean="0"/>
              <a:t>or tutors</a:t>
            </a:r>
            <a:r>
              <a:rPr lang="en-US" dirty="0"/>
              <a:t>, </a:t>
            </a:r>
            <a:r>
              <a:rPr lang="en-US" dirty="0" smtClean="0"/>
              <a:t>working </a:t>
            </a:r>
            <a:r>
              <a:rPr lang="en-US" dirty="0"/>
              <a:t>in service to the central professional, i.e., the classroom teacher, and that teacher’s curriculum. </a:t>
            </a:r>
            <a:endParaRPr lang="en-US" dirty="0" smtClean="0"/>
          </a:p>
          <a:p>
            <a:r>
              <a:rPr lang="en-US" dirty="0"/>
              <a:t>“I often feel that I'm treated as a paraprofessional rather than co-teacher.” </a:t>
            </a:r>
          </a:p>
          <a:p>
            <a:endParaRPr lang="en-US" dirty="0"/>
          </a:p>
          <a:p>
            <a:endParaRPr lang="en-US" dirty="0"/>
          </a:p>
        </p:txBody>
      </p:sp>
    </p:spTree>
    <p:extLst>
      <p:ext uri="{BB962C8B-B14F-4D97-AF65-F5344CB8AC3E}">
        <p14:creationId xmlns:p14="http://schemas.microsoft.com/office/powerpoint/2010/main" val="363571240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34166"/>
            <a:ext cx="8229600" cy="892904"/>
          </a:xfrm>
        </p:spPr>
        <p:txBody>
          <a:bodyPr>
            <a:normAutofit fontScale="90000"/>
          </a:bodyPr>
          <a:lstStyle/>
          <a:p>
            <a:r>
              <a:rPr lang="en-US" dirty="0" smtClean="0"/>
              <a:t>Less-focused </a:t>
            </a:r>
            <a:r>
              <a:rPr lang="en-US" dirty="0"/>
              <a:t>Instruction</a:t>
            </a:r>
            <a:br>
              <a:rPr lang="en-US" dirty="0"/>
            </a:br>
            <a:endParaRPr lang="en-US" dirty="0"/>
          </a:p>
        </p:txBody>
      </p:sp>
      <p:sp>
        <p:nvSpPr>
          <p:cNvPr id="3" name="Content Placeholder 2"/>
          <p:cNvSpPr>
            <a:spLocks noGrp="1"/>
          </p:cNvSpPr>
          <p:nvPr>
            <p:ph idx="1"/>
          </p:nvPr>
        </p:nvSpPr>
        <p:spPr>
          <a:xfrm>
            <a:off x="457200" y="2301708"/>
            <a:ext cx="8229600" cy="3824455"/>
          </a:xfrm>
        </p:spPr>
        <p:txBody>
          <a:bodyPr/>
          <a:lstStyle/>
          <a:p>
            <a:r>
              <a:rPr lang="en-US" dirty="0"/>
              <a:t>R</a:t>
            </a:r>
            <a:r>
              <a:rPr lang="en-US" dirty="0" smtClean="0"/>
              <a:t>espondents </a:t>
            </a:r>
            <a:r>
              <a:rPr lang="en-US" dirty="0"/>
              <a:t>noted that a key drawback in working in the mainstream classroom was the inability to provide the ELL with targeted, intensive instruction. </a:t>
            </a:r>
          </a:p>
        </p:txBody>
      </p:sp>
    </p:spTree>
    <p:extLst>
      <p:ext uri="{BB962C8B-B14F-4D97-AF65-F5344CB8AC3E}">
        <p14:creationId xmlns:p14="http://schemas.microsoft.com/office/powerpoint/2010/main" val="28352986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Lack of </a:t>
            </a:r>
            <a:r>
              <a:rPr lang="en-US" sz="4000" dirty="0"/>
              <a:t>I</a:t>
            </a:r>
            <a:r>
              <a:rPr lang="en-US" sz="4000" dirty="0" smtClean="0"/>
              <a:t>ndividualized Instruction</a:t>
            </a:r>
            <a:endParaRPr lang="en-US" sz="4000" dirty="0"/>
          </a:p>
        </p:txBody>
      </p:sp>
      <p:sp>
        <p:nvSpPr>
          <p:cNvPr id="3" name="Content Placeholder 2"/>
          <p:cNvSpPr>
            <a:spLocks noGrp="1"/>
          </p:cNvSpPr>
          <p:nvPr>
            <p:ph idx="1"/>
          </p:nvPr>
        </p:nvSpPr>
        <p:spPr/>
        <p:txBody>
          <a:bodyPr/>
          <a:lstStyle/>
          <a:p>
            <a:r>
              <a:rPr lang="en-US" dirty="0"/>
              <a:t>These teachers felt their teaching opportunities were constricted in the mainstream classroom and that their ELL did not get </a:t>
            </a:r>
            <a:r>
              <a:rPr lang="en-US" dirty="0" smtClean="0"/>
              <a:t>his or her </a:t>
            </a:r>
            <a:r>
              <a:rPr lang="en-US" dirty="0"/>
              <a:t>needs completely met. </a:t>
            </a:r>
            <a:endParaRPr lang="en-US" dirty="0" smtClean="0"/>
          </a:p>
          <a:p>
            <a:pPr marL="0" indent="0">
              <a:buNone/>
            </a:pPr>
            <a:endParaRPr lang="en-US" dirty="0" smtClean="0"/>
          </a:p>
          <a:p>
            <a:r>
              <a:rPr lang="en-US" dirty="0" smtClean="0"/>
              <a:t>“</a:t>
            </a:r>
            <a:r>
              <a:rPr lang="en-US" dirty="0"/>
              <a:t>Students get far less intense ELL services, I am more like a </a:t>
            </a:r>
            <a:r>
              <a:rPr lang="en-US" dirty="0" err="1"/>
              <a:t>para</a:t>
            </a:r>
            <a:r>
              <a:rPr lang="en-US" dirty="0"/>
              <a:t> in the classroom [</a:t>
            </a:r>
            <a:r>
              <a:rPr lang="en-US" dirty="0" smtClean="0"/>
              <a:t>and] </a:t>
            </a:r>
            <a:r>
              <a:rPr lang="en-US" dirty="0"/>
              <a:t>students seem to make less progress.” </a:t>
            </a:r>
          </a:p>
          <a:p>
            <a:endParaRPr lang="en-US" dirty="0"/>
          </a:p>
        </p:txBody>
      </p:sp>
    </p:spTree>
    <p:extLst>
      <p:ext uri="{BB962C8B-B14F-4D97-AF65-F5344CB8AC3E}">
        <p14:creationId xmlns:p14="http://schemas.microsoft.com/office/powerpoint/2010/main" val="10420671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Presentation</a:t>
            </a:r>
            <a:endParaRPr lang="en-US" dirty="0"/>
          </a:p>
        </p:txBody>
      </p:sp>
      <p:sp>
        <p:nvSpPr>
          <p:cNvPr id="3" name="Content Placeholder 2"/>
          <p:cNvSpPr>
            <a:spLocks noGrp="1"/>
          </p:cNvSpPr>
          <p:nvPr>
            <p:ph idx="1"/>
          </p:nvPr>
        </p:nvSpPr>
        <p:spPr/>
        <p:txBody>
          <a:bodyPr/>
          <a:lstStyle/>
          <a:p>
            <a:r>
              <a:rPr lang="en-US" dirty="0" smtClean="0"/>
              <a:t>Background </a:t>
            </a:r>
          </a:p>
          <a:p>
            <a:pPr lvl="1"/>
            <a:r>
              <a:rPr lang="en-US" dirty="0" smtClean="0"/>
              <a:t>Definition of terms </a:t>
            </a:r>
          </a:p>
          <a:p>
            <a:r>
              <a:rPr lang="en-US" dirty="0" smtClean="0"/>
              <a:t>Current Study </a:t>
            </a:r>
          </a:p>
          <a:p>
            <a:pPr lvl="1"/>
            <a:r>
              <a:rPr lang="en-US" dirty="0" smtClean="0"/>
              <a:t>Push - In  Drawbacks and Benefits </a:t>
            </a:r>
          </a:p>
          <a:p>
            <a:pPr lvl="1"/>
            <a:r>
              <a:rPr lang="en-US" dirty="0" smtClean="0"/>
              <a:t>Pull - Out Drawbacks and Benefits  </a:t>
            </a:r>
          </a:p>
          <a:p>
            <a:r>
              <a:rPr lang="en-US" dirty="0" smtClean="0"/>
              <a:t>Implications for Practice </a:t>
            </a:r>
            <a:endParaRPr lang="en-US" dirty="0"/>
          </a:p>
        </p:txBody>
      </p:sp>
    </p:spTree>
    <p:extLst>
      <p:ext uri="{BB962C8B-B14F-4D97-AF65-F5344CB8AC3E}">
        <p14:creationId xmlns:p14="http://schemas.microsoft.com/office/powerpoint/2010/main" val="74210533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Push-in Drawbacks: Students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Among other things, the </a:t>
            </a:r>
            <a:r>
              <a:rPr lang="en-US" dirty="0"/>
              <a:t>data indicate that ELL teachers believe that working in the mainstream classrooms with a tutor model can actually adversely impact their students’ </a:t>
            </a:r>
            <a:r>
              <a:rPr lang="en-US" dirty="0" smtClean="0"/>
              <a:t>learning because of:</a:t>
            </a:r>
          </a:p>
          <a:p>
            <a:pPr lvl="1"/>
            <a:r>
              <a:rPr lang="en-US" dirty="0" smtClean="0"/>
              <a:t>increased </a:t>
            </a:r>
            <a:r>
              <a:rPr lang="en-US" dirty="0"/>
              <a:t>student </a:t>
            </a:r>
            <a:r>
              <a:rPr lang="en-US" dirty="0" smtClean="0"/>
              <a:t>embarrassment, marginalization, and anxiety </a:t>
            </a:r>
          </a:p>
          <a:p>
            <a:pPr lvl="1"/>
            <a:r>
              <a:rPr lang="en-US" dirty="0"/>
              <a:t>l</a:t>
            </a:r>
            <a:r>
              <a:rPr lang="en-US" dirty="0" smtClean="0"/>
              <a:t>ess attention to their individual needs</a:t>
            </a:r>
          </a:p>
        </p:txBody>
      </p:sp>
    </p:spTree>
    <p:extLst>
      <p:ext uri="{BB962C8B-B14F-4D97-AF65-F5344CB8AC3E}">
        <p14:creationId xmlns:p14="http://schemas.microsoft.com/office/powerpoint/2010/main" val="41362004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 Embarrassment </a:t>
            </a:r>
            <a:br>
              <a:rPr lang="en-US" dirty="0"/>
            </a:br>
            <a:endParaRPr lang="en-US" dirty="0"/>
          </a:p>
        </p:txBody>
      </p:sp>
      <p:sp>
        <p:nvSpPr>
          <p:cNvPr id="3" name="Content Placeholder 2"/>
          <p:cNvSpPr>
            <a:spLocks noGrp="1"/>
          </p:cNvSpPr>
          <p:nvPr>
            <p:ph idx="1"/>
          </p:nvPr>
        </p:nvSpPr>
        <p:spPr/>
        <p:txBody>
          <a:bodyPr/>
          <a:lstStyle/>
          <a:p>
            <a:r>
              <a:rPr lang="en-US" dirty="0" smtClean="0"/>
              <a:t>“Older students are shamed that you are there to help and everyone can see.”</a:t>
            </a:r>
          </a:p>
          <a:p>
            <a:r>
              <a:rPr lang="en-US" dirty="0" smtClean="0"/>
              <a:t>“They don’t always want their friends to see they are getting the help.”</a:t>
            </a:r>
          </a:p>
          <a:p>
            <a:r>
              <a:rPr lang="en-US" dirty="0" smtClean="0"/>
              <a:t>“</a:t>
            </a:r>
            <a:r>
              <a:rPr lang="en-US" dirty="0"/>
              <a:t>The ELLs can feel marginalized when I am in the classroom. This may be mostly a social issue, but at times it impacts the students' attitude and effort.” </a:t>
            </a:r>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3807353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Working in the Mainstream Classroom </a:t>
            </a:r>
            <a:endParaRPr lang="en-US" sz="4000" dirty="0"/>
          </a:p>
        </p:txBody>
      </p:sp>
      <p:sp>
        <p:nvSpPr>
          <p:cNvPr id="3" name="Content Placeholder 2"/>
          <p:cNvSpPr>
            <a:spLocks noGrp="1"/>
          </p:cNvSpPr>
          <p:nvPr>
            <p:ph idx="1"/>
          </p:nvPr>
        </p:nvSpPr>
        <p:spPr>
          <a:xfrm>
            <a:off x="457200" y="2162812"/>
            <a:ext cx="8229600" cy="3963351"/>
          </a:xfrm>
        </p:spPr>
        <p:txBody>
          <a:bodyPr/>
          <a:lstStyle/>
          <a:p>
            <a:r>
              <a:rPr lang="en-US" dirty="0"/>
              <a:t>A picture emerges of ELL teachers’ perception of a learning environment largely out of their </a:t>
            </a:r>
            <a:r>
              <a:rPr lang="en-US" dirty="0" smtClean="0"/>
              <a:t>control, </a:t>
            </a:r>
            <a:r>
              <a:rPr lang="en-US" dirty="0"/>
              <a:t>an environment </a:t>
            </a:r>
            <a:r>
              <a:rPr lang="en-US" dirty="0" smtClean="0"/>
              <a:t>where </a:t>
            </a:r>
            <a:r>
              <a:rPr lang="en-US" dirty="0"/>
              <a:t>simple logistics make it a </a:t>
            </a:r>
            <a:r>
              <a:rPr lang="en-US" dirty="0" smtClean="0"/>
              <a:t>challenge </a:t>
            </a:r>
            <a:r>
              <a:rPr lang="en-US" dirty="0"/>
              <a:t>to complete tasks and stay focused. </a:t>
            </a:r>
          </a:p>
          <a:p>
            <a:endParaRPr lang="en-US" dirty="0"/>
          </a:p>
        </p:txBody>
      </p:sp>
    </p:spTree>
    <p:extLst>
      <p:ext uri="{BB962C8B-B14F-4D97-AF65-F5344CB8AC3E}">
        <p14:creationId xmlns:p14="http://schemas.microsoft.com/office/powerpoint/2010/main" val="358607943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Collective Diminishment </a:t>
            </a:r>
            <a:br>
              <a:rPr lang="en-US" dirty="0"/>
            </a:br>
            <a:endParaRPr lang="en-US" dirty="0"/>
          </a:p>
        </p:txBody>
      </p:sp>
      <p:sp>
        <p:nvSpPr>
          <p:cNvPr id="3" name="Content Placeholder 2"/>
          <p:cNvSpPr>
            <a:spLocks noGrp="1"/>
          </p:cNvSpPr>
          <p:nvPr>
            <p:ph idx="1"/>
          </p:nvPr>
        </p:nvSpPr>
        <p:spPr>
          <a:xfrm>
            <a:off x="457200" y="1417638"/>
            <a:ext cx="8229600" cy="4708526"/>
          </a:xfrm>
        </p:spPr>
        <p:txBody>
          <a:bodyPr>
            <a:normAutofit fontScale="85000" lnSpcReduction="20000"/>
          </a:bodyPr>
          <a:lstStyle/>
          <a:p>
            <a:pPr marL="0" indent="0">
              <a:buNone/>
            </a:pPr>
            <a:r>
              <a:rPr lang="en-US" dirty="0"/>
              <a:t>All these factors lead to a </a:t>
            </a:r>
            <a:r>
              <a:rPr lang="en-US" dirty="0" smtClean="0"/>
              <a:t>perception of collective </a:t>
            </a:r>
            <a:r>
              <a:rPr lang="en-US" dirty="0"/>
              <a:t>diminishment in this learning dynamic, for ELL teachers and students alike. </a:t>
            </a:r>
            <a:endParaRPr lang="en-US" dirty="0" smtClean="0"/>
          </a:p>
          <a:p>
            <a:r>
              <a:rPr lang="en-US" dirty="0" smtClean="0"/>
              <a:t>This </a:t>
            </a:r>
            <a:r>
              <a:rPr lang="en-US" dirty="0"/>
              <a:t>environment, </a:t>
            </a:r>
            <a:r>
              <a:rPr lang="en-US" dirty="0" smtClean="0"/>
              <a:t>with potential embarrassment, and frustration</a:t>
            </a:r>
            <a:r>
              <a:rPr lang="en-US" dirty="0"/>
              <a:t>, </a:t>
            </a:r>
            <a:r>
              <a:rPr lang="en-US" dirty="0" smtClean="0"/>
              <a:t>or fear </a:t>
            </a:r>
            <a:r>
              <a:rPr lang="en-US" dirty="0"/>
              <a:t>of disturbing the work of the mainstream teacher and mainstream students, is far from </a:t>
            </a:r>
            <a:r>
              <a:rPr lang="en-US" dirty="0" smtClean="0"/>
              <a:t>optimal. </a:t>
            </a:r>
          </a:p>
          <a:p>
            <a:r>
              <a:rPr lang="en-US" dirty="0" smtClean="0"/>
              <a:t>The </a:t>
            </a:r>
            <a:r>
              <a:rPr lang="en-US" dirty="0"/>
              <a:t>ELL teacher takes on a secondary, less-professional </a:t>
            </a:r>
            <a:r>
              <a:rPr lang="en-US" dirty="0" smtClean="0"/>
              <a:t>role</a:t>
            </a:r>
          </a:p>
          <a:p>
            <a:r>
              <a:rPr lang="en-US" dirty="0" smtClean="0"/>
              <a:t>The </a:t>
            </a:r>
            <a:r>
              <a:rPr lang="en-US" dirty="0"/>
              <a:t>ELL </a:t>
            </a:r>
            <a:r>
              <a:rPr lang="en-US" dirty="0" smtClean="0"/>
              <a:t>student and teacher trying to </a:t>
            </a:r>
            <a:r>
              <a:rPr lang="en-US" dirty="0"/>
              <a:t>limit the surrounding distractions and not disturb the “real” work of the mainstream classroom.   </a:t>
            </a:r>
          </a:p>
          <a:p>
            <a:endParaRPr lang="en-US" dirty="0"/>
          </a:p>
        </p:txBody>
      </p:sp>
    </p:spTree>
    <p:extLst>
      <p:ext uri="{BB962C8B-B14F-4D97-AF65-F5344CB8AC3E}">
        <p14:creationId xmlns:p14="http://schemas.microsoft.com/office/powerpoint/2010/main" val="181163544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Push-in: </a:t>
            </a:r>
            <a:r>
              <a:rPr lang="en-US" b="1" dirty="0" smtClean="0"/>
              <a:t>Benefits for Teachers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a:t>
            </a:r>
            <a:r>
              <a:rPr lang="en-US" dirty="0" smtClean="0"/>
              <a:t>hese </a:t>
            </a:r>
            <a:r>
              <a:rPr lang="en-US" dirty="0"/>
              <a:t>include the knowledge of the mainstream classroom, its dynamic, its curriculum, and the mainstream students themselves. </a:t>
            </a:r>
            <a:endParaRPr lang="en-US" dirty="0" smtClean="0"/>
          </a:p>
          <a:p>
            <a:pPr marL="0" indent="0">
              <a:buNone/>
            </a:pPr>
            <a:endParaRPr lang="en-US" dirty="0" smtClean="0"/>
          </a:p>
          <a:p>
            <a:r>
              <a:rPr lang="en-US" dirty="0"/>
              <a:t>“I get to know their peers. I can discuss peer relations with the ELL if necessary.”</a:t>
            </a:r>
          </a:p>
          <a:p>
            <a:endParaRPr lang="en-US" dirty="0" smtClean="0"/>
          </a:p>
          <a:p>
            <a:endParaRPr lang="en-US" dirty="0"/>
          </a:p>
        </p:txBody>
      </p:sp>
    </p:spTree>
    <p:extLst>
      <p:ext uri="{BB962C8B-B14F-4D97-AF65-F5344CB8AC3E}">
        <p14:creationId xmlns:p14="http://schemas.microsoft.com/office/powerpoint/2010/main" val="28427193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t>Knowledge </a:t>
            </a:r>
            <a:r>
              <a:rPr lang="en-US" dirty="0"/>
              <a:t>of the Mainstream Classroom </a:t>
            </a:r>
            <a:br>
              <a:rPr lang="en-US" dirty="0"/>
            </a:br>
            <a:endParaRPr lang="en-US" dirty="0"/>
          </a:p>
        </p:txBody>
      </p:sp>
      <p:sp>
        <p:nvSpPr>
          <p:cNvPr id="3" name="Content Placeholder 2"/>
          <p:cNvSpPr>
            <a:spLocks noGrp="1"/>
          </p:cNvSpPr>
          <p:nvPr>
            <p:ph idx="1"/>
          </p:nvPr>
        </p:nvSpPr>
        <p:spPr>
          <a:xfrm>
            <a:off x="457200" y="1885020"/>
            <a:ext cx="8229600" cy="4241143"/>
          </a:xfrm>
        </p:spPr>
        <p:txBody>
          <a:bodyPr>
            <a:normAutofit/>
          </a:bodyPr>
          <a:lstStyle/>
          <a:p>
            <a:r>
              <a:rPr lang="en-US" dirty="0"/>
              <a:t>For the ELL teacher the ability to take the pulse of the mainstream classroom appears to be one considerable benefit of this model. </a:t>
            </a:r>
            <a:endParaRPr lang="en-US" dirty="0" smtClean="0"/>
          </a:p>
          <a:p>
            <a:endParaRPr lang="en-US" dirty="0" smtClean="0"/>
          </a:p>
          <a:p>
            <a:endParaRPr lang="en-US" dirty="0"/>
          </a:p>
        </p:txBody>
      </p:sp>
    </p:spTree>
    <p:extLst>
      <p:ext uri="{BB962C8B-B14F-4D97-AF65-F5344CB8AC3E}">
        <p14:creationId xmlns:p14="http://schemas.microsoft.com/office/powerpoint/2010/main" val="294095003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Knowledge of Classroom Expectations</a:t>
            </a:r>
            <a:br>
              <a:rPr lang="en-US" dirty="0" smtClean="0"/>
            </a:br>
            <a:endParaRPr lang="en-US" dirty="0"/>
          </a:p>
        </p:txBody>
      </p:sp>
      <p:sp>
        <p:nvSpPr>
          <p:cNvPr id="3" name="Content Placeholder 2"/>
          <p:cNvSpPr>
            <a:spLocks noGrp="1"/>
          </p:cNvSpPr>
          <p:nvPr>
            <p:ph idx="1"/>
          </p:nvPr>
        </p:nvSpPr>
        <p:spPr>
          <a:xfrm>
            <a:off x="457200" y="2262024"/>
            <a:ext cx="8229600" cy="3864139"/>
          </a:xfrm>
        </p:spPr>
        <p:txBody>
          <a:bodyPr>
            <a:normAutofit/>
          </a:bodyPr>
          <a:lstStyle/>
          <a:p>
            <a:r>
              <a:rPr lang="en-US" dirty="0" smtClean="0"/>
              <a:t>“I </a:t>
            </a:r>
            <a:r>
              <a:rPr lang="en-US" dirty="0"/>
              <a:t>find it beneficial to observe my ELL students with their peers and teachers. It gives me a clearer idea of the classroom expectations. It gives me an opportunity to observe how directions are given and how difficult listening comprehension is.” </a:t>
            </a:r>
            <a:endParaRPr lang="en-US" dirty="0" smtClean="0"/>
          </a:p>
          <a:p>
            <a:endParaRPr lang="en-US" dirty="0"/>
          </a:p>
        </p:txBody>
      </p:sp>
    </p:spTree>
    <p:extLst>
      <p:ext uri="{BB962C8B-B14F-4D97-AF65-F5344CB8AC3E}">
        <p14:creationId xmlns:p14="http://schemas.microsoft.com/office/powerpoint/2010/main" val="34024292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69120"/>
          </a:xfrm>
        </p:spPr>
        <p:txBody>
          <a:bodyPr>
            <a:normAutofit/>
          </a:bodyPr>
          <a:lstStyle/>
          <a:p>
            <a:r>
              <a:rPr lang="en-US" b="1" dirty="0" smtClean="0"/>
              <a:t>Push-in: Benefits</a:t>
            </a:r>
            <a:br>
              <a:rPr lang="en-US" b="1" dirty="0" smtClean="0"/>
            </a:br>
            <a:r>
              <a:rPr lang="en-US" b="1" dirty="0" smtClean="0"/>
              <a:t>for Students</a:t>
            </a:r>
            <a:endParaRPr lang="en-US" b="1" dirty="0"/>
          </a:p>
        </p:txBody>
      </p:sp>
      <p:sp>
        <p:nvSpPr>
          <p:cNvPr id="3" name="Content Placeholder 2"/>
          <p:cNvSpPr>
            <a:spLocks noGrp="1"/>
          </p:cNvSpPr>
          <p:nvPr>
            <p:ph idx="1"/>
          </p:nvPr>
        </p:nvSpPr>
        <p:spPr>
          <a:xfrm>
            <a:off x="457200" y="2500132"/>
            <a:ext cx="8229600" cy="3626031"/>
          </a:xfrm>
        </p:spPr>
        <p:txBody>
          <a:bodyPr/>
          <a:lstStyle/>
          <a:p>
            <a:r>
              <a:rPr lang="en-US" dirty="0" smtClean="0"/>
              <a:t>The respondents </a:t>
            </a:r>
            <a:r>
              <a:rPr lang="en-US" dirty="0"/>
              <a:t>saw benefits </a:t>
            </a:r>
            <a:r>
              <a:rPr lang="en-US" dirty="0" smtClean="0"/>
              <a:t>for the ELL largely </a:t>
            </a:r>
            <a:r>
              <a:rPr lang="en-US" dirty="0"/>
              <a:t>centered around two </a:t>
            </a:r>
            <a:r>
              <a:rPr lang="en-US" dirty="0" smtClean="0"/>
              <a:t>facts: </a:t>
            </a:r>
          </a:p>
          <a:p>
            <a:endParaRPr lang="en-US" dirty="0" smtClean="0"/>
          </a:p>
        </p:txBody>
      </p:sp>
    </p:spTree>
    <p:extLst>
      <p:ext uri="{BB962C8B-B14F-4D97-AF65-F5344CB8AC3E}">
        <p14:creationId xmlns:p14="http://schemas.microsoft.com/office/powerpoint/2010/main" val="345273091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Curricular </a:t>
            </a:r>
            <a:r>
              <a:rPr lang="en-US" dirty="0" smtClean="0"/>
              <a:t>and Social Benefits </a:t>
            </a:r>
            <a:r>
              <a:rPr lang="en-US" dirty="0"/>
              <a:t/>
            </a:r>
            <a:br>
              <a:rPr lang="en-US" dirty="0"/>
            </a:br>
            <a:endParaRPr lang="en-US" dirty="0"/>
          </a:p>
        </p:txBody>
      </p:sp>
      <p:sp>
        <p:nvSpPr>
          <p:cNvPr id="3" name="Content Placeholder 2"/>
          <p:cNvSpPr>
            <a:spLocks noGrp="1"/>
          </p:cNvSpPr>
          <p:nvPr>
            <p:ph idx="1"/>
          </p:nvPr>
        </p:nvSpPr>
        <p:spPr>
          <a:xfrm>
            <a:off x="457200" y="1600200"/>
            <a:ext cx="8229600" cy="5034283"/>
          </a:xfrm>
        </p:spPr>
        <p:txBody>
          <a:bodyPr>
            <a:normAutofit lnSpcReduction="10000"/>
          </a:bodyPr>
          <a:lstStyle/>
          <a:p>
            <a:r>
              <a:rPr lang="en-US" dirty="0" smtClean="0"/>
              <a:t>For the ELL a </a:t>
            </a:r>
            <a:r>
              <a:rPr lang="en-US" dirty="0"/>
              <a:t>key benefit for staying in the mainstream classroom was not missing work conducted by the mainstream teacher. </a:t>
            </a:r>
            <a:endParaRPr lang="en-US" dirty="0" smtClean="0"/>
          </a:p>
          <a:p>
            <a:r>
              <a:rPr lang="en-US" dirty="0" smtClean="0"/>
              <a:t>Staying </a:t>
            </a:r>
            <a:r>
              <a:rPr lang="en-US" dirty="0"/>
              <a:t>in the mainstream classroom gives </a:t>
            </a:r>
            <a:r>
              <a:rPr lang="en-US" dirty="0" smtClean="0"/>
              <a:t>ELLs an </a:t>
            </a:r>
            <a:r>
              <a:rPr lang="en-US" dirty="0"/>
              <a:t>important psychological boost, signaling that </a:t>
            </a:r>
            <a:r>
              <a:rPr lang="en-US" dirty="0" smtClean="0"/>
              <a:t>like their peers, they </a:t>
            </a:r>
            <a:r>
              <a:rPr lang="en-US" dirty="0"/>
              <a:t>too can handle the work of the mainstream classroom.</a:t>
            </a:r>
          </a:p>
          <a:p>
            <a:pPr lvl="1"/>
            <a:r>
              <a:rPr lang="en-US" dirty="0"/>
              <a:t> “The students probably feel that they can remain in the classroom and complete the same work as their classmates.” </a:t>
            </a:r>
          </a:p>
          <a:p>
            <a:endParaRPr lang="en-US" dirty="0"/>
          </a:p>
        </p:txBody>
      </p:sp>
    </p:spTree>
    <p:extLst>
      <p:ext uri="{BB962C8B-B14F-4D97-AF65-F5344CB8AC3E}">
        <p14:creationId xmlns:p14="http://schemas.microsoft.com/office/powerpoint/2010/main" val="4741639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t>
            </a:r>
            <a:r>
              <a:rPr lang="en-US" dirty="0" smtClean="0"/>
              <a:t>eeming </a:t>
            </a:r>
            <a:r>
              <a:rPr lang="en-US" dirty="0"/>
              <a:t>C</a:t>
            </a:r>
            <a:r>
              <a:rPr lang="en-US" dirty="0" smtClean="0"/>
              <a:t>ontradiction of the Push-in Model</a:t>
            </a:r>
            <a:endParaRPr lang="en-US" dirty="0"/>
          </a:p>
        </p:txBody>
      </p:sp>
      <p:sp>
        <p:nvSpPr>
          <p:cNvPr id="3" name="Content Placeholder 2"/>
          <p:cNvSpPr>
            <a:spLocks noGrp="1"/>
          </p:cNvSpPr>
          <p:nvPr>
            <p:ph idx="1"/>
          </p:nvPr>
        </p:nvSpPr>
        <p:spPr>
          <a:xfrm>
            <a:off x="457200" y="2103285"/>
            <a:ext cx="8229600" cy="4022878"/>
          </a:xfrm>
        </p:spPr>
        <p:txBody>
          <a:bodyPr/>
          <a:lstStyle/>
          <a:p>
            <a:r>
              <a:rPr lang="en-US" dirty="0" smtClean="0"/>
              <a:t>Individual ELL teachers feel an ambivalence between these perceived benefits and drawbacks of push-in, suggesting </a:t>
            </a:r>
            <a:r>
              <a:rPr lang="en-US" dirty="0"/>
              <a:t>that this is a complex, nuanced situation, in which one size does not fit all. </a:t>
            </a:r>
          </a:p>
          <a:p>
            <a:endParaRPr lang="en-US" dirty="0"/>
          </a:p>
        </p:txBody>
      </p:sp>
    </p:spTree>
    <p:extLst>
      <p:ext uri="{BB962C8B-B14F-4D97-AF65-F5344CB8AC3E}">
        <p14:creationId xmlns:p14="http://schemas.microsoft.com/office/powerpoint/2010/main" val="19521315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Growing Consensus</a:t>
            </a:r>
            <a:endParaRPr lang="en-US" sz="4000" dirty="0"/>
          </a:p>
        </p:txBody>
      </p:sp>
      <p:sp>
        <p:nvSpPr>
          <p:cNvPr id="3" name="Content Placeholder 2"/>
          <p:cNvSpPr>
            <a:spLocks noGrp="1"/>
          </p:cNvSpPr>
          <p:nvPr>
            <p:ph idx="1"/>
          </p:nvPr>
        </p:nvSpPr>
        <p:spPr>
          <a:xfrm>
            <a:off x="457200" y="2579501"/>
            <a:ext cx="8229600" cy="3546662"/>
          </a:xfrm>
        </p:spPr>
        <p:txBody>
          <a:bodyPr/>
          <a:lstStyle/>
          <a:p>
            <a:r>
              <a:rPr lang="en-US" dirty="0" smtClean="0"/>
              <a:t>It is increasingly accepted, in both theory and practice, that </a:t>
            </a:r>
            <a:r>
              <a:rPr lang="en-US" dirty="0" err="1" smtClean="0"/>
              <a:t>ELLs’</a:t>
            </a:r>
            <a:r>
              <a:rPr lang="en-US" dirty="0" smtClean="0"/>
              <a:t> language, content, and social skills benefit most from their staying in the mainstream classroom. </a:t>
            </a:r>
          </a:p>
          <a:p>
            <a:endParaRPr lang="en-US" dirty="0" smtClean="0"/>
          </a:p>
        </p:txBody>
      </p:sp>
    </p:spTree>
    <p:extLst>
      <p:ext uri="{BB962C8B-B14F-4D97-AF65-F5344CB8AC3E}">
        <p14:creationId xmlns:p14="http://schemas.microsoft.com/office/powerpoint/2010/main" val="244802418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Push-In Consensus</a:t>
            </a:r>
            <a:endParaRPr lang="en-US" sz="4000" dirty="0"/>
          </a:p>
        </p:txBody>
      </p:sp>
      <p:sp>
        <p:nvSpPr>
          <p:cNvPr id="3" name="Content Placeholder 2"/>
          <p:cNvSpPr>
            <a:spLocks noGrp="1"/>
          </p:cNvSpPr>
          <p:nvPr>
            <p:ph idx="1"/>
          </p:nvPr>
        </p:nvSpPr>
        <p:spPr/>
        <p:txBody>
          <a:bodyPr/>
          <a:lstStyle/>
          <a:p>
            <a:r>
              <a:rPr lang="en-US" dirty="0" smtClean="0"/>
              <a:t>But when </a:t>
            </a:r>
            <a:r>
              <a:rPr lang="en-US" dirty="0"/>
              <a:t>asked </a:t>
            </a:r>
            <a:r>
              <a:rPr lang="en-US" dirty="0" smtClean="0"/>
              <a:t>where they would prefer to work with </a:t>
            </a:r>
            <a:r>
              <a:rPr lang="en-US" dirty="0"/>
              <a:t>their ELLs, not one of the respondents indicated they would choose to work in the mainstream </a:t>
            </a:r>
            <a:r>
              <a:rPr lang="en-US" dirty="0" smtClean="0"/>
              <a:t>classroom. </a:t>
            </a:r>
            <a:endParaRPr lang="en-US" dirty="0"/>
          </a:p>
        </p:txBody>
      </p:sp>
    </p:spTree>
    <p:extLst>
      <p:ext uri="{BB962C8B-B14F-4D97-AF65-F5344CB8AC3E}">
        <p14:creationId xmlns:p14="http://schemas.microsoft.com/office/powerpoint/2010/main" val="238728635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Pull</a:t>
            </a:r>
            <a:r>
              <a:rPr lang="en-US" b="1" dirty="0"/>
              <a:t>-</a:t>
            </a:r>
            <a:r>
              <a:rPr lang="en-US" b="1" dirty="0" smtClean="0"/>
              <a:t>Out: Benefits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The data show that the respondents saw several key advantages for both the ELL teacher and student to </a:t>
            </a:r>
            <a:r>
              <a:rPr lang="en-US" dirty="0" err="1"/>
              <a:t>pull-out</a:t>
            </a:r>
            <a:r>
              <a:rPr lang="en-US" dirty="0"/>
              <a:t> ELL instruction, </a:t>
            </a:r>
            <a:r>
              <a:rPr lang="en-US" dirty="0" smtClean="0"/>
              <a:t>including: </a:t>
            </a:r>
          </a:p>
          <a:p>
            <a:pPr lvl="1"/>
            <a:r>
              <a:rPr lang="en-US" dirty="0" smtClean="0"/>
              <a:t>greater </a:t>
            </a:r>
            <a:r>
              <a:rPr lang="en-US" dirty="0"/>
              <a:t>autonomy and control for the ELL teacher over the curriculum, </a:t>
            </a:r>
            <a:endParaRPr lang="en-US" dirty="0" smtClean="0"/>
          </a:p>
          <a:p>
            <a:pPr lvl="1"/>
            <a:r>
              <a:rPr lang="en-US" dirty="0"/>
              <a:t>fewer distractions for the student, </a:t>
            </a:r>
            <a:endParaRPr lang="en-US" dirty="0" smtClean="0"/>
          </a:p>
          <a:p>
            <a:pPr lvl="1"/>
            <a:r>
              <a:rPr lang="en-US" dirty="0" smtClean="0"/>
              <a:t>the </a:t>
            </a:r>
            <a:r>
              <a:rPr lang="en-US" dirty="0"/>
              <a:t>opportunity to create, in the ELL classroom, a safe zone for the students. </a:t>
            </a:r>
          </a:p>
          <a:p>
            <a:endParaRPr lang="en-US" dirty="0"/>
          </a:p>
        </p:txBody>
      </p:sp>
    </p:spTree>
    <p:extLst>
      <p:ext uri="{BB962C8B-B14F-4D97-AF65-F5344CB8AC3E}">
        <p14:creationId xmlns:p14="http://schemas.microsoft.com/office/powerpoint/2010/main" val="425521426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Autonomy</a:t>
            </a:r>
            <a:endParaRPr lang="en-US" dirty="0"/>
          </a:p>
        </p:txBody>
      </p:sp>
      <p:sp>
        <p:nvSpPr>
          <p:cNvPr id="3" name="Content Placeholder 2"/>
          <p:cNvSpPr>
            <a:spLocks noGrp="1"/>
          </p:cNvSpPr>
          <p:nvPr>
            <p:ph idx="1"/>
          </p:nvPr>
        </p:nvSpPr>
        <p:spPr/>
        <p:txBody>
          <a:bodyPr>
            <a:normAutofit lnSpcReduction="10000"/>
          </a:bodyPr>
          <a:lstStyle/>
          <a:p>
            <a:r>
              <a:rPr lang="en-US" dirty="0" smtClean="0"/>
              <a:t>Participants viewed </a:t>
            </a:r>
            <a:r>
              <a:rPr lang="en-US" dirty="0"/>
              <a:t>their work in their own classrooms as empowering and autonomous. They had the ability to make professional determinations of the needs of their students, to tailor the material, to </a:t>
            </a:r>
            <a:r>
              <a:rPr lang="en-US" dirty="0" smtClean="0"/>
              <a:t>assess </a:t>
            </a:r>
            <a:r>
              <a:rPr lang="en-US" dirty="0"/>
              <a:t>what works and what doesn’t for their students. </a:t>
            </a:r>
          </a:p>
          <a:p>
            <a:r>
              <a:rPr lang="en-US" dirty="0" smtClean="0"/>
              <a:t>In other words, these teachers, working in their own classrooms, acted as teachers rather than tutors.</a:t>
            </a:r>
            <a:r>
              <a:rPr lang="en-US" dirty="0" smtClean="0">
                <a:effectLst/>
              </a:rPr>
              <a:t> </a:t>
            </a:r>
            <a:endParaRPr lang="en-US" dirty="0"/>
          </a:p>
        </p:txBody>
      </p:sp>
    </p:spTree>
    <p:extLst>
      <p:ext uri="{BB962C8B-B14F-4D97-AF65-F5344CB8AC3E}">
        <p14:creationId xmlns:p14="http://schemas.microsoft.com/office/powerpoint/2010/main" val="81759691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15112"/>
            <a:ext cx="8229600" cy="985088"/>
          </a:xfrm>
        </p:spPr>
        <p:txBody>
          <a:bodyPr>
            <a:normAutofit fontScale="90000"/>
          </a:bodyPr>
          <a:lstStyle/>
          <a:p>
            <a:r>
              <a:rPr lang="en-US" dirty="0"/>
              <a:t>Control over Curriculum</a:t>
            </a:r>
            <a:br>
              <a:rPr lang="en-US" dirty="0"/>
            </a:br>
            <a:endParaRPr lang="en-US" dirty="0"/>
          </a:p>
        </p:txBody>
      </p:sp>
      <p:sp>
        <p:nvSpPr>
          <p:cNvPr id="3" name="Content Placeholder 2"/>
          <p:cNvSpPr>
            <a:spLocks noGrp="1"/>
          </p:cNvSpPr>
          <p:nvPr>
            <p:ph idx="1"/>
          </p:nvPr>
        </p:nvSpPr>
        <p:spPr/>
        <p:txBody>
          <a:bodyPr/>
          <a:lstStyle/>
          <a:p>
            <a:r>
              <a:rPr lang="en-US" dirty="0"/>
              <a:t>ELL teachers view working in their own classrooms as giving them the ability </a:t>
            </a:r>
            <a:r>
              <a:rPr lang="en-US" dirty="0" smtClean="0"/>
              <a:t>to:</a:t>
            </a:r>
          </a:p>
          <a:p>
            <a:pPr lvl="1"/>
            <a:r>
              <a:rPr lang="en-US" dirty="0" smtClean="0"/>
              <a:t>control </a:t>
            </a:r>
            <a:r>
              <a:rPr lang="en-US" dirty="0"/>
              <a:t>the curriculum, </a:t>
            </a:r>
            <a:r>
              <a:rPr lang="en-US" dirty="0" smtClean="0"/>
              <a:t>and make </a:t>
            </a:r>
            <a:r>
              <a:rPr lang="en-US" dirty="0"/>
              <a:t>decisions on what and how to teach their students </a:t>
            </a:r>
            <a:endParaRPr lang="en-US" dirty="0" smtClean="0"/>
          </a:p>
          <a:p>
            <a:pPr marL="0" indent="0">
              <a:buNone/>
            </a:pPr>
            <a:r>
              <a:rPr lang="en-US" dirty="0" smtClean="0"/>
              <a:t>	and </a:t>
            </a:r>
            <a:r>
              <a:rPr lang="en-US" dirty="0"/>
              <a:t>crucially</a:t>
            </a:r>
            <a:r>
              <a:rPr lang="en-US" dirty="0" smtClean="0"/>
              <a:t>,</a:t>
            </a:r>
          </a:p>
          <a:p>
            <a:pPr lvl="1"/>
            <a:r>
              <a:rPr lang="en-US" dirty="0" smtClean="0"/>
              <a:t> individualize instruction. </a:t>
            </a:r>
            <a:endParaRPr lang="en-US" dirty="0"/>
          </a:p>
        </p:txBody>
      </p:sp>
    </p:spTree>
    <p:extLst>
      <p:ext uri="{BB962C8B-B14F-4D97-AF65-F5344CB8AC3E}">
        <p14:creationId xmlns:p14="http://schemas.microsoft.com/office/powerpoint/2010/main" val="57921299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22"/>
            <a:ext cx="8229600" cy="703315"/>
          </a:xfrm>
        </p:spPr>
        <p:txBody>
          <a:bodyPr>
            <a:normAutofit fontScale="90000"/>
          </a:bodyPr>
          <a:lstStyle/>
          <a:p>
            <a:r>
              <a:rPr lang="en-US" dirty="0"/>
              <a:t>Freedom from Distractions</a:t>
            </a:r>
            <a:br>
              <a:rPr lang="en-US" dirty="0"/>
            </a:br>
            <a:endParaRPr lang="en-US" dirty="0"/>
          </a:p>
        </p:txBody>
      </p:sp>
      <p:sp>
        <p:nvSpPr>
          <p:cNvPr id="3" name="Content Placeholder 2"/>
          <p:cNvSpPr>
            <a:spLocks noGrp="1"/>
          </p:cNvSpPr>
          <p:nvPr>
            <p:ph idx="1"/>
          </p:nvPr>
        </p:nvSpPr>
        <p:spPr>
          <a:xfrm>
            <a:off x="457200" y="1904862"/>
            <a:ext cx="8229600" cy="4221301"/>
          </a:xfrm>
        </p:spPr>
        <p:txBody>
          <a:bodyPr>
            <a:normAutofit/>
          </a:bodyPr>
          <a:lstStyle/>
          <a:p>
            <a:pPr lvl="1">
              <a:buFont typeface="Arial"/>
              <a:buChar char="•"/>
            </a:pPr>
            <a:r>
              <a:rPr lang="en-US" dirty="0" smtClean="0"/>
              <a:t>“</a:t>
            </a:r>
            <a:r>
              <a:rPr lang="en-US" dirty="0"/>
              <a:t>Student picks up on information more quickly because it's quiet. Student gets a break from all the classroom commotion.”  </a:t>
            </a:r>
          </a:p>
          <a:p>
            <a:endParaRPr lang="en-US" dirty="0"/>
          </a:p>
        </p:txBody>
      </p:sp>
    </p:spTree>
    <p:extLst>
      <p:ext uri="{BB962C8B-B14F-4D97-AF65-F5344CB8AC3E}">
        <p14:creationId xmlns:p14="http://schemas.microsoft.com/office/powerpoint/2010/main" val="252591686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ESOL Classroom </a:t>
            </a:r>
            <a:endParaRPr lang="en-US" sz="4000" dirty="0"/>
          </a:p>
        </p:txBody>
      </p:sp>
      <p:sp>
        <p:nvSpPr>
          <p:cNvPr id="3" name="Content Placeholder 2"/>
          <p:cNvSpPr>
            <a:spLocks noGrp="1"/>
          </p:cNvSpPr>
          <p:nvPr>
            <p:ph idx="1"/>
          </p:nvPr>
        </p:nvSpPr>
        <p:spPr/>
        <p:txBody>
          <a:bodyPr>
            <a:normAutofit lnSpcReduction="10000"/>
          </a:bodyPr>
          <a:lstStyle/>
          <a:p>
            <a:r>
              <a:rPr lang="en-US" dirty="0"/>
              <a:t>For these teachers the ELL space </a:t>
            </a:r>
            <a:r>
              <a:rPr lang="en-US" dirty="0" smtClean="0"/>
              <a:t>has </a:t>
            </a:r>
            <a:r>
              <a:rPr lang="en-US" dirty="0"/>
              <a:t>a key role </a:t>
            </a:r>
            <a:r>
              <a:rPr lang="en-US" dirty="0" smtClean="0"/>
              <a:t>and serves </a:t>
            </a:r>
            <a:r>
              <a:rPr lang="en-US" dirty="0"/>
              <a:t>important academic, cultural and social functions in the lives of </a:t>
            </a:r>
            <a:r>
              <a:rPr lang="en-US" dirty="0" smtClean="0"/>
              <a:t>their ELLs</a:t>
            </a:r>
            <a:r>
              <a:rPr lang="en-US" dirty="0"/>
              <a:t>: as a place </a:t>
            </a:r>
            <a:r>
              <a:rPr lang="en-US" dirty="0" smtClean="0"/>
              <a:t>where </a:t>
            </a:r>
            <a:r>
              <a:rPr lang="en-US" dirty="0"/>
              <a:t>linguistic risks can be taken and </a:t>
            </a:r>
            <a:r>
              <a:rPr lang="en-US" dirty="0" smtClean="0"/>
              <a:t>where these </a:t>
            </a:r>
            <a:r>
              <a:rPr lang="en-US" dirty="0"/>
              <a:t>students can meet peers and feel valued. </a:t>
            </a:r>
            <a:endParaRPr lang="en-US" dirty="0" smtClean="0"/>
          </a:p>
          <a:p>
            <a:r>
              <a:rPr lang="en-US" dirty="0"/>
              <a:t>This fits with the perceptions that the stress of the mainstream classroom can actually detract from the ELL’s learning.</a:t>
            </a:r>
          </a:p>
          <a:p>
            <a:endParaRPr lang="en-US" dirty="0"/>
          </a:p>
        </p:txBody>
      </p:sp>
    </p:spTree>
    <p:extLst>
      <p:ext uri="{BB962C8B-B14F-4D97-AF65-F5344CB8AC3E}">
        <p14:creationId xmlns:p14="http://schemas.microsoft.com/office/powerpoint/2010/main" val="33876091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5742"/>
            <a:ext cx="8229600" cy="881896"/>
          </a:xfrm>
        </p:spPr>
        <p:txBody>
          <a:bodyPr>
            <a:normAutofit fontScale="90000"/>
          </a:bodyPr>
          <a:lstStyle/>
          <a:p>
            <a:r>
              <a:rPr lang="en-US" dirty="0"/>
              <a:t>Safe Zone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The data showed that participants viewed the ESOL classroom as providing </a:t>
            </a:r>
            <a:r>
              <a:rPr lang="en-US" dirty="0"/>
              <a:t>a safe zone for ELLs, a refuge from the school, where a community and relationships could develop. </a:t>
            </a:r>
            <a:endParaRPr lang="en-US" dirty="0" smtClean="0"/>
          </a:p>
          <a:p>
            <a:r>
              <a:rPr lang="en-US" dirty="0"/>
              <a:t>“… </a:t>
            </a:r>
            <a:r>
              <a:rPr lang="en-US" dirty="0" smtClean="0"/>
              <a:t>Students </a:t>
            </a:r>
            <a:r>
              <a:rPr lang="en-US" dirty="0"/>
              <a:t>feel more at home and cared for there than anywhere else in the school.”  </a:t>
            </a:r>
          </a:p>
          <a:p>
            <a:endParaRPr lang="en-US" dirty="0" smtClean="0"/>
          </a:p>
        </p:txBody>
      </p:sp>
    </p:spTree>
    <p:extLst>
      <p:ext uri="{BB962C8B-B14F-4D97-AF65-F5344CB8AC3E}">
        <p14:creationId xmlns:p14="http://schemas.microsoft.com/office/powerpoint/2010/main" val="372084994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73062"/>
            <a:ext cx="8229600" cy="544576"/>
          </a:xfrm>
        </p:spPr>
        <p:txBody>
          <a:bodyPr>
            <a:normAutofit fontScale="90000"/>
          </a:bodyPr>
          <a:lstStyle/>
          <a:p>
            <a:r>
              <a:rPr lang="en-US" dirty="0" smtClean="0"/>
              <a:t>Safe Zone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As one respondent reported about working in their ELL classroom,</a:t>
            </a:r>
            <a:r>
              <a:rPr lang="en-US" dirty="0" smtClean="0">
                <a:effectLst/>
              </a:rPr>
              <a:t> </a:t>
            </a:r>
            <a:endParaRPr lang="en-US" dirty="0" smtClean="0"/>
          </a:p>
          <a:p>
            <a:pPr lvl="1"/>
            <a:r>
              <a:rPr lang="en-US" dirty="0" smtClean="0"/>
              <a:t>“I </a:t>
            </a:r>
            <a:r>
              <a:rPr lang="en-US" dirty="0"/>
              <a:t>can create a different environment for the students...specifically one of acceptance, appreciation, and where they can have freedom to be themselves and not be worried about comparing themselves to their mainstream peers.”  </a:t>
            </a:r>
          </a:p>
          <a:p>
            <a:endParaRPr lang="en-US" dirty="0"/>
          </a:p>
        </p:txBody>
      </p:sp>
    </p:spTree>
    <p:extLst>
      <p:ext uri="{BB962C8B-B14F-4D97-AF65-F5344CB8AC3E}">
        <p14:creationId xmlns:p14="http://schemas.microsoft.com/office/powerpoint/2010/main" val="247522182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Freedom to Take Risks</a:t>
            </a:r>
            <a:endParaRPr lang="en-US" dirty="0"/>
          </a:p>
        </p:txBody>
      </p:sp>
      <p:sp>
        <p:nvSpPr>
          <p:cNvPr id="3" name="Content Placeholder 2"/>
          <p:cNvSpPr>
            <a:spLocks noGrp="1"/>
          </p:cNvSpPr>
          <p:nvPr>
            <p:ph idx="1"/>
          </p:nvPr>
        </p:nvSpPr>
        <p:spPr>
          <a:xfrm>
            <a:off x="457200" y="1627070"/>
            <a:ext cx="8229600" cy="4643101"/>
          </a:xfrm>
        </p:spPr>
        <p:txBody>
          <a:bodyPr>
            <a:normAutofit fontScale="85000" lnSpcReduction="20000"/>
          </a:bodyPr>
          <a:lstStyle/>
          <a:p>
            <a:pPr marL="0" indent="0">
              <a:buNone/>
            </a:pPr>
            <a:r>
              <a:rPr lang="en-US" dirty="0" smtClean="0"/>
              <a:t>Working </a:t>
            </a:r>
            <a:r>
              <a:rPr lang="en-US" dirty="0"/>
              <a:t>in the ELL classroom affords students a place where they can </a:t>
            </a:r>
            <a:r>
              <a:rPr lang="en-US" dirty="0" smtClean="0"/>
              <a:t>ask </a:t>
            </a:r>
            <a:r>
              <a:rPr lang="en-US" dirty="0"/>
              <a:t>questions without fear of how they look to their mainstream peers. </a:t>
            </a:r>
            <a:endParaRPr lang="en-US" dirty="0" smtClean="0"/>
          </a:p>
          <a:p>
            <a:pPr marL="0" indent="0">
              <a:buNone/>
            </a:pPr>
            <a:endParaRPr lang="en-US" dirty="0" smtClean="0"/>
          </a:p>
          <a:p>
            <a:r>
              <a:rPr lang="en-US" dirty="0"/>
              <a:t>“The ELL student can be free to make mistakes and relax without judgment from peers.” </a:t>
            </a:r>
            <a:endParaRPr lang="en-US" dirty="0" smtClean="0"/>
          </a:p>
          <a:p>
            <a:endParaRPr lang="en-US" dirty="0"/>
          </a:p>
          <a:p>
            <a:r>
              <a:rPr lang="en-US" dirty="0"/>
              <a:t>“My ELL room is a less risky environment where they can take bigger risks without being concerned about their English proficient peers.” </a:t>
            </a:r>
          </a:p>
          <a:p>
            <a:endParaRPr lang="en-US" dirty="0" smtClean="0"/>
          </a:p>
          <a:p>
            <a:pPr marL="0" indent="0">
              <a:buNone/>
            </a:pPr>
            <a:r>
              <a:rPr lang="en-US" dirty="0"/>
              <a:t> </a:t>
            </a:r>
          </a:p>
          <a:p>
            <a:endParaRPr lang="en-US" dirty="0"/>
          </a:p>
        </p:txBody>
      </p:sp>
    </p:spTree>
    <p:extLst>
      <p:ext uri="{BB962C8B-B14F-4D97-AF65-F5344CB8AC3E}">
        <p14:creationId xmlns:p14="http://schemas.microsoft.com/office/powerpoint/2010/main" val="22940948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a:t>
            </a:r>
            <a:r>
              <a:rPr lang="en-US" sz="4000" dirty="0" smtClean="0"/>
              <a:t>sychic </a:t>
            </a:r>
            <a:r>
              <a:rPr lang="en-US" sz="4000" dirty="0"/>
              <a:t>B</a:t>
            </a:r>
            <a:r>
              <a:rPr lang="en-US" sz="4000" dirty="0" smtClean="0"/>
              <a:t>reak</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a:t>ELL teachers report that pulling these students out of their mainstream classroom often provides </a:t>
            </a:r>
            <a:r>
              <a:rPr lang="en-US" dirty="0" smtClean="0"/>
              <a:t>the ELLs </a:t>
            </a:r>
            <a:r>
              <a:rPr lang="en-US" dirty="0"/>
              <a:t>with a psychic break. The ELL classroom becomes a place they can go to recharge and be validated</a:t>
            </a:r>
            <a:r>
              <a:rPr lang="en-US" dirty="0" smtClean="0"/>
              <a:t>.</a:t>
            </a:r>
          </a:p>
          <a:p>
            <a:endParaRPr lang="en-US" dirty="0" smtClean="0"/>
          </a:p>
          <a:p>
            <a:pPr lvl="1"/>
            <a:r>
              <a:rPr lang="en-US" dirty="0"/>
              <a:t>“My individual classroom is not only a learning space, but also a refuge for many of the ELLs where they can find security and a sense of place.” </a:t>
            </a:r>
          </a:p>
          <a:p>
            <a:pPr marL="0" indent="0">
              <a:buNone/>
            </a:pPr>
            <a:r>
              <a:rPr lang="en-US" dirty="0" smtClean="0"/>
              <a:t>   </a:t>
            </a:r>
            <a:endParaRPr lang="en-US" dirty="0"/>
          </a:p>
        </p:txBody>
      </p:sp>
    </p:spTree>
    <p:extLst>
      <p:ext uri="{BB962C8B-B14F-4D97-AF65-F5344CB8AC3E}">
        <p14:creationId xmlns:p14="http://schemas.microsoft.com/office/powerpoint/2010/main" val="199520963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Little Research </a:t>
            </a:r>
            <a:endParaRPr lang="en-US" sz="4000" dirty="0"/>
          </a:p>
        </p:txBody>
      </p:sp>
      <p:sp>
        <p:nvSpPr>
          <p:cNvPr id="3" name="Content Placeholder 2"/>
          <p:cNvSpPr>
            <a:spLocks noGrp="1"/>
          </p:cNvSpPr>
          <p:nvPr>
            <p:ph idx="1"/>
          </p:nvPr>
        </p:nvSpPr>
        <p:spPr/>
        <p:txBody>
          <a:bodyPr/>
          <a:lstStyle/>
          <a:p>
            <a:r>
              <a:rPr lang="en-US" dirty="0"/>
              <a:t>D</a:t>
            </a:r>
            <a:r>
              <a:rPr lang="en-US" dirty="0" smtClean="0"/>
              <a:t>espite </a:t>
            </a:r>
            <a:r>
              <a:rPr lang="en-US" dirty="0"/>
              <a:t>this growing trend </a:t>
            </a:r>
            <a:r>
              <a:rPr lang="en-US" dirty="0" smtClean="0"/>
              <a:t>toward keeping </a:t>
            </a:r>
            <a:r>
              <a:rPr lang="en-US" dirty="0"/>
              <a:t>ELLs in the mainstream classroom, there is relatively little research which examines the </a:t>
            </a:r>
            <a:r>
              <a:rPr lang="en-US" dirty="0" smtClean="0"/>
              <a:t>benefits for ELLs, </a:t>
            </a:r>
            <a:r>
              <a:rPr lang="en-US" dirty="0"/>
              <a:t>of teaching </a:t>
            </a:r>
            <a:r>
              <a:rPr lang="en-US" dirty="0" smtClean="0"/>
              <a:t>them </a:t>
            </a:r>
            <a:r>
              <a:rPr lang="en-US" dirty="0"/>
              <a:t>in the mainstream classroom rather than in an ESOL setting.</a:t>
            </a:r>
            <a:r>
              <a:rPr lang="en-US" dirty="0" smtClean="0">
                <a:effectLst/>
              </a:rPr>
              <a:t> </a:t>
            </a:r>
            <a:endParaRPr lang="en-US" dirty="0"/>
          </a:p>
        </p:txBody>
      </p:sp>
    </p:spTree>
    <p:extLst>
      <p:ext uri="{BB962C8B-B14F-4D97-AF65-F5344CB8AC3E}">
        <p14:creationId xmlns:p14="http://schemas.microsoft.com/office/powerpoint/2010/main" val="245389128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Overarching Issues </a:t>
            </a:r>
            <a:endParaRPr lang="en-US" sz="4000" dirty="0"/>
          </a:p>
        </p:txBody>
      </p:sp>
      <p:sp>
        <p:nvSpPr>
          <p:cNvPr id="3" name="Content Placeholder 2"/>
          <p:cNvSpPr>
            <a:spLocks noGrp="1"/>
          </p:cNvSpPr>
          <p:nvPr>
            <p:ph idx="1"/>
          </p:nvPr>
        </p:nvSpPr>
        <p:spPr/>
        <p:txBody>
          <a:bodyPr>
            <a:normAutofit/>
          </a:bodyPr>
          <a:lstStyle/>
          <a:p>
            <a:r>
              <a:rPr lang="en-US" dirty="0"/>
              <a:t>P</a:t>
            </a:r>
            <a:r>
              <a:rPr lang="en-US" dirty="0" smtClean="0"/>
              <a:t>roblematic </a:t>
            </a:r>
            <a:r>
              <a:rPr lang="en-US" dirty="0"/>
              <a:t>nature of ESOL teaching in a climate that privileges </a:t>
            </a:r>
            <a:r>
              <a:rPr lang="en-US" smtClean="0"/>
              <a:t>a mainstreaming </a:t>
            </a:r>
            <a:r>
              <a:rPr lang="en-US" dirty="0" smtClean="0"/>
              <a:t>model </a:t>
            </a:r>
            <a:r>
              <a:rPr lang="en-US" dirty="0"/>
              <a:t>of push-in instruction, and devalues work with ELL students by trained ELL specialists, in an exclusively ELL </a:t>
            </a:r>
            <a:r>
              <a:rPr lang="en-US" dirty="0" smtClean="0"/>
              <a:t>setting</a:t>
            </a:r>
          </a:p>
          <a:p>
            <a:r>
              <a:rPr lang="en-US" dirty="0" smtClean="0"/>
              <a:t>Conflict between increasing social and administrative support for mainstreaming and the benefits of </a:t>
            </a:r>
            <a:r>
              <a:rPr lang="en-US" dirty="0" err="1" smtClean="0"/>
              <a:t>pull-out</a:t>
            </a:r>
            <a:r>
              <a:rPr lang="en-US" dirty="0" smtClean="0"/>
              <a:t> services</a:t>
            </a:r>
            <a:endParaRPr lang="en-US" dirty="0"/>
          </a:p>
        </p:txBody>
      </p:sp>
    </p:spTree>
    <p:extLst>
      <p:ext uri="{BB962C8B-B14F-4D97-AF65-F5344CB8AC3E}">
        <p14:creationId xmlns:p14="http://schemas.microsoft.com/office/powerpoint/2010/main" val="211447927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Implications</a:t>
            </a:r>
            <a:r>
              <a:rPr lang="en-US" b="1" dirty="0" smtClean="0"/>
              <a:t> </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In order for a low-incidence model of co-teaching in the mainstream classroom to work, the data indicate the need for:</a:t>
            </a:r>
          </a:p>
          <a:p>
            <a:pPr lvl="1"/>
            <a:r>
              <a:rPr lang="en-US" dirty="0" smtClean="0"/>
              <a:t>greater </a:t>
            </a:r>
            <a:r>
              <a:rPr lang="en-US" dirty="0"/>
              <a:t>collaboration between the mainstream teacher and the ELL teachers, with common planning time for both teachers, </a:t>
            </a:r>
            <a:endParaRPr lang="en-US" dirty="0" smtClean="0"/>
          </a:p>
          <a:p>
            <a:pPr lvl="1"/>
            <a:r>
              <a:rPr lang="en-US" dirty="0" smtClean="0"/>
              <a:t>education </a:t>
            </a:r>
            <a:r>
              <a:rPr lang="en-US" dirty="0"/>
              <a:t>for mainstream teachers on the nature of ELL instruction, and </a:t>
            </a:r>
            <a:endParaRPr lang="en-US" dirty="0" smtClean="0"/>
          </a:p>
          <a:p>
            <a:pPr lvl="1"/>
            <a:r>
              <a:rPr lang="en-US" dirty="0" smtClean="0"/>
              <a:t>discussions </a:t>
            </a:r>
            <a:r>
              <a:rPr lang="en-US" dirty="0"/>
              <a:t>and agreements between ELL teachers and their mainstream colleagues on roles and responsibilities. </a:t>
            </a:r>
          </a:p>
          <a:p>
            <a:endParaRPr lang="en-US" dirty="0"/>
          </a:p>
        </p:txBody>
      </p:sp>
    </p:spTree>
    <p:extLst>
      <p:ext uri="{BB962C8B-B14F-4D97-AF65-F5344CB8AC3E}">
        <p14:creationId xmlns:p14="http://schemas.microsoft.com/office/powerpoint/2010/main" val="57174668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Further Research</a:t>
            </a:r>
            <a:endParaRPr lang="en-US" sz="4000" b="1" dirty="0"/>
          </a:p>
        </p:txBody>
      </p:sp>
      <p:sp>
        <p:nvSpPr>
          <p:cNvPr id="3" name="Content Placeholder 2"/>
          <p:cNvSpPr>
            <a:spLocks noGrp="1"/>
          </p:cNvSpPr>
          <p:nvPr>
            <p:ph idx="1"/>
          </p:nvPr>
        </p:nvSpPr>
        <p:spPr/>
        <p:txBody>
          <a:bodyPr/>
          <a:lstStyle/>
          <a:p>
            <a:r>
              <a:rPr lang="en-US" dirty="0"/>
              <a:t>N</a:t>
            </a:r>
            <a:r>
              <a:rPr lang="en-US" dirty="0" smtClean="0"/>
              <a:t>early </a:t>
            </a:r>
            <a:r>
              <a:rPr lang="en-US" dirty="0"/>
              <a:t>two-thirds of the ELL teachers say they collaborate with the mainstream teacher, yet feel they are unequal </a:t>
            </a:r>
            <a:r>
              <a:rPr lang="en-US" dirty="0" smtClean="0"/>
              <a:t>partners. Therefore, there is a need to examine what “collaboration” means to both groups, in both planning and teaching. </a:t>
            </a:r>
            <a:endParaRPr lang="en-US" dirty="0" smtClean="0"/>
          </a:p>
          <a:p>
            <a:r>
              <a:rPr lang="en-US" dirty="0" smtClean="0">
                <a:hlinkClick r:id="rId2"/>
              </a:rPr>
              <a:t>jcwhiting@plymouth.edu</a:t>
            </a:r>
            <a:r>
              <a:rPr lang="en-US" smtClean="0"/>
              <a:t> </a:t>
            </a:r>
            <a:endParaRPr lang="en-US" dirty="0"/>
          </a:p>
        </p:txBody>
      </p:sp>
    </p:spTree>
    <p:extLst>
      <p:ext uri="{BB962C8B-B14F-4D97-AF65-F5344CB8AC3E}">
        <p14:creationId xmlns:p14="http://schemas.microsoft.com/office/powerpoint/2010/main" val="25351322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Mainstreaming: Co-teaching Ideal </a:t>
            </a:r>
            <a:endParaRPr lang="en-US" sz="4000" dirty="0"/>
          </a:p>
        </p:txBody>
      </p:sp>
      <p:sp>
        <p:nvSpPr>
          <p:cNvPr id="3" name="Content Placeholder 2"/>
          <p:cNvSpPr>
            <a:spLocks noGrp="1"/>
          </p:cNvSpPr>
          <p:nvPr>
            <p:ph idx="1"/>
          </p:nvPr>
        </p:nvSpPr>
        <p:spPr/>
        <p:txBody>
          <a:bodyPr/>
          <a:lstStyle/>
          <a:p>
            <a:r>
              <a:rPr lang="en-US" dirty="0"/>
              <a:t>There has been considerable writing which extols </a:t>
            </a:r>
            <a:r>
              <a:rPr lang="en-US" dirty="0" smtClean="0"/>
              <a:t>benefits </a:t>
            </a:r>
            <a:r>
              <a:rPr lang="en-US" dirty="0"/>
              <a:t>of the co-teaching </a:t>
            </a:r>
            <a:r>
              <a:rPr lang="en-US" dirty="0" smtClean="0"/>
              <a:t>ideal.</a:t>
            </a:r>
          </a:p>
          <a:p>
            <a:endParaRPr lang="en-US" dirty="0"/>
          </a:p>
          <a:p>
            <a:pPr lvl="1"/>
            <a:r>
              <a:rPr lang="en-US" dirty="0" smtClean="0"/>
              <a:t>Primarily focused on logistics and cultural values of empowerment and inclusiveness.  </a:t>
            </a:r>
          </a:p>
          <a:p>
            <a:pPr lvl="2"/>
            <a:r>
              <a:rPr lang="en-US" dirty="0"/>
              <a:t>(</a:t>
            </a:r>
            <a:r>
              <a:rPr lang="en-US" dirty="0" err="1"/>
              <a:t>Creese</a:t>
            </a:r>
            <a:r>
              <a:rPr lang="en-US" dirty="0"/>
              <a:t>, 2006;</a:t>
            </a:r>
            <a:r>
              <a:rPr lang="en-US" b="1" dirty="0"/>
              <a:t> </a:t>
            </a:r>
            <a:r>
              <a:rPr lang="en-US" dirty="0" err="1"/>
              <a:t>Zehr</a:t>
            </a:r>
            <a:r>
              <a:rPr lang="en-US" dirty="0"/>
              <a:t>, 2006; </a:t>
            </a:r>
            <a:r>
              <a:rPr lang="en-US" dirty="0" err="1"/>
              <a:t>Honigsfeld</a:t>
            </a:r>
            <a:r>
              <a:rPr lang="en-US" dirty="0"/>
              <a:t> &amp; Dove, 2010; Bell &amp; Walker, 2012) </a:t>
            </a:r>
          </a:p>
          <a:p>
            <a:pPr lvl="1"/>
            <a:endParaRPr lang="en-US" dirty="0" smtClean="0"/>
          </a:p>
          <a:p>
            <a:pPr lvl="1"/>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8699644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Co-teaching Realities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host </a:t>
            </a:r>
            <a:r>
              <a:rPr lang="en-US" dirty="0"/>
              <a:t>of challenges </a:t>
            </a:r>
            <a:r>
              <a:rPr lang="en-US" dirty="0" smtClean="0"/>
              <a:t>for </a:t>
            </a:r>
            <a:r>
              <a:rPr lang="en-US" dirty="0"/>
              <a:t>the different roles and responsibilities of each teacher. Research has highlighted the potential power dynamics at play </a:t>
            </a:r>
            <a:r>
              <a:rPr lang="en-US" dirty="0" smtClean="0"/>
              <a:t>whenever </a:t>
            </a:r>
            <a:r>
              <a:rPr lang="en-US" dirty="0"/>
              <a:t>two teachers teach together in the same </a:t>
            </a:r>
            <a:r>
              <a:rPr lang="en-US" dirty="0" smtClean="0"/>
              <a:t>room. </a:t>
            </a:r>
          </a:p>
          <a:p>
            <a:r>
              <a:rPr lang="en-US" dirty="0" smtClean="0"/>
              <a:t>In addition, a </a:t>
            </a:r>
            <a:r>
              <a:rPr lang="en-US" dirty="0"/>
              <a:t>true co-teaching model of mainstreaming is only </a:t>
            </a:r>
            <a:r>
              <a:rPr lang="en-US" dirty="0" smtClean="0"/>
              <a:t>workable </a:t>
            </a:r>
            <a:r>
              <a:rPr lang="en-US" dirty="0"/>
              <a:t>in a high-incidence setting, </a:t>
            </a:r>
            <a:r>
              <a:rPr lang="en-US" dirty="0" smtClean="0"/>
              <a:t>that </a:t>
            </a:r>
            <a:r>
              <a:rPr lang="en-US" dirty="0"/>
              <a:t>is, enough ELLs in any one classroom to make co-teaching both practical and feasible. </a:t>
            </a:r>
          </a:p>
        </p:txBody>
      </p:sp>
    </p:spTree>
    <p:extLst>
      <p:ext uri="{BB962C8B-B14F-4D97-AF65-F5344CB8AC3E}">
        <p14:creationId xmlns:p14="http://schemas.microsoft.com/office/powerpoint/2010/main" val="36709569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Low-Incidence: Mainstreaming </a:t>
            </a:r>
            <a:endParaRPr lang="en-US" dirty="0"/>
          </a:p>
        </p:txBody>
      </p:sp>
      <p:sp>
        <p:nvSpPr>
          <p:cNvPr id="3" name="Content Placeholder 2"/>
          <p:cNvSpPr>
            <a:spLocks noGrp="1"/>
          </p:cNvSpPr>
          <p:nvPr>
            <p:ph idx="1"/>
          </p:nvPr>
        </p:nvSpPr>
        <p:spPr/>
        <p:txBody>
          <a:bodyPr>
            <a:normAutofit/>
          </a:bodyPr>
          <a:lstStyle/>
          <a:p>
            <a:r>
              <a:rPr lang="en-US" dirty="0"/>
              <a:t>N</a:t>
            </a:r>
            <a:r>
              <a:rPr lang="en-US" dirty="0" smtClean="0"/>
              <a:t>ot </a:t>
            </a:r>
            <a:r>
              <a:rPr lang="en-US" dirty="0"/>
              <a:t>all ELLs are located in high-incidence settings. ELLs are found in both high- and low-incidence settings. </a:t>
            </a:r>
            <a:endParaRPr lang="en-US" dirty="0" smtClean="0"/>
          </a:p>
          <a:p>
            <a:r>
              <a:rPr lang="en-US" dirty="0" smtClean="0"/>
              <a:t>Low-incidence settings occur when there are not enough ELLs in a level and/or age to make up even a small class. </a:t>
            </a:r>
          </a:p>
          <a:p>
            <a:endParaRPr lang="en-US" dirty="0"/>
          </a:p>
        </p:txBody>
      </p:sp>
    </p:spTree>
    <p:extLst>
      <p:ext uri="{BB962C8B-B14F-4D97-AF65-F5344CB8AC3E}">
        <p14:creationId xmlns:p14="http://schemas.microsoft.com/office/powerpoint/2010/main" val="106115413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Low-Incidence Push-In: </a:t>
            </a:r>
            <a:br>
              <a:rPr lang="en-US" dirty="0" smtClean="0"/>
            </a:br>
            <a:r>
              <a:rPr lang="en-US" dirty="0" smtClean="0"/>
              <a:t>The </a:t>
            </a:r>
            <a:r>
              <a:rPr lang="en-US" dirty="0"/>
              <a:t>T</a:t>
            </a:r>
            <a:r>
              <a:rPr lang="en-US" dirty="0" smtClean="0"/>
              <a:t>utor </a:t>
            </a:r>
            <a:r>
              <a:rPr lang="en-US" dirty="0"/>
              <a:t>M</a:t>
            </a:r>
            <a:r>
              <a:rPr lang="en-US" dirty="0" smtClean="0"/>
              <a:t>odel </a:t>
            </a:r>
            <a:endParaRPr lang="en-US" dirty="0"/>
          </a:p>
        </p:txBody>
      </p:sp>
      <p:sp>
        <p:nvSpPr>
          <p:cNvPr id="3" name="Content Placeholder 2"/>
          <p:cNvSpPr>
            <a:spLocks noGrp="1"/>
          </p:cNvSpPr>
          <p:nvPr>
            <p:ph idx="1"/>
          </p:nvPr>
        </p:nvSpPr>
        <p:spPr>
          <a:xfrm>
            <a:off x="457200" y="2262024"/>
            <a:ext cx="8229600" cy="3864139"/>
          </a:xfrm>
        </p:spPr>
        <p:txBody>
          <a:bodyPr/>
          <a:lstStyle/>
          <a:p>
            <a:r>
              <a:rPr lang="en-US" dirty="0" smtClean="0"/>
              <a:t>In </a:t>
            </a:r>
            <a:r>
              <a:rPr lang="en-US" dirty="0"/>
              <a:t>such settings </a:t>
            </a:r>
            <a:r>
              <a:rPr lang="en-US" dirty="0" smtClean="0"/>
              <a:t>‘mainstreaming’ </a:t>
            </a:r>
            <a:r>
              <a:rPr lang="en-US" dirty="0"/>
              <a:t>often means </a:t>
            </a:r>
            <a:r>
              <a:rPr lang="en-US" dirty="0" smtClean="0"/>
              <a:t>that the </a:t>
            </a:r>
            <a:r>
              <a:rPr lang="en-US" dirty="0"/>
              <a:t>ELL teacher works individually with his or her students in the mainstream </a:t>
            </a:r>
            <a:r>
              <a:rPr lang="en-US" dirty="0" smtClean="0"/>
              <a:t>classroom</a:t>
            </a:r>
            <a:r>
              <a:rPr lang="en-US" dirty="0"/>
              <a:t> </a:t>
            </a:r>
            <a:r>
              <a:rPr lang="en-US" dirty="0" smtClean="0"/>
              <a:t>– a “tutor” model. </a:t>
            </a:r>
            <a:endParaRPr lang="en-US" dirty="0"/>
          </a:p>
        </p:txBody>
      </p:sp>
    </p:spTree>
    <p:extLst>
      <p:ext uri="{BB962C8B-B14F-4D97-AF65-F5344CB8AC3E}">
        <p14:creationId xmlns:p14="http://schemas.microsoft.com/office/powerpoint/2010/main" val="36167963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Mainstreaming Research </a:t>
            </a:r>
            <a:endParaRPr lang="en-US" dirty="0"/>
          </a:p>
        </p:txBody>
      </p:sp>
      <p:sp>
        <p:nvSpPr>
          <p:cNvPr id="3" name="Content Placeholder 2"/>
          <p:cNvSpPr>
            <a:spLocks noGrp="1"/>
          </p:cNvSpPr>
          <p:nvPr>
            <p:ph idx="1"/>
          </p:nvPr>
        </p:nvSpPr>
        <p:spPr>
          <a:xfrm>
            <a:off x="457200" y="2321551"/>
            <a:ext cx="8229600" cy="3804612"/>
          </a:xfrm>
        </p:spPr>
        <p:txBody>
          <a:bodyPr>
            <a:normAutofit/>
          </a:bodyPr>
          <a:lstStyle/>
          <a:p>
            <a:r>
              <a:rPr lang="en-US" dirty="0"/>
              <a:t>C</a:t>
            </a:r>
            <a:r>
              <a:rPr lang="en-US" dirty="0" smtClean="0"/>
              <a:t>omparatively </a:t>
            </a:r>
            <a:r>
              <a:rPr lang="en-US" dirty="0"/>
              <a:t>little recognition or research on this push-in </a:t>
            </a:r>
            <a:r>
              <a:rPr lang="en-US" dirty="0" smtClean="0"/>
              <a:t>tutor </a:t>
            </a:r>
            <a:r>
              <a:rPr lang="en-US" dirty="0"/>
              <a:t>model of mainstreaming, in low-incidence schools.  </a:t>
            </a:r>
            <a:endParaRPr lang="en-US" dirty="0" smtClean="0"/>
          </a:p>
          <a:p>
            <a:endParaRPr lang="en-US" dirty="0"/>
          </a:p>
        </p:txBody>
      </p:sp>
    </p:spTree>
    <p:extLst>
      <p:ext uri="{BB962C8B-B14F-4D97-AF65-F5344CB8AC3E}">
        <p14:creationId xmlns:p14="http://schemas.microsoft.com/office/powerpoint/2010/main" val="19078159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7809</TotalTime>
  <Words>2339</Words>
  <Application>Microsoft Macintosh PowerPoint</Application>
  <PresentationFormat>On-screen Show (4:3)</PresentationFormat>
  <Paragraphs>195</Paragraphs>
  <Slides>42</Slides>
  <Notes>30</Notes>
  <HiddenSlides>0</HiddenSlides>
  <MMClips>0</MMClips>
  <ScaleCrop>false</ScaleCrop>
  <HeadingPairs>
    <vt:vector size="4" baseType="variant">
      <vt:variant>
        <vt:lpstr>Theme</vt:lpstr>
      </vt:variant>
      <vt:variant>
        <vt:i4>2</vt:i4>
      </vt:variant>
      <vt:variant>
        <vt:lpstr>Slide Titles</vt:lpstr>
      </vt:variant>
      <vt:variant>
        <vt:i4>42</vt:i4>
      </vt:variant>
    </vt:vector>
  </HeadingPairs>
  <TitlesOfParts>
    <vt:vector size="44" baseType="lpstr">
      <vt:lpstr>Office Theme</vt:lpstr>
      <vt:lpstr>1_Office Theme</vt:lpstr>
      <vt:lpstr>Caught Between Push and Pull:  ELL Teachers’ Experiences with Mainstreaming </vt:lpstr>
      <vt:lpstr>Today’s Presentation</vt:lpstr>
      <vt:lpstr>Growing Consensus</vt:lpstr>
      <vt:lpstr>Little Research </vt:lpstr>
      <vt:lpstr>Mainstreaming: Co-teaching Ideal </vt:lpstr>
      <vt:lpstr>Co-teaching Realities </vt:lpstr>
      <vt:lpstr>Low-Incidence: Mainstreaming </vt:lpstr>
      <vt:lpstr>Low-Incidence Push-In:  The Tutor Model </vt:lpstr>
      <vt:lpstr>Mainstreaming Research </vt:lpstr>
      <vt:lpstr>Research Question </vt:lpstr>
      <vt:lpstr>Participants </vt:lpstr>
      <vt:lpstr>Settings </vt:lpstr>
      <vt:lpstr>The Prevalence of Push-in </vt:lpstr>
      <vt:lpstr>Push-in Drawbacks: Teachers </vt:lpstr>
      <vt:lpstr> Autonomy  </vt:lpstr>
      <vt:lpstr> Professional Identity </vt:lpstr>
      <vt:lpstr> Professional Identity </vt:lpstr>
      <vt:lpstr>Less-focused Instruction </vt:lpstr>
      <vt:lpstr>Lack of Individualized Instruction</vt:lpstr>
      <vt:lpstr>Push-in Drawbacks: Students  </vt:lpstr>
      <vt:lpstr>Student Embarrassment  </vt:lpstr>
      <vt:lpstr>Working in the Mainstream Classroom </vt:lpstr>
      <vt:lpstr>Collective Diminishment  </vt:lpstr>
      <vt:lpstr>Push-in: Benefits for Teachers </vt:lpstr>
      <vt:lpstr> Knowledge of the Mainstream Classroom  </vt:lpstr>
      <vt:lpstr> Knowledge of Classroom Expectations </vt:lpstr>
      <vt:lpstr>Push-in: Benefits for Students</vt:lpstr>
      <vt:lpstr>Curricular and Social Benefits  </vt:lpstr>
      <vt:lpstr>Seeming Contradiction of the Push-in Model</vt:lpstr>
      <vt:lpstr>Push-In Consensus</vt:lpstr>
      <vt:lpstr> Pull-Out: Benefits </vt:lpstr>
      <vt:lpstr>Teacher Autonomy</vt:lpstr>
      <vt:lpstr>Control over Curriculum </vt:lpstr>
      <vt:lpstr>Freedom from Distractions </vt:lpstr>
      <vt:lpstr>ESOL Classroom </vt:lpstr>
      <vt:lpstr>Safe Zone  </vt:lpstr>
      <vt:lpstr>Safe Zone  </vt:lpstr>
      <vt:lpstr>Freedom to Take Risks</vt:lpstr>
      <vt:lpstr>Psychic Break</vt:lpstr>
      <vt:lpstr>Overarching Issues </vt:lpstr>
      <vt:lpstr>Implications </vt:lpstr>
      <vt:lpstr>Further Research</vt:lpstr>
    </vt:vector>
  </TitlesOfParts>
  <Company>PSU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Caught Between Push and Pull: ELL Teachers’ Experiences with Mainstreaming </dc:title>
  <dc:creator>James Whiting</dc:creator>
  <cp:lastModifiedBy>James Whiting</cp:lastModifiedBy>
  <cp:revision>85</cp:revision>
  <cp:lastPrinted>2015-05-07T02:33:27Z</cp:lastPrinted>
  <dcterms:created xsi:type="dcterms:W3CDTF">2015-04-30T14:27:07Z</dcterms:created>
  <dcterms:modified xsi:type="dcterms:W3CDTF">2015-05-07T17:19:52Z</dcterms:modified>
</cp:coreProperties>
</file>