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8"/>
  </p:notesMasterIdLst>
  <p:handoutMasterIdLst>
    <p:handoutMasterId r:id="rId19"/>
  </p:handoutMasterIdLst>
  <p:sldIdLst>
    <p:sldId id="326" r:id="rId5"/>
    <p:sldId id="323" r:id="rId6"/>
    <p:sldId id="325" r:id="rId7"/>
    <p:sldId id="329" r:id="rId8"/>
    <p:sldId id="321" r:id="rId9"/>
    <p:sldId id="317" r:id="rId10"/>
    <p:sldId id="287" r:id="rId11"/>
    <p:sldId id="289" r:id="rId12"/>
    <p:sldId id="290" r:id="rId13"/>
    <p:sldId id="320" r:id="rId14"/>
    <p:sldId id="331" r:id="rId15"/>
    <p:sldId id="322" r:id="rId16"/>
    <p:sldId id="269" r:id="rId1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E62"/>
    <a:srgbClr val="FCFFF4"/>
    <a:srgbClr val="007000"/>
    <a:srgbClr val="FFFFFF"/>
    <a:srgbClr val="29547C"/>
    <a:srgbClr val="996633"/>
    <a:srgbClr val="D7D1BA"/>
    <a:srgbClr val="DB8200"/>
    <a:srgbClr val="3367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74" autoAdjust="0"/>
    <p:restoredTop sz="74374" autoAdjust="0"/>
  </p:normalViewPr>
  <p:slideViewPr>
    <p:cSldViewPr>
      <p:cViewPr varScale="1">
        <p:scale>
          <a:sx n="80" d="100"/>
          <a:sy n="80" d="100"/>
        </p:scale>
        <p:origin x="1890" y="96"/>
      </p:cViewPr>
      <p:guideLst>
        <p:guide orient="horz" pos="2160"/>
        <p:guide pos="2880"/>
      </p:guideLst>
    </p:cSldViewPr>
  </p:slideViewPr>
  <p:notesTextViewPr>
    <p:cViewPr>
      <p:scale>
        <a:sx n="1" d="1"/>
        <a:sy n="1" d="1"/>
      </p:scale>
      <p:origin x="0" y="0"/>
    </p:cViewPr>
  </p:notesTextViewPr>
  <p:notesViewPr>
    <p:cSldViewPr>
      <p:cViewPr varScale="1">
        <p:scale>
          <a:sx n="85" d="100"/>
          <a:sy n="85" d="100"/>
        </p:scale>
        <p:origin x="-3150"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172EB94-8339-4A8E-AB4A-FF011D5B830C}" type="datetimeFigureOut">
              <a:rPr lang="en-US" smtClean="0"/>
              <a:t>6/9/2015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AA55399-6DD4-4628-98F0-22661EF0BEF2}" type="slidenum">
              <a:rPr lang="en-US" smtClean="0"/>
              <a:t>‹#›</a:t>
            </a:fld>
            <a:endParaRPr lang="en-US"/>
          </a:p>
        </p:txBody>
      </p:sp>
    </p:spTree>
    <p:extLst>
      <p:ext uri="{BB962C8B-B14F-4D97-AF65-F5344CB8AC3E}">
        <p14:creationId xmlns:p14="http://schemas.microsoft.com/office/powerpoint/2010/main" val="11408162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Arial" charset="0"/>
              </a:defRPr>
            </a:lvl1pPr>
          </a:lstStyle>
          <a:p>
            <a:pPr>
              <a:defRPr/>
            </a:pPr>
            <a:fld id="{398A9011-CFD3-4664-94C0-C7D06DB1FCB8}" type="datetimeFigureOut">
              <a:rPr lang="en-US"/>
              <a:pPr>
                <a:defRPr/>
              </a:pPr>
              <a:t>6/9/2015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atin typeface="Arial" charset="0"/>
              </a:defRPr>
            </a:lvl1pPr>
          </a:lstStyle>
          <a:p>
            <a:pPr>
              <a:defRPr/>
            </a:pPr>
            <a:fld id="{E86F403A-E782-4A7C-848D-8E0E6C294FCD}" type="slidenum">
              <a:rPr lang="en-US"/>
              <a:pPr>
                <a:defRPr/>
              </a:pPr>
              <a:t>‹#›</a:t>
            </a:fld>
            <a:endParaRPr lang="en-US"/>
          </a:p>
        </p:txBody>
      </p:sp>
    </p:spTree>
    <p:extLst>
      <p:ext uri="{BB962C8B-B14F-4D97-AF65-F5344CB8AC3E}">
        <p14:creationId xmlns:p14="http://schemas.microsoft.com/office/powerpoint/2010/main" val="35676488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Thank </a:t>
            </a:r>
            <a:r>
              <a:rPr lang="en-US" sz="1200" i="1" kern="1200" dirty="0" smtClean="0">
                <a:solidFill>
                  <a:schemeClr val="tx1"/>
                </a:solidFill>
                <a:effectLst/>
                <a:latin typeface="+mn-lt"/>
                <a:ea typeface="+mn-ea"/>
                <a:cs typeface="+mn-cs"/>
              </a:rPr>
              <a:t>you, Madeleine, for including me in this session </a:t>
            </a:r>
            <a:r>
              <a:rPr lang="en-US" sz="1200" i="1" kern="1200" dirty="0" smtClean="0">
                <a:solidFill>
                  <a:schemeClr val="tx1"/>
                </a:solidFill>
                <a:effectLst/>
                <a:latin typeface="+mn-lt"/>
                <a:ea typeface="+mn-ea"/>
                <a:cs typeface="+mn-cs"/>
              </a:rPr>
              <a:t>It is a pleasure to be with all of you.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E86F403A-E782-4A7C-848D-8E0E6C294FCD}" type="slidenum">
              <a:rPr lang="en-US" smtClean="0"/>
              <a:pPr>
                <a:defRPr/>
              </a:pPr>
              <a:t>1</a:t>
            </a:fld>
            <a:endParaRPr lang="en-US"/>
          </a:p>
        </p:txBody>
      </p:sp>
    </p:spTree>
    <p:extLst>
      <p:ext uri="{BB962C8B-B14F-4D97-AF65-F5344CB8AC3E}">
        <p14:creationId xmlns:p14="http://schemas.microsoft.com/office/powerpoint/2010/main" val="590968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effectLst/>
                <a:latin typeface="+mn-lt"/>
                <a:ea typeface="+mn-ea"/>
                <a:cs typeface="+mn-cs"/>
              </a:rPr>
              <a:t>As you see from this map of the education field, they’ve been busy--  and they are working across classes and sectors. I’ll highlight examples of real results:</a:t>
            </a:r>
            <a:endParaRPr lang="en-US" sz="12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1- There are 2 new schools-- In the video, Meg and Vanessa discussed the </a:t>
            </a:r>
            <a:r>
              <a:rPr lang="en-US" sz="1200" b="1" i="1" kern="1200" dirty="0" smtClean="0">
                <a:solidFill>
                  <a:schemeClr val="tx1"/>
                </a:solidFill>
                <a:effectLst/>
                <a:latin typeface="+mn-lt"/>
                <a:ea typeface="+mn-ea"/>
                <a:cs typeface="+mn-cs"/>
              </a:rPr>
              <a:t>Margarita Muniz Academy</a:t>
            </a:r>
            <a:r>
              <a:rPr lang="en-US" sz="1200" i="1" kern="1200" dirty="0" smtClean="0">
                <a:solidFill>
                  <a:schemeClr val="tx1"/>
                </a:solidFill>
                <a:effectLst/>
                <a:latin typeface="+mn-lt"/>
                <a:ea typeface="+mn-ea"/>
                <a:cs typeface="+mn-cs"/>
              </a:rPr>
              <a:t>, named for one of our Fellows. John and Jesse, also in the video, launched the </a:t>
            </a:r>
            <a:r>
              <a:rPr lang="en-US" sz="1200" b="1" i="1" kern="1200" dirty="0" smtClean="0">
                <a:solidFill>
                  <a:schemeClr val="tx1"/>
                </a:solidFill>
                <a:effectLst/>
                <a:latin typeface="+mn-lt"/>
                <a:ea typeface="+mn-ea"/>
                <a:cs typeface="+mn-cs"/>
              </a:rPr>
              <a:t>Dudley Street Neighborhood Charter School</a:t>
            </a:r>
            <a:r>
              <a:rPr lang="en-US" sz="1200" i="1" kern="1200" dirty="0" smtClean="0">
                <a:solidFill>
                  <a:schemeClr val="tx1"/>
                </a:solidFill>
                <a:effectLst/>
                <a:latin typeface="+mn-lt"/>
                <a:ea typeface="+mn-ea"/>
                <a:cs typeface="+mn-cs"/>
              </a:rPr>
              <a:t> soon after filming.</a:t>
            </a:r>
            <a:endParaRPr lang="en-US" sz="12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2- The video also talked about the </a:t>
            </a:r>
            <a:r>
              <a:rPr lang="en-US" sz="1200" b="1" i="1" kern="1200" dirty="0" smtClean="0">
                <a:solidFill>
                  <a:schemeClr val="tx1"/>
                </a:solidFill>
                <a:effectLst/>
                <a:latin typeface="+mn-lt"/>
                <a:ea typeface="+mn-ea"/>
                <a:cs typeface="+mn-cs"/>
              </a:rPr>
              <a:t>Boston Promise Initiative </a:t>
            </a:r>
            <a:r>
              <a:rPr lang="en-US" sz="1200" i="1" kern="1200" dirty="0" smtClean="0">
                <a:solidFill>
                  <a:schemeClr val="tx1"/>
                </a:solidFill>
                <a:effectLst/>
                <a:latin typeface="+mn-lt"/>
                <a:ea typeface="+mn-ea"/>
                <a:cs typeface="+mn-cs"/>
              </a:rPr>
              <a:t>and what it took to get the whole city behind one application led by a Fellow.  To elaborate, John Barros described what happened to make this possible…</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“If it weren’t for the Fellowship,” he said, “I don’t know how we would have negotiated a single Boston application. There were some </a:t>
            </a:r>
            <a:r>
              <a:rPr lang="en-US" sz="1200" b="1" i="1" kern="1200" dirty="0" smtClean="0">
                <a:solidFill>
                  <a:schemeClr val="tx1"/>
                </a:solidFill>
                <a:effectLst/>
                <a:latin typeface="+mn-lt"/>
                <a:ea typeface="+mn-ea"/>
                <a:cs typeface="+mn-cs"/>
              </a:rPr>
              <a:t>difficult conversations that we could get through because of the relationships</a:t>
            </a:r>
            <a:r>
              <a:rPr lang="en-US" sz="1200" i="1" kern="1200" dirty="0" smtClean="0">
                <a:solidFill>
                  <a:schemeClr val="tx1"/>
                </a:solidFill>
                <a:effectLst/>
                <a:latin typeface="+mn-lt"/>
                <a:ea typeface="+mn-ea"/>
                <a:cs typeface="+mn-cs"/>
              </a:rPr>
              <a:t>, the trust, and the social capital we built.”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I won’t go through all of the details, but we now have an aligned set of partners working together, supported by $70 million of public and private funding.</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As we hear about collaborative work like this, we engage in interviews to learn about it and follow it.  Over time, these interviews have produced enough information to evolve into a case study…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E86F403A-E782-4A7C-848D-8E0E6C294FCD}" type="slidenum">
              <a:rPr lang="en-US" smtClean="0"/>
              <a:pPr>
                <a:defRPr/>
              </a:pPr>
              <a:t>10</a:t>
            </a:fld>
            <a:endParaRPr lang="en-US"/>
          </a:p>
        </p:txBody>
      </p:sp>
    </p:spTree>
    <p:extLst>
      <p:ext uri="{BB962C8B-B14F-4D97-AF65-F5344CB8AC3E}">
        <p14:creationId xmlns:p14="http://schemas.microsoft.com/office/powerpoint/2010/main" val="2692529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200" i="1" dirty="0" smtClean="0">
                <a:effectLst/>
                <a:latin typeface="+mn-lt"/>
                <a:ea typeface="Calibri" panose="020F0502020204030204" pitchFamily="34" charset="0"/>
                <a:cs typeface="Arial" panose="020B0604020202020204" pitchFamily="34" charset="0"/>
              </a:rPr>
              <a:t>Much of this work was shared in the Stanford Social innovation Review article, </a:t>
            </a:r>
            <a:r>
              <a:rPr lang="en-US" sz="1200" b="1" i="1" dirty="0" smtClean="0">
                <a:effectLst/>
                <a:latin typeface="+mn-lt"/>
                <a:ea typeface="Calibri" panose="020F0502020204030204" pitchFamily="34" charset="0"/>
                <a:cs typeface="Arial" panose="020B0604020202020204" pitchFamily="34" charset="0"/>
              </a:rPr>
              <a:t>“Networking a City.”</a:t>
            </a:r>
            <a:endParaRPr lang="en-US" sz="1200" dirty="0" smtClean="0">
              <a:effectLst/>
              <a:latin typeface="+mn-lt"/>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200" i="1" dirty="0" smtClean="0">
                <a:effectLst/>
                <a:latin typeface="+mn-lt"/>
                <a:ea typeface="Calibri" panose="020F0502020204030204" pitchFamily="34" charset="0"/>
                <a:cs typeface="Arial" panose="020B0604020202020204" pitchFamily="34" charset="0"/>
              </a:rPr>
              <a:t>And in the later piece in the Foundation Review’s,</a:t>
            </a:r>
            <a:r>
              <a:rPr lang="en-US" sz="1200" b="1" i="1" dirty="0" smtClean="0">
                <a:effectLst/>
                <a:latin typeface="+mn-lt"/>
                <a:ea typeface="Calibri" panose="020F0502020204030204" pitchFamily="34" charset="0"/>
                <a:cs typeface="Arial" panose="020B0604020202020204" pitchFamily="34" charset="0"/>
              </a:rPr>
              <a:t> “Only Connect.”</a:t>
            </a:r>
            <a:endParaRPr lang="en-US" sz="1200" dirty="0" smtClean="0">
              <a:effectLst/>
              <a:latin typeface="+mn-lt"/>
              <a:ea typeface="Calibri" panose="020F0502020204030204" pitchFamily="34" charset="0"/>
              <a:cs typeface="Times New Roman" panose="02020603050405020304" pitchFamily="18" charset="0"/>
            </a:endParaRPr>
          </a:p>
          <a:p>
            <a:endParaRPr lang="en-US" sz="1200" i="1"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To summarize, our main tools for evaluation have been:</a:t>
            </a:r>
            <a:endParaRPr lang="en-US" sz="12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1- An </a:t>
            </a:r>
            <a:r>
              <a:rPr lang="en-US" sz="1200" b="1" i="1" kern="1200" dirty="0" smtClean="0">
                <a:solidFill>
                  <a:schemeClr val="tx1"/>
                </a:solidFill>
                <a:effectLst/>
                <a:latin typeface="+mn-lt"/>
                <a:ea typeface="+mn-ea"/>
                <a:cs typeface="+mn-cs"/>
              </a:rPr>
              <a:t>Annual Survey</a:t>
            </a:r>
            <a:endParaRPr lang="en-US" sz="1200" b="0" kern="1200" dirty="0" smtClean="0">
              <a:solidFill>
                <a:schemeClr val="tx1"/>
              </a:solidFill>
              <a:effectLst/>
              <a:latin typeface="+mn-lt"/>
              <a:ea typeface="+mn-ea"/>
              <a:cs typeface="+mn-cs"/>
            </a:endParaRPr>
          </a:p>
          <a:p>
            <a:pPr lvl="0"/>
            <a:r>
              <a:rPr lang="en-US" sz="1200" b="0" i="1" kern="1200" dirty="0" smtClean="0">
                <a:solidFill>
                  <a:schemeClr val="tx1"/>
                </a:solidFill>
                <a:effectLst/>
                <a:latin typeface="+mn-lt"/>
                <a:ea typeface="+mn-ea"/>
                <a:cs typeface="+mn-cs"/>
              </a:rPr>
              <a:t>2- </a:t>
            </a:r>
            <a:r>
              <a:rPr lang="en-US" sz="1200" b="1" i="1" kern="1200" dirty="0" smtClean="0">
                <a:solidFill>
                  <a:schemeClr val="tx1"/>
                </a:solidFill>
                <a:effectLst/>
                <a:latin typeface="+mn-lt"/>
                <a:ea typeface="+mn-ea"/>
                <a:cs typeface="+mn-cs"/>
              </a:rPr>
              <a:t>Social Network Analysis</a:t>
            </a:r>
            <a:r>
              <a:rPr lang="en-US" sz="1200" i="1" kern="1200" dirty="0" smtClean="0">
                <a:solidFill>
                  <a:schemeClr val="tx1"/>
                </a:solidFill>
                <a:effectLst/>
                <a:latin typeface="+mn-lt"/>
                <a:ea typeface="+mn-ea"/>
                <a:cs typeface="+mn-cs"/>
              </a:rPr>
              <a:t> or </a:t>
            </a:r>
            <a:r>
              <a:rPr lang="en-US" sz="1200" b="1" i="1" kern="1200" dirty="0" smtClean="0">
                <a:solidFill>
                  <a:schemeClr val="tx1"/>
                </a:solidFill>
                <a:effectLst/>
                <a:latin typeface="+mn-lt"/>
                <a:ea typeface="+mn-ea"/>
                <a:cs typeface="+mn-cs"/>
              </a:rPr>
              <a:t>Mapping</a:t>
            </a:r>
            <a:r>
              <a:rPr lang="en-US" sz="1200" i="1" kern="1200" dirty="0" smtClean="0">
                <a:solidFill>
                  <a:schemeClr val="tx1"/>
                </a:solidFill>
                <a:effectLst/>
                <a:latin typeface="+mn-lt"/>
                <a:ea typeface="+mn-ea"/>
                <a:cs typeface="+mn-cs"/>
              </a:rPr>
              <a:t>, that is the companion to the survey</a:t>
            </a:r>
            <a:endParaRPr lang="en-US" sz="12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3- follow-up </a:t>
            </a:r>
            <a:r>
              <a:rPr lang="en-US" sz="1200" b="1" i="1" kern="1200" dirty="0" smtClean="0">
                <a:solidFill>
                  <a:schemeClr val="tx1"/>
                </a:solidFill>
                <a:effectLst/>
                <a:latin typeface="+mn-lt"/>
                <a:ea typeface="+mn-ea"/>
                <a:cs typeface="+mn-cs"/>
              </a:rPr>
              <a:t>Interviews</a:t>
            </a:r>
            <a:r>
              <a:rPr lang="en-US" sz="1200" i="1" kern="1200" dirty="0" smtClean="0">
                <a:solidFill>
                  <a:schemeClr val="tx1"/>
                </a:solidFill>
                <a:effectLst/>
                <a:latin typeface="+mn-lt"/>
                <a:ea typeface="+mn-ea"/>
                <a:cs typeface="+mn-cs"/>
              </a:rPr>
              <a:t> and, over time, </a:t>
            </a:r>
            <a:r>
              <a:rPr lang="en-US" sz="1200" b="1" i="1" kern="1200" dirty="0" smtClean="0">
                <a:solidFill>
                  <a:schemeClr val="tx1"/>
                </a:solidFill>
                <a:effectLst/>
                <a:latin typeface="+mn-lt"/>
                <a:ea typeface="+mn-ea"/>
                <a:cs typeface="+mn-cs"/>
              </a:rPr>
              <a:t>Case Studies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E86F403A-E782-4A7C-848D-8E0E6C294FCD}"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969406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i="1" dirty="0" smtClean="0">
                <a:effectLst/>
                <a:latin typeface="Calibri" panose="020F0502020204030204" pitchFamily="34" charset="0"/>
                <a:ea typeface="Calibri" panose="020F0502020204030204" pitchFamily="34" charset="0"/>
                <a:cs typeface="Arial" panose="020B0604020202020204" pitchFamily="34" charset="0"/>
              </a:rPr>
              <a:t>What’s important to note is that our learning questions have changed as the network has evolved. </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i="1" dirty="0" smtClean="0">
                <a:effectLst/>
                <a:latin typeface="Calibri" panose="020F0502020204030204" pitchFamily="34" charset="0"/>
                <a:ea typeface="Calibri" panose="020F0502020204030204" pitchFamily="34" charset="0"/>
                <a:cs typeface="Arial" panose="020B0604020202020204" pitchFamily="34" charset="0"/>
              </a:rPr>
              <a:t>We still ask about tenure and distributive leadership, but we don’t do as much follow-up because the results have been consistent across all of our classes.  </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i="1" dirty="0" smtClean="0">
                <a:effectLst/>
                <a:latin typeface="Calibri" panose="020F0502020204030204" pitchFamily="34" charset="0"/>
                <a:ea typeface="Calibri" panose="020F0502020204030204" pitchFamily="34" charset="0"/>
                <a:cs typeface="Arial" panose="020B0604020202020204" pitchFamily="34" charset="0"/>
              </a:rPr>
              <a:t>That allows us to focus on other questions--</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tabLst>
                <a:tab pos="228600" algn="l"/>
              </a:tabLst>
            </a:pPr>
            <a:r>
              <a:rPr lang="en-US" sz="1200" i="1" dirty="0" smtClean="0">
                <a:effectLst/>
                <a:latin typeface="Calibri" panose="020F0502020204030204" pitchFamily="34" charset="0"/>
                <a:ea typeface="Calibri" panose="020F0502020204030204" pitchFamily="34" charset="0"/>
                <a:cs typeface="Arial" panose="020B0604020202020204" pitchFamily="34" charset="0"/>
              </a:rPr>
              <a:t>Are Fellows engaging in the community in new ways, taking risks?</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tabLst>
                <a:tab pos="228600" algn="l"/>
              </a:tabLst>
            </a:pPr>
            <a:r>
              <a:rPr lang="en-US" sz="1200" i="1" dirty="0" smtClean="0">
                <a:effectLst/>
                <a:latin typeface="Calibri" panose="020F0502020204030204" pitchFamily="34" charset="0"/>
                <a:ea typeface="Calibri" panose="020F0502020204030204" pitchFamily="34" charset="0"/>
                <a:cs typeface="Arial" panose="020B0604020202020204" pitchFamily="34" charset="0"/>
              </a:rPr>
              <a:t>Are the organizations, not just the Fellows, working more collaboratively?</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E86F403A-E782-4A7C-848D-8E0E6C294FCD}" type="slidenum">
              <a:rPr lang="en-US" smtClean="0"/>
              <a:pPr>
                <a:defRPr/>
              </a:pPr>
              <a:t>12</a:t>
            </a:fld>
            <a:endParaRPr lang="en-US"/>
          </a:p>
        </p:txBody>
      </p:sp>
    </p:spTree>
    <p:extLst>
      <p:ext uri="{BB962C8B-B14F-4D97-AF65-F5344CB8AC3E}">
        <p14:creationId xmlns:p14="http://schemas.microsoft.com/office/powerpoint/2010/main" val="1111817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Before I open the floor for questions, I just want to share an African proverb that the Fellowship has made real for us. </a:t>
            </a:r>
            <a:endParaRPr lang="en-US" sz="12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[CLICK 1]</a:t>
            </a:r>
            <a:endParaRPr lang="en-US" sz="12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If you want to go fast, go alone.</a:t>
            </a:r>
            <a:endParaRPr lang="en-US" sz="12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If you want to go far, go together.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Thank you. Who has questions?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E86F403A-E782-4A7C-848D-8E0E6C294FCD}" type="slidenum">
              <a:rPr lang="en-US" smtClean="0"/>
              <a:pPr>
                <a:defRPr/>
              </a:pPr>
              <a:t>13</a:t>
            </a:fld>
            <a:endParaRPr lang="en-US"/>
          </a:p>
        </p:txBody>
      </p:sp>
    </p:spTree>
    <p:extLst>
      <p:ext uri="{BB962C8B-B14F-4D97-AF65-F5344CB8AC3E}">
        <p14:creationId xmlns:p14="http://schemas.microsoft.com/office/powerpoint/2010/main" val="3057212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i="1" kern="1200" dirty="0" smtClean="0">
                <a:solidFill>
                  <a:schemeClr val="tx1"/>
                </a:solidFill>
                <a:effectLst/>
                <a:latin typeface="+mn-lt"/>
                <a:ea typeface="+mn-ea"/>
                <a:cs typeface="+mn-cs"/>
              </a:rPr>
              <a:t>Let’s start with a quick overview of the Barr Fellowship, which the Barr Foundation has operated since 2005. It is a recognition for gifted nonprofit and school leaders in Boston and an investment in their relationships with each other.</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eaLnBrk="0" fontAlgn="base" hangingPunct="0"/>
            <a:r>
              <a:rPr lang="en-US" sz="1200" i="1" kern="1200" dirty="0" smtClean="0">
                <a:solidFill>
                  <a:schemeClr val="tx1"/>
                </a:solidFill>
                <a:effectLst/>
                <a:latin typeface="+mn-lt"/>
                <a:ea typeface="+mn-ea"/>
                <a:cs typeface="+mn-cs"/>
              </a:rPr>
              <a:t>The Fellowship operates on three levels: individual, organizational, and network.</a:t>
            </a:r>
            <a:endParaRPr lang="en-US" sz="1200" kern="1200" dirty="0" smtClean="0">
              <a:solidFill>
                <a:schemeClr val="tx1"/>
              </a:solidFill>
              <a:effectLst/>
              <a:latin typeface="+mn-lt"/>
              <a:ea typeface="+mn-ea"/>
              <a:cs typeface="+mn-cs"/>
            </a:endParaRPr>
          </a:p>
          <a:p>
            <a:pPr marL="171450" indent="-171450" eaLnBrk="0" fontAlgn="base" hangingPunct="0">
              <a:buFont typeface="Arial" panose="020B0604020202020204" pitchFamily="34" charset="0"/>
              <a:buChar char="•"/>
            </a:pPr>
            <a:r>
              <a:rPr lang="en-US" sz="1200" i="1" kern="1200" dirty="0" smtClean="0">
                <a:solidFill>
                  <a:schemeClr val="tx1"/>
                </a:solidFill>
                <a:effectLst/>
                <a:latin typeface="+mn-lt"/>
                <a:ea typeface="+mn-ea"/>
                <a:cs typeface="+mn-cs"/>
              </a:rPr>
              <a:t>Individual- </a:t>
            </a:r>
            <a:r>
              <a:rPr lang="en-US" sz="1200" b="1" i="1" kern="1200" dirty="0" smtClean="0">
                <a:solidFill>
                  <a:schemeClr val="tx1"/>
                </a:solidFill>
                <a:effectLst/>
                <a:latin typeface="+mn-lt"/>
                <a:ea typeface="+mn-ea"/>
                <a:cs typeface="+mn-cs"/>
              </a:rPr>
              <a:t>At the individual </a:t>
            </a:r>
            <a:r>
              <a:rPr lang="en-US" sz="1200" i="1" kern="1200" dirty="0" smtClean="0">
                <a:solidFill>
                  <a:schemeClr val="tx1"/>
                </a:solidFill>
                <a:effectLst/>
                <a:latin typeface="+mn-lt"/>
                <a:ea typeface="+mn-ea"/>
                <a:cs typeface="+mn-cs"/>
              </a:rPr>
              <a:t>level, we provide 3-month sabbaticals &amp; executive coaching.</a:t>
            </a:r>
            <a:endParaRPr lang="en-US" sz="1200" kern="1200" dirty="0" smtClean="0">
              <a:solidFill>
                <a:schemeClr val="tx1"/>
              </a:solidFill>
              <a:effectLst/>
              <a:latin typeface="+mn-lt"/>
              <a:ea typeface="+mn-ea"/>
              <a:cs typeface="+mn-cs"/>
            </a:endParaRPr>
          </a:p>
          <a:p>
            <a:pPr marL="628650" lvl="1" indent="-171450" eaLnBrk="0" fontAlgn="base" hangingPunct="0">
              <a:buFont typeface="Arial" panose="020B0604020202020204" pitchFamily="34" charset="0"/>
              <a:buChar char="•"/>
            </a:pPr>
            <a:r>
              <a:rPr lang="en-US" sz="1200" i="1" kern="1200" dirty="0" smtClean="0">
                <a:solidFill>
                  <a:schemeClr val="tx1"/>
                </a:solidFill>
                <a:effectLst/>
                <a:latin typeface="+mn-lt"/>
                <a:ea typeface="+mn-ea"/>
                <a:cs typeface="+mn-cs"/>
              </a:rPr>
              <a:t>Sabbaticals can reconnect leaders with the reasons they chose their work. </a:t>
            </a:r>
            <a:endParaRPr lang="en-US" sz="1200" kern="1200" dirty="0" smtClean="0">
              <a:solidFill>
                <a:schemeClr val="tx1"/>
              </a:solidFill>
              <a:effectLst/>
              <a:latin typeface="+mn-lt"/>
              <a:ea typeface="+mn-ea"/>
              <a:cs typeface="+mn-cs"/>
            </a:endParaRPr>
          </a:p>
          <a:p>
            <a:pPr marL="628650" lvl="1" indent="-171450" eaLnBrk="0" fontAlgn="base" hangingPunct="0">
              <a:buFont typeface="Arial" panose="020B0604020202020204" pitchFamily="34" charset="0"/>
              <a:buChar char="•"/>
            </a:pPr>
            <a:r>
              <a:rPr lang="en-US" sz="1200" i="1" kern="1200" dirty="0" smtClean="0">
                <a:solidFill>
                  <a:schemeClr val="tx1"/>
                </a:solidFill>
                <a:effectLst/>
                <a:latin typeface="+mn-lt"/>
                <a:ea typeface="+mn-ea"/>
                <a:cs typeface="+mn-cs"/>
              </a:rPr>
              <a:t>They can change the structure of leadership in an organization, allowing others to step up to assume new responsibilities. </a:t>
            </a:r>
            <a:endParaRPr lang="en-US" sz="1200" kern="1200" dirty="0" smtClean="0">
              <a:solidFill>
                <a:schemeClr val="tx1"/>
              </a:solidFill>
              <a:effectLst/>
              <a:latin typeface="+mn-lt"/>
              <a:ea typeface="+mn-ea"/>
              <a:cs typeface="+mn-cs"/>
            </a:endParaRPr>
          </a:p>
          <a:p>
            <a:pPr marL="628650" lvl="1" indent="-171450" eaLnBrk="0" fontAlgn="base" hangingPunct="0">
              <a:buFont typeface="Arial" panose="020B0604020202020204" pitchFamily="34" charset="0"/>
              <a:buChar char="•"/>
            </a:pPr>
            <a:r>
              <a:rPr lang="en-US" sz="1200" i="1" kern="1200" dirty="0" smtClean="0">
                <a:solidFill>
                  <a:schemeClr val="tx1"/>
                </a:solidFill>
                <a:effectLst/>
                <a:latin typeface="+mn-lt"/>
                <a:ea typeface="+mn-ea"/>
                <a:cs typeface="+mn-cs"/>
              </a:rPr>
              <a:t>And when the organization is less dependent on the leader, s/he has the opportunity to rethink his/her role, which often prompts work at a higher level.</a:t>
            </a:r>
            <a:endParaRPr lang="en-US" sz="1200" kern="1200" dirty="0" smtClean="0">
              <a:solidFill>
                <a:schemeClr val="tx1"/>
              </a:solidFill>
              <a:effectLst/>
              <a:latin typeface="+mn-lt"/>
              <a:ea typeface="+mn-ea"/>
              <a:cs typeface="+mn-cs"/>
            </a:endParaRPr>
          </a:p>
          <a:p>
            <a:pPr marL="171450" indent="-171450" eaLnBrk="0" fontAlgn="base" hangingPunct="0">
              <a:buFont typeface="Arial" panose="020B0604020202020204" pitchFamily="34" charset="0"/>
              <a:buChar char="•"/>
            </a:pPr>
            <a:r>
              <a:rPr lang="en-US" sz="1200" i="1" kern="1200" dirty="0" smtClean="0">
                <a:solidFill>
                  <a:schemeClr val="tx1"/>
                </a:solidFill>
                <a:effectLst/>
                <a:latin typeface="+mn-lt"/>
                <a:ea typeface="+mn-ea"/>
                <a:cs typeface="+mn-cs"/>
              </a:rPr>
              <a:t>Organization- </a:t>
            </a:r>
            <a:r>
              <a:rPr lang="en-US" sz="1200" b="1" i="1" kern="1200" dirty="0" smtClean="0">
                <a:solidFill>
                  <a:schemeClr val="tx1"/>
                </a:solidFill>
                <a:effectLst/>
                <a:latin typeface="+mn-lt"/>
                <a:ea typeface="+mn-ea"/>
                <a:cs typeface="+mn-cs"/>
              </a:rPr>
              <a:t>An important goal is to do no harm to organizations </a:t>
            </a:r>
            <a:r>
              <a:rPr lang="en-US" sz="1200" i="1" kern="1200" dirty="0" smtClean="0">
                <a:solidFill>
                  <a:schemeClr val="tx1"/>
                </a:solidFill>
                <a:effectLst/>
                <a:latin typeface="+mn-lt"/>
                <a:ea typeface="+mn-ea"/>
                <a:cs typeface="+mn-cs"/>
              </a:rPr>
              <a:t>during the leader’s absence, so we provide $40,000 in flexible operating support during the first year of the 3-year Fellowship. Funds are often used as bonuses for those who take on more responsibility, contracts</a:t>
            </a:r>
            <a:r>
              <a:rPr lang="en-US" sz="1200" i="1" kern="1200" baseline="0" dirty="0" smtClean="0">
                <a:solidFill>
                  <a:schemeClr val="tx1"/>
                </a:solidFill>
                <a:effectLst/>
                <a:latin typeface="+mn-lt"/>
                <a:ea typeface="+mn-ea"/>
                <a:cs typeface="+mn-cs"/>
              </a:rPr>
              <a:t> for</a:t>
            </a:r>
            <a:r>
              <a:rPr lang="en-US" sz="1200" i="1" kern="1200" dirty="0" smtClean="0">
                <a:solidFill>
                  <a:schemeClr val="tx1"/>
                </a:solidFill>
                <a:effectLst/>
                <a:latin typeface="+mn-lt"/>
                <a:ea typeface="+mn-ea"/>
                <a:cs typeface="+mn-cs"/>
              </a:rPr>
              <a:t> short-term consultants, etc. </a:t>
            </a:r>
            <a:endParaRPr lang="en-US" sz="1200" kern="1200" dirty="0" smtClean="0">
              <a:solidFill>
                <a:schemeClr val="tx1"/>
              </a:solidFill>
              <a:effectLst/>
              <a:latin typeface="+mn-lt"/>
              <a:ea typeface="+mn-ea"/>
              <a:cs typeface="+mn-cs"/>
            </a:endParaRPr>
          </a:p>
          <a:p>
            <a:pPr marL="171450" indent="-171450" eaLnBrk="0" fontAlgn="base" hangingPunct="0">
              <a:buFont typeface="Arial" panose="020B0604020202020204" pitchFamily="34" charset="0"/>
              <a:buChar char="•"/>
            </a:pPr>
            <a:r>
              <a:rPr lang="en-US" sz="1200" b="1" i="1"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Network- </a:t>
            </a:r>
            <a:r>
              <a:rPr lang="en-US" sz="1200" b="1" i="1" kern="1200" dirty="0" smtClean="0">
                <a:solidFill>
                  <a:schemeClr val="tx1"/>
                </a:solidFill>
                <a:effectLst/>
                <a:latin typeface="+mn-lt"/>
                <a:ea typeface="+mn-ea"/>
                <a:cs typeface="+mn-cs"/>
              </a:rPr>
              <a:t>Finally, there is a real intentionality </a:t>
            </a:r>
            <a:r>
              <a:rPr lang="en-US" sz="1200" i="1" kern="1200" dirty="0" smtClean="0">
                <a:solidFill>
                  <a:schemeClr val="tx1"/>
                </a:solidFill>
                <a:effectLst/>
                <a:latin typeface="+mn-lt"/>
                <a:ea typeface="+mn-ea"/>
                <a:cs typeface="+mn-cs"/>
              </a:rPr>
              <a:t>around investing in the network of Fellows-- both within each class and then across the entire network.</a:t>
            </a:r>
            <a:endParaRPr lang="en-US" sz="1200" kern="1200" dirty="0" smtClean="0">
              <a:solidFill>
                <a:schemeClr val="tx1"/>
              </a:solidFill>
              <a:effectLst/>
              <a:latin typeface="+mn-lt"/>
              <a:ea typeface="+mn-ea"/>
              <a:cs typeface="+mn-cs"/>
            </a:endParaRPr>
          </a:p>
          <a:p>
            <a:r>
              <a:rPr lang="en-US" sz="1200" i="1" kern="1200" smtClean="0">
                <a:solidFill>
                  <a:schemeClr val="tx1"/>
                </a:solidFill>
                <a:effectLst/>
                <a:latin typeface="+mn-lt"/>
                <a:ea typeface="+mn-ea"/>
                <a:cs typeface="+mn-cs"/>
              </a:rPr>
              <a:t>This </a:t>
            </a:r>
            <a:r>
              <a:rPr lang="en-US" sz="1200" i="1" kern="1200" dirty="0" smtClean="0">
                <a:solidFill>
                  <a:schemeClr val="tx1"/>
                </a:solidFill>
                <a:effectLst/>
                <a:latin typeface="+mn-lt"/>
                <a:ea typeface="+mn-ea"/>
                <a:cs typeface="+mn-cs"/>
              </a:rPr>
              <a:t>last component is our answer to the question: </a:t>
            </a:r>
            <a:r>
              <a:rPr lang="en-US" sz="1200" b="1" i="1" kern="1200" dirty="0" smtClean="0">
                <a:solidFill>
                  <a:schemeClr val="tx1"/>
                </a:solidFill>
                <a:effectLst/>
                <a:latin typeface="+mn-lt"/>
                <a:ea typeface="+mn-ea"/>
                <a:cs typeface="+mn-cs"/>
              </a:rPr>
              <a:t>“What if our great leaders became a great network?”</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E86F403A-E782-4A7C-848D-8E0E6C294FCD}" type="slidenum">
              <a:rPr lang="en-US" smtClean="0"/>
              <a:pPr>
                <a:defRPr/>
              </a:pPr>
              <a:t>2</a:t>
            </a:fld>
            <a:endParaRPr lang="en-US"/>
          </a:p>
        </p:txBody>
      </p:sp>
    </p:spTree>
    <p:extLst>
      <p:ext uri="{BB962C8B-B14F-4D97-AF65-F5344CB8AC3E}">
        <p14:creationId xmlns:p14="http://schemas.microsoft.com/office/powerpoint/2010/main" val="1371898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sz="1200" i="1" kern="1200" dirty="0" smtClean="0">
                <a:solidFill>
                  <a:schemeClr val="tx1"/>
                </a:solidFill>
                <a:effectLst/>
                <a:latin typeface="+mn-lt"/>
                <a:ea typeface="+mn-ea"/>
                <a:cs typeface="+mn-cs"/>
              </a:rPr>
              <a:t>It works like this… </a:t>
            </a:r>
            <a:endParaRPr lang="en-US" sz="1200" kern="1200" dirty="0" smtClean="0">
              <a:solidFill>
                <a:schemeClr val="tx1"/>
              </a:solidFill>
              <a:effectLst/>
              <a:latin typeface="+mn-lt"/>
              <a:ea typeface="+mn-ea"/>
              <a:cs typeface="+mn-cs"/>
            </a:endParaRPr>
          </a:p>
          <a:p>
            <a:pPr eaLnBrk="0" fontAlgn="base" hangingPunct="0"/>
            <a:r>
              <a:rPr lang="en-US" sz="1200" b="1" i="1" kern="1200" dirty="0" smtClean="0">
                <a:solidFill>
                  <a:schemeClr val="tx1"/>
                </a:solidFill>
                <a:effectLst/>
                <a:latin typeface="+mn-lt"/>
                <a:ea typeface="+mn-ea"/>
                <a:cs typeface="+mn-cs"/>
              </a:rPr>
              <a:t>[CLICK 1]</a:t>
            </a:r>
            <a:r>
              <a:rPr lang="en-US" sz="1200" i="1" kern="1200" dirty="0" smtClean="0">
                <a:solidFill>
                  <a:schemeClr val="tx1"/>
                </a:solidFill>
                <a:effectLst/>
                <a:latin typeface="+mn-lt"/>
                <a:ea typeface="+mn-ea"/>
                <a:cs typeface="+mn-cs"/>
              </a:rPr>
              <a:t> A great Boston leader gets a call out of the blue: Congratulations, would you like to be a Barr Fellow?</a:t>
            </a:r>
            <a:endParaRPr lang="en-US" sz="1200" kern="1200" dirty="0" smtClean="0">
              <a:solidFill>
                <a:schemeClr val="tx1"/>
              </a:solidFill>
              <a:effectLst/>
              <a:latin typeface="+mn-lt"/>
              <a:ea typeface="+mn-ea"/>
              <a:cs typeface="+mn-cs"/>
            </a:endParaRPr>
          </a:p>
          <a:p>
            <a:pPr eaLnBrk="0" fontAlgn="base" hangingPunct="0"/>
            <a:r>
              <a:rPr lang="en-US" sz="1200" b="1" i="1" kern="1200" dirty="0" smtClean="0">
                <a:solidFill>
                  <a:schemeClr val="tx1"/>
                </a:solidFill>
                <a:effectLst/>
                <a:latin typeface="+mn-lt"/>
                <a:ea typeface="+mn-ea"/>
                <a:cs typeface="+mn-cs"/>
              </a:rPr>
              <a:t>[CLICK 2]</a:t>
            </a:r>
            <a:r>
              <a:rPr lang="en-US" sz="1200" i="1" kern="1200" dirty="0" smtClean="0">
                <a:solidFill>
                  <a:schemeClr val="tx1"/>
                </a:solidFill>
                <a:effectLst/>
                <a:latin typeface="+mn-lt"/>
                <a:ea typeface="+mn-ea"/>
                <a:cs typeface="+mn-cs"/>
              </a:rPr>
              <a:t> If he or she says yes, they join a cohort with 11 other great leaders. The goal is to support their </a:t>
            </a:r>
            <a:r>
              <a:rPr lang="en-US" sz="1200" b="1" i="1" kern="1200" dirty="0" smtClean="0">
                <a:solidFill>
                  <a:schemeClr val="tx1"/>
                </a:solidFill>
                <a:effectLst/>
                <a:latin typeface="+mn-lt"/>
                <a:ea typeface="+mn-ea"/>
                <a:cs typeface="+mn-cs"/>
              </a:rPr>
              <a:t>Authentic Relationships</a:t>
            </a:r>
            <a:r>
              <a:rPr lang="en-US" sz="1200" i="1" kern="1200" dirty="0" smtClean="0">
                <a:solidFill>
                  <a:schemeClr val="tx1"/>
                </a:solidFill>
                <a:effectLst/>
                <a:latin typeface="+mn-lt"/>
                <a:ea typeface="+mn-ea"/>
                <a:cs typeface="+mn-cs"/>
              </a:rPr>
              <a:t>, which takes time, effort, and intentionality. So each cohort starts with a 2-week learning journey to the Global South. Classes have gone to South Africa, Zimbabwe, Brazil, Haiti and the next is going to Bolivia.  Then, over the course of 3 years we provide semi-annual retreats that keep the class connected. </a:t>
            </a:r>
            <a:endParaRPr lang="en-US" sz="1200" kern="1200" dirty="0" smtClean="0">
              <a:solidFill>
                <a:schemeClr val="tx1"/>
              </a:solidFill>
              <a:effectLst/>
              <a:latin typeface="+mn-lt"/>
              <a:ea typeface="+mn-ea"/>
              <a:cs typeface="+mn-cs"/>
            </a:endParaRPr>
          </a:p>
          <a:p>
            <a:pPr eaLnBrk="0" fontAlgn="base" hangingPunct="0"/>
            <a:r>
              <a:rPr lang="en-US" sz="1200" b="1" i="1" kern="1200" dirty="0" smtClean="0">
                <a:solidFill>
                  <a:schemeClr val="tx1"/>
                </a:solidFill>
                <a:effectLst/>
                <a:latin typeface="+mn-lt"/>
                <a:ea typeface="+mn-ea"/>
                <a:cs typeface="+mn-cs"/>
              </a:rPr>
              <a:t>[CLICK 3]</a:t>
            </a:r>
            <a:r>
              <a:rPr lang="en-US" sz="1200" i="1" kern="1200" dirty="0" smtClean="0">
                <a:solidFill>
                  <a:schemeClr val="tx1"/>
                </a:solidFill>
                <a:effectLst/>
                <a:latin typeface="+mn-lt"/>
                <a:ea typeface="+mn-ea"/>
                <a:cs typeface="+mn-cs"/>
              </a:rPr>
              <a:t> After the first year, we provide experiences that connect the classes to each other-- through retreats, trainings, and sometimes travel. We use this “creative disruption” to set the table, or provide the container, but not an agenda. There are no projects or work for them to do. Over time, connections develop, and collaborations emerge. These collaborations are all fueled by </a:t>
            </a:r>
            <a:r>
              <a:rPr lang="en-US" sz="1200" b="1" i="1" kern="1200" dirty="0" smtClean="0">
                <a:solidFill>
                  <a:schemeClr val="tx1"/>
                </a:solidFill>
                <a:effectLst/>
                <a:latin typeface="+mn-lt"/>
                <a:ea typeface="+mn-ea"/>
                <a:cs typeface="+mn-cs"/>
              </a:rPr>
              <a:t>social capital</a:t>
            </a:r>
            <a:r>
              <a:rPr lang="en-US" sz="1200" i="1"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E86F403A-E782-4A7C-848D-8E0E6C294FCD}" type="slidenum">
              <a:rPr lang="en-US" smtClean="0"/>
              <a:pPr>
                <a:defRPr/>
              </a:pPr>
              <a:t>3</a:t>
            </a:fld>
            <a:endParaRPr lang="en-US"/>
          </a:p>
        </p:txBody>
      </p:sp>
    </p:spTree>
    <p:extLst>
      <p:ext uri="{BB962C8B-B14F-4D97-AF65-F5344CB8AC3E}">
        <p14:creationId xmlns:p14="http://schemas.microsoft.com/office/powerpoint/2010/main" val="2781938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I could tell you more about this, but it’s better to hear from the Fellows…</a:t>
            </a:r>
            <a:endParaRPr lang="en-US" sz="1200" kern="1200" dirty="0" smtClean="0">
              <a:solidFill>
                <a:schemeClr val="tx1"/>
              </a:solidFill>
              <a:effectLst/>
              <a:latin typeface="+mn-lt"/>
              <a:ea typeface="+mn-ea"/>
              <a:cs typeface="+mn-cs"/>
            </a:endParaRPr>
          </a:p>
          <a:p>
            <a:endParaRPr lang="en-US" sz="1200" i="1"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Watch Video</a:t>
            </a:r>
            <a:endParaRPr lang="en-US" sz="1200" kern="1200" dirty="0" smtClean="0">
              <a:solidFill>
                <a:schemeClr val="tx1"/>
              </a:solidFill>
              <a:effectLst/>
              <a:latin typeface="+mn-lt"/>
              <a:ea typeface="+mn-ea"/>
              <a:cs typeface="+mn-cs"/>
            </a:endParaRPr>
          </a:p>
          <a:p>
            <a:endParaRPr lang="en-US" sz="1200" i="1"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That all sounds great--</a:t>
            </a:r>
            <a:r>
              <a:rPr lang="en-US" sz="1200" i="1" kern="1200" baseline="0" dirty="0" smtClean="0">
                <a:solidFill>
                  <a:schemeClr val="tx1"/>
                </a:solidFill>
                <a:effectLst/>
                <a:latin typeface="+mn-lt"/>
                <a:ea typeface="+mn-ea"/>
                <a:cs typeface="+mn-cs"/>
              </a:rPr>
              <a:t> S</a:t>
            </a:r>
            <a:r>
              <a:rPr lang="en-US" sz="1200" i="1" kern="1200" dirty="0" smtClean="0">
                <a:solidFill>
                  <a:schemeClr val="tx1"/>
                </a:solidFill>
                <a:effectLst/>
                <a:latin typeface="+mn-lt"/>
                <a:ea typeface="+mn-ea"/>
                <a:cs typeface="+mn-cs"/>
              </a:rPr>
              <a:t>o, what do we measure?</a:t>
            </a:r>
            <a:endParaRPr lang="en-US" dirty="0"/>
          </a:p>
        </p:txBody>
      </p:sp>
      <p:sp>
        <p:nvSpPr>
          <p:cNvPr id="4" name="Slide Number Placeholder 3"/>
          <p:cNvSpPr>
            <a:spLocks noGrp="1"/>
          </p:cNvSpPr>
          <p:nvPr>
            <p:ph type="sldNum" sz="quarter" idx="10"/>
          </p:nvPr>
        </p:nvSpPr>
        <p:spPr/>
        <p:txBody>
          <a:bodyPr/>
          <a:lstStyle/>
          <a:p>
            <a:pPr>
              <a:defRPr/>
            </a:pPr>
            <a:fld id="{E86F403A-E782-4A7C-848D-8E0E6C294FCD}" type="slidenum">
              <a:rPr lang="en-US" smtClean="0"/>
              <a:pPr>
                <a:defRPr/>
              </a:pPr>
              <a:t>4</a:t>
            </a:fld>
            <a:endParaRPr lang="en-US"/>
          </a:p>
        </p:txBody>
      </p:sp>
    </p:spTree>
    <p:extLst>
      <p:ext uri="{BB962C8B-B14F-4D97-AF65-F5344CB8AC3E}">
        <p14:creationId xmlns:p14="http://schemas.microsoft.com/office/powerpoint/2010/main" val="2424680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Like most programs, we have a logic model that maps out our Theory of Change.</a:t>
            </a:r>
          </a:p>
          <a:p>
            <a:endParaRPr lang="en-US" dirty="0" smtClean="0"/>
          </a:p>
          <a:p>
            <a:r>
              <a:rPr lang="en-US" dirty="0" smtClean="0"/>
              <a:t>In the </a:t>
            </a:r>
            <a:r>
              <a:rPr lang="en-US" b="1" dirty="0" smtClean="0"/>
              <a:t>short-term</a:t>
            </a:r>
            <a:r>
              <a:rPr lang="en-US" dirty="0" smtClean="0"/>
              <a:t>,</a:t>
            </a:r>
            <a:r>
              <a:rPr lang="en-US" baseline="0" dirty="0" smtClean="0"/>
              <a:t> we look at whether Fellows are rejuvenated and continue their work.</a:t>
            </a:r>
          </a:p>
          <a:p>
            <a:endParaRPr lang="en-US" baseline="0" dirty="0" smtClean="0"/>
          </a:p>
          <a:p>
            <a:r>
              <a:rPr lang="en-US" b="1" baseline="0" dirty="0" smtClean="0"/>
              <a:t>Mid-term</a:t>
            </a:r>
            <a:r>
              <a:rPr lang="en-US" baseline="0" dirty="0" smtClean="0"/>
              <a:t>,  we want to understand if Fellows are sharing ideas, seeking advice, and supporting one another– professionally and personally.</a:t>
            </a:r>
          </a:p>
          <a:p>
            <a:endParaRPr lang="en-US" baseline="0" dirty="0" smtClean="0"/>
          </a:p>
          <a:p>
            <a:r>
              <a:rPr lang="en-US" b="1" baseline="0" dirty="0" smtClean="0"/>
              <a:t>Long-term</a:t>
            </a:r>
            <a:r>
              <a:rPr lang="en-US" baseline="0" dirty="0" smtClean="0"/>
              <a:t>, we are watching to see if increased social capital spurs innovation and transforms Boston’s social sector so that it is more collaborative.</a:t>
            </a:r>
          </a:p>
          <a:p>
            <a:endParaRPr lang="en-US" baseline="0" dirty="0" smtClean="0"/>
          </a:p>
          <a:p>
            <a:r>
              <a:rPr lang="en-US" baseline="0" dirty="0" smtClean="0"/>
              <a:t>Our main tool is an </a:t>
            </a:r>
            <a:r>
              <a:rPr lang="en-US" b="1" baseline="0" dirty="0" smtClean="0"/>
              <a:t>Annual Survey </a:t>
            </a:r>
            <a:r>
              <a:rPr lang="en-US" baseline="0" dirty="0" smtClean="0"/>
              <a:t>that asks about all of these things. </a:t>
            </a:r>
            <a:endParaRPr lang="en-US" dirty="0"/>
          </a:p>
        </p:txBody>
      </p:sp>
      <p:sp>
        <p:nvSpPr>
          <p:cNvPr id="4" name="Slide Number Placeholder 3"/>
          <p:cNvSpPr>
            <a:spLocks noGrp="1"/>
          </p:cNvSpPr>
          <p:nvPr>
            <p:ph type="sldNum" sz="quarter" idx="10"/>
          </p:nvPr>
        </p:nvSpPr>
        <p:spPr/>
        <p:txBody>
          <a:bodyPr/>
          <a:lstStyle/>
          <a:p>
            <a:pPr>
              <a:defRPr/>
            </a:pPr>
            <a:fld id="{E86F403A-E782-4A7C-848D-8E0E6C294FCD}" type="slidenum">
              <a:rPr lang="en-US" smtClean="0"/>
              <a:pPr>
                <a:defRPr/>
              </a:pPr>
              <a:t>5</a:t>
            </a:fld>
            <a:endParaRPr lang="en-US"/>
          </a:p>
        </p:txBody>
      </p:sp>
    </p:spTree>
    <p:extLst>
      <p:ext uri="{BB962C8B-B14F-4D97-AF65-F5344CB8AC3E}">
        <p14:creationId xmlns:p14="http://schemas.microsoft.com/office/powerpoint/2010/main" val="3824103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At the most basic level, we get information about tenure</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smtClean="0">
                <a:solidFill>
                  <a:schemeClr val="tx1"/>
                </a:solidFill>
                <a:effectLst/>
                <a:latin typeface="+mn-lt"/>
                <a:ea typeface="+mn-ea"/>
                <a:cs typeface="+mn-cs"/>
              </a:rPr>
              <a:t>which Fellows have stayed in their roles (that’s everything in blue)</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smtClean="0">
                <a:solidFill>
                  <a:schemeClr val="tx1"/>
                </a:solidFill>
                <a:effectLst/>
                <a:latin typeface="+mn-lt"/>
                <a:ea typeface="+mn-ea"/>
                <a:cs typeface="+mn-cs"/>
              </a:rPr>
              <a:t>or, if they’ve left that role, whether they have stayed in the sector (that’s everything in orange)</a:t>
            </a:r>
            <a:endParaRPr lang="en-US" sz="1200" kern="1200" dirty="0" smtClean="0">
              <a:solidFill>
                <a:schemeClr val="tx1"/>
              </a:solidFill>
              <a:effectLst/>
              <a:latin typeface="+mn-lt"/>
              <a:ea typeface="+mn-ea"/>
              <a:cs typeface="+mn-cs"/>
            </a:endParaRPr>
          </a:p>
          <a:p>
            <a:endParaRPr lang="en-US" dirty="0" smtClean="0"/>
          </a:p>
          <a:p>
            <a:r>
              <a:rPr lang="en-US" sz="1200" i="1" kern="1200" dirty="0" smtClean="0">
                <a:solidFill>
                  <a:schemeClr val="tx1"/>
                </a:solidFill>
                <a:effectLst/>
                <a:latin typeface="+mn-lt"/>
                <a:ea typeface="+mn-ea"/>
                <a:cs typeface="+mn-cs"/>
              </a:rPr>
              <a:t>We also look at network health. </a:t>
            </a:r>
            <a:endParaRPr lang="en-US" dirty="0"/>
          </a:p>
        </p:txBody>
      </p:sp>
      <p:sp>
        <p:nvSpPr>
          <p:cNvPr id="4" name="Slide Number Placeholder 3"/>
          <p:cNvSpPr>
            <a:spLocks noGrp="1"/>
          </p:cNvSpPr>
          <p:nvPr>
            <p:ph type="sldNum" sz="quarter" idx="10"/>
          </p:nvPr>
        </p:nvSpPr>
        <p:spPr/>
        <p:txBody>
          <a:bodyPr/>
          <a:lstStyle/>
          <a:p>
            <a:pPr>
              <a:defRPr/>
            </a:pPr>
            <a:fld id="{E86F403A-E782-4A7C-848D-8E0E6C294FCD}" type="slidenum">
              <a:rPr lang="en-US" smtClean="0"/>
              <a:pPr>
                <a:defRPr/>
              </a:pPr>
              <a:t>6</a:t>
            </a:fld>
            <a:endParaRPr lang="en-US"/>
          </a:p>
        </p:txBody>
      </p:sp>
    </p:spTree>
    <p:extLst>
      <p:ext uri="{BB962C8B-B14F-4D97-AF65-F5344CB8AC3E}">
        <p14:creationId xmlns:p14="http://schemas.microsoft.com/office/powerpoint/2010/main" val="2837648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As Madeleine has described, the Barr Fellowship is a Connectivity Network.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Our fellows work in different issue areas -- arts, education, environment, human services and more</a:t>
            </a:r>
            <a:r>
              <a:rPr lang="en-US" sz="1200" i="1"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and we want that diversity.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We are not Aligning them, or encouraging Action to solve a particular problem.</a:t>
            </a:r>
          </a:p>
          <a:p>
            <a:endParaRPr lang="en-US" sz="1200" kern="1200" dirty="0" smtClean="0">
              <a:solidFill>
                <a:schemeClr val="tx1"/>
              </a:solidFill>
              <a:effectLst/>
              <a:latin typeface="+mn-lt"/>
              <a:ea typeface="+mn-ea"/>
              <a:cs typeface="+mn-cs"/>
            </a:endParaRPr>
          </a:p>
          <a:p>
            <a:pPr marL="0" marR="0">
              <a:lnSpc>
                <a:spcPct val="115000"/>
              </a:lnSpc>
              <a:spcBef>
                <a:spcPts val="0"/>
              </a:spcBef>
              <a:spcAft>
                <a:spcPts val="0"/>
              </a:spcAft>
            </a:pPr>
            <a:r>
              <a:rPr lang="en-US" sz="1200" i="1" dirty="0" smtClean="0">
                <a:effectLst/>
                <a:latin typeface="+mn-lt"/>
                <a:ea typeface="Calibri" panose="020F0502020204030204" pitchFamily="34" charset="0"/>
                <a:cs typeface="Arial" panose="020B0604020202020204" pitchFamily="34" charset="0"/>
              </a:rPr>
              <a:t>Instead, we focus on the relationships, and wait for the social capital to organically produce tangible results. In the beginning we hoped, but we’ve mapped the network since its inception and have seen results, like those mentioned in the video.</a:t>
            </a:r>
            <a:endParaRPr lang="en-US" sz="1200" dirty="0" smtClean="0">
              <a:effectLst/>
              <a:latin typeface="+mn-lt"/>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E86F403A-E782-4A7C-848D-8E0E6C294FCD}" type="slidenum">
              <a:rPr lang="en-US" smtClean="0"/>
              <a:pPr>
                <a:defRPr/>
              </a:pPr>
              <a:t>7</a:t>
            </a:fld>
            <a:endParaRPr lang="en-US"/>
          </a:p>
        </p:txBody>
      </p:sp>
    </p:spTree>
    <p:extLst>
      <p:ext uri="{BB962C8B-B14F-4D97-AF65-F5344CB8AC3E}">
        <p14:creationId xmlns:p14="http://schemas.microsoft.com/office/powerpoint/2010/main" val="506120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i="1" dirty="0" smtClean="0">
                <a:effectLst/>
                <a:latin typeface="+mn-lt"/>
                <a:ea typeface="Calibri" panose="020F0502020204030204" pitchFamily="34" charset="0"/>
                <a:cs typeface="Arial" panose="020B0604020202020204" pitchFamily="34" charset="0"/>
              </a:rPr>
              <a:t>Here’s a network map from 2005, when we started. </a:t>
            </a:r>
            <a:endParaRPr lang="en-US" sz="1200" dirty="0" smtClean="0">
              <a:effectLst/>
              <a:latin typeface="+mn-l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i="1" dirty="0" smtClean="0">
                <a:effectLst/>
                <a:latin typeface="+mn-lt"/>
                <a:ea typeface="Calibri" panose="020F0502020204030204" pitchFamily="34" charset="0"/>
                <a:cs typeface="Arial" panose="020B0604020202020204" pitchFamily="34" charset="0"/>
              </a:rPr>
              <a:t>You see that green square in the center? That was Pat Brandes, our executive director at the time. The funder. Typical of a lot of collective efforts – a funder puts dollars on the table, or a political leader spends some political capital to convene people around a common challenge.</a:t>
            </a:r>
            <a:endParaRPr lang="en-US" sz="1200" dirty="0" smtClean="0">
              <a:effectLst/>
              <a:latin typeface="+mn-l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i="1" dirty="0" smtClean="0">
                <a:effectLst/>
                <a:latin typeface="+mn-lt"/>
                <a:ea typeface="Calibri" panose="020F0502020204030204" pitchFamily="34" charset="0"/>
                <a:cs typeface="Arial" panose="020B0604020202020204" pitchFamily="34" charset="0"/>
              </a:rPr>
              <a:t>But what happens when the funding goes away or the political winds shift?</a:t>
            </a:r>
            <a:endParaRPr lang="en-US" sz="1200" dirty="0" smtClean="0">
              <a:effectLst/>
              <a:latin typeface="+mn-l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i="1" dirty="0" smtClean="0">
                <a:effectLst/>
                <a:latin typeface="+mn-lt"/>
                <a:ea typeface="Calibri" panose="020F0502020204030204" pitchFamily="34" charset="0"/>
                <a:cs typeface="Arial" panose="020B0604020202020204" pitchFamily="34" charset="0"/>
              </a:rPr>
              <a:t>Most of those efforts flounder.</a:t>
            </a:r>
            <a:endParaRPr lang="en-US" sz="1200" dirty="0" smtClean="0">
              <a:effectLst/>
              <a:latin typeface="+mn-l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i="1" dirty="0" smtClean="0">
                <a:effectLst/>
                <a:latin typeface="+mn-lt"/>
                <a:ea typeface="Calibri" panose="020F0502020204030204" pitchFamily="34" charset="0"/>
                <a:cs typeface="Arial" panose="020B0604020202020204" pitchFamily="34" charset="0"/>
              </a:rPr>
              <a:t>We knew we didn’t want to stay in the center.</a:t>
            </a:r>
          </a:p>
          <a:p>
            <a:pPr marL="0" marR="0">
              <a:lnSpc>
                <a:spcPct val="115000"/>
              </a:lnSpc>
              <a:spcBef>
                <a:spcPts val="0"/>
              </a:spcBef>
              <a:spcAft>
                <a:spcPts val="0"/>
              </a:spcAft>
            </a:pPr>
            <a:r>
              <a:rPr lang="en-US" sz="1200" i="1" dirty="0" smtClean="0">
                <a:effectLst/>
                <a:latin typeface="+mn-lt"/>
                <a:ea typeface="Calibri" panose="020F0502020204030204" pitchFamily="34" charset="0"/>
                <a:cs typeface="Arial" panose="020B0604020202020204" pitchFamily="34" charset="0"/>
              </a:rPr>
              <a:t>Again, we wanted to set the table, but not the agenda.</a:t>
            </a:r>
            <a:endParaRPr lang="en-US" sz="1200" dirty="0" smtClean="0">
              <a:effectLst/>
              <a:latin typeface="+mn-l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E86F403A-E782-4A7C-848D-8E0E6C294FCD}" type="slidenum">
              <a:rPr lang="en-US" smtClean="0"/>
              <a:pPr>
                <a:defRPr/>
              </a:pPr>
              <a:t>8</a:t>
            </a:fld>
            <a:endParaRPr lang="en-US"/>
          </a:p>
        </p:txBody>
      </p:sp>
    </p:spTree>
    <p:extLst>
      <p:ext uri="{BB962C8B-B14F-4D97-AF65-F5344CB8AC3E}">
        <p14:creationId xmlns:p14="http://schemas.microsoft.com/office/powerpoint/2010/main" val="358359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eaLnBrk="0" fontAlgn="base" hangingPunct="0">
              <a:lnSpc>
                <a:spcPct val="115000"/>
              </a:lnSpc>
              <a:spcBef>
                <a:spcPts val="0"/>
              </a:spcBef>
              <a:spcAft>
                <a:spcPts val="0"/>
              </a:spcAft>
            </a:pPr>
            <a:r>
              <a:rPr lang="en-US" sz="1200" i="1" kern="1200" dirty="0" smtClean="0">
                <a:effectLst/>
                <a:latin typeface="+mn-lt"/>
                <a:ea typeface="+mn-ea"/>
                <a:cs typeface="+mn-cs"/>
              </a:rPr>
              <a:t>After regular place setting, here’s how the network looked like in 2011.  Barr isn’t even in this map.</a:t>
            </a:r>
            <a:endParaRPr lang="en-US" sz="1200" dirty="0" smtClean="0">
              <a:effectLst/>
              <a:latin typeface="+mn-lt"/>
              <a:ea typeface="Calibri" panose="020F0502020204030204" pitchFamily="34" charset="0"/>
              <a:cs typeface="Times New Roman" panose="02020603050405020304" pitchFamily="18" charset="0"/>
            </a:endParaRPr>
          </a:p>
          <a:p>
            <a:pPr marL="0" marR="0" eaLnBrk="0" fontAlgn="base" hangingPunct="0">
              <a:lnSpc>
                <a:spcPct val="115000"/>
              </a:lnSpc>
              <a:spcBef>
                <a:spcPts val="0"/>
              </a:spcBef>
              <a:spcAft>
                <a:spcPts val="0"/>
              </a:spcAft>
            </a:pPr>
            <a:r>
              <a:rPr lang="en-US" sz="1200" i="1" kern="1200" dirty="0" smtClean="0">
                <a:effectLst/>
                <a:latin typeface="+mn-lt"/>
                <a:ea typeface="+mn-ea"/>
                <a:cs typeface="+mn-cs"/>
              </a:rPr>
              <a:t>You can see the web of connections Fellows have with each other, across all classes.</a:t>
            </a:r>
            <a:endParaRPr lang="en-US" sz="1200" dirty="0" smtClean="0">
              <a:effectLst/>
              <a:latin typeface="+mn-lt"/>
              <a:ea typeface="Calibri" panose="020F0502020204030204" pitchFamily="34" charset="0"/>
              <a:cs typeface="Times New Roman" panose="02020603050405020304" pitchFamily="18" charset="0"/>
            </a:endParaRPr>
          </a:p>
          <a:p>
            <a:pPr marL="0" marR="0" eaLnBrk="0" fontAlgn="base" hangingPunct="0">
              <a:lnSpc>
                <a:spcPct val="115000"/>
              </a:lnSpc>
              <a:spcBef>
                <a:spcPts val="0"/>
              </a:spcBef>
              <a:spcAft>
                <a:spcPts val="0"/>
              </a:spcAft>
            </a:pPr>
            <a:r>
              <a:rPr lang="en-US" sz="1200" i="1" dirty="0" smtClean="0">
                <a:effectLst/>
                <a:latin typeface="+mn-lt"/>
                <a:ea typeface="Times New Roman" panose="02020603050405020304" pitchFamily="18" charset="0"/>
                <a:cs typeface="Times New Roman" panose="02020603050405020304" pitchFamily="18" charset="0"/>
              </a:rPr>
              <a:t> </a:t>
            </a:r>
            <a:endParaRPr lang="en-US" sz="1200" dirty="0" smtClean="0">
              <a:effectLst/>
              <a:latin typeface="+mn-lt"/>
              <a:ea typeface="Calibri" panose="020F0502020204030204" pitchFamily="34" charset="0"/>
              <a:cs typeface="Times New Roman" panose="02020603050405020304" pitchFamily="18" charset="0"/>
            </a:endParaRPr>
          </a:p>
          <a:p>
            <a:pPr marL="0" marR="0" eaLnBrk="0" fontAlgn="base" hangingPunct="0">
              <a:lnSpc>
                <a:spcPct val="115000"/>
              </a:lnSpc>
              <a:spcBef>
                <a:spcPts val="0"/>
              </a:spcBef>
              <a:spcAft>
                <a:spcPts val="0"/>
              </a:spcAft>
            </a:pPr>
            <a:r>
              <a:rPr lang="en-US" sz="1200" i="1" kern="1200" dirty="0" smtClean="0">
                <a:effectLst/>
                <a:latin typeface="+mn-lt"/>
                <a:ea typeface="+mn-ea"/>
                <a:cs typeface="+mn-cs"/>
              </a:rPr>
              <a:t>In addition to looking at the overall connections, we also ask questions to understand how our Fellows are working together. These are the questions to see if “Emergent Collaboration” is happening. </a:t>
            </a:r>
            <a:endParaRPr lang="en-US" sz="1200" dirty="0" smtClean="0">
              <a:effectLst/>
              <a:latin typeface="+mn-lt"/>
              <a:ea typeface="Calibri" panose="020F0502020204030204" pitchFamily="34" charset="0"/>
              <a:cs typeface="Times New Roman" panose="02020603050405020304" pitchFamily="18" charset="0"/>
            </a:endParaRPr>
          </a:p>
          <a:p>
            <a:pPr marL="0" marR="0" eaLnBrk="0" fontAlgn="base" hangingPunct="0">
              <a:lnSpc>
                <a:spcPct val="115000"/>
              </a:lnSpc>
              <a:spcBef>
                <a:spcPts val="0"/>
              </a:spcBef>
              <a:spcAft>
                <a:spcPts val="0"/>
              </a:spcAft>
            </a:pPr>
            <a:r>
              <a:rPr lang="en-US" sz="1200" i="1" kern="1200" dirty="0" smtClean="0">
                <a:effectLst/>
                <a:latin typeface="+mn-lt"/>
                <a:ea typeface="+mn-ea"/>
                <a:cs typeface="+mn-cs"/>
              </a:rPr>
              <a:t>We map what the Fellows tell us…</a:t>
            </a:r>
            <a:endParaRPr lang="en-US" sz="1200" dirty="0" smtClean="0">
              <a:effectLst/>
              <a:latin typeface="+mn-lt"/>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E86F403A-E782-4A7C-848D-8E0E6C294FCD}" type="slidenum">
              <a:rPr lang="en-US" smtClean="0"/>
              <a:pPr>
                <a:defRPr/>
              </a:pPr>
              <a:t>9</a:t>
            </a:fld>
            <a:endParaRPr lang="en-US"/>
          </a:p>
        </p:txBody>
      </p:sp>
    </p:spTree>
    <p:extLst>
      <p:ext uri="{BB962C8B-B14F-4D97-AF65-F5344CB8AC3E}">
        <p14:creationId xmlns:p14="http://schemas.microsoft.com/office/powerpoint/2010/main" val="35717634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4" name="Rounded Rectangle 3"/>
          <p:cNvSpPr/>
          <p:nvPr/>
        </p:nvSpPr>
        <p:spPr>
          <a:xfrm>
            <a:off x="2743200" y="76200"/>
            <a:ext cx="3657600" cy="914400"/>
          </a:xfrm>
          <a:prstGeom prst="roundRect">
            <a:avLst>
              <a:gd name="adj" fmla="val 8581"/>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24"/>
          <p:cNvSpPr>
            <a:spLocks noChangeArrowheads="1"/>
          </p:cNvSpPr>
          <p:nvPr/>
        </p:nvSpPr>
        <p:spPr bwMode="auto">
          <a:xfrm rot="10800000">
            <a:off x="0" y="6623050"/>
            <a:ext cx="9144000" cy="255588"/>
          </a:xfrm>
          <a:prstGeom prst="rect">
            <a:avLst/>
          </a:prstGeom>
          <a:solidFill>
            <a:srgbClr val="29547C"/>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nchor="ctr"/>
          <a:lstStyle/>
          <a:p>
            <a:endParaRPr lang="en-US"/>
          </a:p>
        </p:txBody>
      </p:sp>
      <p:sp>
        <p:nvSpPr>
          <p:cNvPr id="6" name="Text Box 22"/>
          <p:cNvSpPr txBox="1">
            <a:spLocks noChangeArrowheads="1"/>
          </p:cNvSpPr>
          <p:nvPr/>
        </p:nvSpPr>
        <p:spPr bwMode="auto">
          <a:xfrm>
            <a:off x="2047875" y="5638800"/>
            <a:ext cx="50292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50000"/>
              </a:lnSpc>
              <a:spcBef>
                <a:spcPct val="50000"/>
              </a:spcBef>
            </a:pPr>
            <a:r>
              <a:rPr lang="en-US" sz="1400">
                <a:solidFill>
                  <a:srgbClr val="DB8200"/>
                </a:solidFill>
              </a:rPr>
              <a:t>The Pilot House – Lewis Wharf</a:t>
            </a:r>
          </a:p>
          <a:p>
            <a:pPr algn="ctr" eaLnBrk="1" hangingPunct="1">
              <a:lnSpc>
                <a:spcPct val="50000"/>
              </a:lnSpc>
              <a:spcBef>
                <a:spcPct val="50000"/>
              </a:spcBef>
            </a:pPr>
            <a:r>
              <a:rPr lang="en-US" sz="1400">
                <a:solidFill>
                  <a:srgbClr val="DB8200"/>
                </a:solidFill>
              </a:rPr>
              <a:t>Boston, Massachusetts 02110</a:t>
            </a:r>
            <a:br>
              <a:rPr lang="en-US" sz="1400">
                <a:solidFill>
                  <a:srgbClr val="DB8200"/>
                </a:solidFill>
              </a:rPr>
            </a:br>
            <a:endParaRPr lang="en-US" sz="1400">
              <a:solidFill>
                <a:srgbClr val="DB8200"/>
              </a:solidFill>
            </a:endParaRPr>
          </a:p>
          <a:p>
            <a:pPr algn="ctr" eaLnBrk="1" hangingPunct="1">
              <a:lnSpc>
                <a:spcPct val="50000"/>
              </a:lnSpc>
              <a:spcBef>
                <a:spcPct val="50000"/>
              </a:spcBef>
            </a:pPr>
            <a:r>
              <a:rPr lang="en-US" sz="1400" b="1">
                <a:solidFill>
                  <a:srgbClr val="DB8200"/>
                </a:solidFill>
              </a:rPr>
              <a:t>www.barrfoundation.org</a:t>
            </a:r>
          </a:p>
        </p:txBody>
      </p:sp>
      <p:pic>
        <p:nvPicPr>
          <p:cNvPr id="7"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43200" y="76200"/>
            <a:ext cx="3709988"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2130425"/>
            <a:ext cx="7772400" cy="1470025"/>
          </a:xfrm>
        </p:spPr>
        <p:txBody>
          <a:bodyPr/>
          <a:lstStyle>
            <a:lvl1pPr>
              <a:defRPr>
                <a:solidFill>
                  <a:schemeClr val="tx2"/>
                </a:solidFill>
                <a:latin typeface="Georgia" pitchFamily="18"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81400"/>
            <a:ext cx="6400800" cy="1752600"/>
          </a:xfrm>
        </p:spPr>
        <p:txBody>
          <a:bodyPr/>
          <a:lstStyle>
            <a:lvl1pPr marL="0" indent="0" algn="ctr">
              <a:buNone/>
              <a:defRPr>
                <a:solidFill>
                  <a:srgbClr val="D7D1BA"/>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Date Placeholder 3"/>
          <p:cNvSpPr>
            <a:spLocks noGrp="1"/>
          </p:cNvSpPr>
          <p:nvPr>
            <p:ph type="dt" sz="half" idx="10"/>
          </p:nvPr>
        </p:nvSpPr>
        <p:spPr>
          <a:xfrm>
            <a:off x="457200" y="6569075"/>
            <a:ext cx="2133600" cy="365125"/>
          </a:xfrm>
        </p:spPr>
        <p:txBody>
          <a:bodyPr/>
          <a:lstStyle>
            <a:lvl1pPr>
              <a:defRPr>
                <a:solidFill>
                  <a:srgbClr val="FCFFF4"/>
                </a:solidFill>
              </a:defRPr>
            </a:lvl1pPr>
          </a:lstStyle>
          <a:p>
            <a:pPr>
              <a:defRPr/>
            </a:pPr>
            <a:r>
              <a:rPr lang="en-US" smtClean="0"/>
              <a:t>May 1, 2013</a:t>
            </a:r>
            <a:endParaRPr lang="en-US" dirty="0"/>
          </a:p>
        </p:txBody>
      </p:sp>
      <p:sp>
        <p:nvSpPr>
          <p:cNvPr id="9" name="Footer Placeholder 4"/>
          <p:cNvSpPr>
            <a:spLocks noGrp="1"/>
          </p:cNvSpPr>
          <p:nvPr>
            <p:ph type="ftr" sz="quarter" idx="11"/>
          </p:nvPr>
        </p:nvSpPr>
        <p:spPr>
          <a:xfrm>
            <a:off x="3124200" y="6569075"/>
            <a:ext cx="2895600" cy="365125"/>
          </a:xfrm>
        </p:spPr>
        <p:txBody>
          <a:bodyPr/>
          <a:lstStyle>
            <a:lvl1pPr>
              <a:defRPr>
                <a:solidFill>
                  <a:srgbClr val="FCFFF4"/>
                </a:solidFill>
              </a:defRPr>
            </a:lvl1pPr>
          </a:lstStyle>
          <a:p>
            <a:pPr>
              <a:defRPr/>
            </a:pPr>
            <a:endParaRPr lang="en-US" dirty="0"/>
          </a:p>
        </p:txBody>
      </p:sp>
      <p:sp>
        <p:nvSpPr>
          <p:cNvPr id="10" name="Slide Number Placeholder 5"/>
          <p:cNvSpPr>
            <a:spLocks noGrp="1"/>
          </p:cNvSpPr>
          <p:nvPr>
            <p:ph type="sldNum" sz="quarter" idx="12"/>
          </p:nvPr>
        </p:nvSpPr>
        <p:spPr>
          <a:xfrm>
            <a:off x="6553200" y="6569075"/>
            <a:ext cx="2133600" cy="365125"/>
          </a:xfrm>
        </p:spPr>
        <p:txBody>
          <a:bodyPr/>
          <a:lstStyle>
            <a:lvl1pPr>
              <a:defRPr>
                <a:solidFill>
                  <a:srgbClr val="FCFFF4"/>
                </a:solidFill>
              </a:defRPr>
            </a:lvl1pPr>
          </a:lstStyle>
          <a:p>
            <a:pPr>
              <a:defRPr/>
            </a:pPr>
            <a:fld id="{1E1375A0-6623-4CD3-94EB-6EA169DCB103}" type="slidenum">
              <a:rPr lang="en-US"/>
              <a:pPr>
                <a:defRPr/>
              </a:pPr>
              <a:t>‹#›</a:t>
            </a:fld>
            <a:endParaRPr lang="en-US" dirty="0"/>
          </a:p>
        </p:txBody>
      </p:sp>
    </p:spTree>
    <p:extLst>
      <p:ext uri="{BB962C8B-B14F-4D97-AF65-F5344CB8AC3E}">
        <p14:creationId xmlns:p14="http://schemas.microsoft.com/office/powerpoint/2010/main" val="396706150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8" descr="Barr-Logo-Stacked-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381000"/>
            <a:ext cx="14478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4"/>
          <p:cNvSpPr>
            <a:spLocks noChangeArrowheads="1"/>
          </p:cNvSpPr>
          <p:nvPr/>
        </p:nvSpPr>
        <p:spPr bwMode="auto">
          <a:xfrm rot="10800000">
            <a:off x="0" y="6623050"/>
            <a:ext cx="9144000" cy="255588"/>
          </a:xfrm>
          <a:prstGeom prst="rect">
            <a:avLst/>
          </a:prstGeom>
          <a:solidFill>
            <a:srgbClr val="29547C"/>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nchor="ctr"/>
          <a:lstStyle/>
          <a:p>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304800" y="0"/>
            <a:ext cx="7239000" cy="1143000"/>
          </a:xfrm>
        </p:spPr>
        <p:txBody>
          <a:bodyPr>
            <a:normAutofit/>
          </a:bodyPr>
          <a:lstStyle>
            <a:lvl1pPr algn="l">
              <a:defRPr sz="3600">
                <a:latin typeface="Georgia" pitchFamily="18" charset="0"/>
              </a:defRPr>
            </a:lvl1pPr>
          </a:lstStyle>
          <a:p>
            <a:r>
              <a:rPr lang="en-US" smtClean="0"/>
              <a:t>Click to edit Master title style</a:t>
            </a:r>
            <a:endParaRPr lang="en-US" dirty="0"/>
          </a:p>
        </p:txBody>
      </p:sp>
      <p:sp>
        <p:nvSpPr>
          <p:cNvPr id="6" name="Date Placeholder 3"/>
          <p:cNvSpPr>
            <a:spLocks noGrp="1"/>
          </p:cNvSpPr>
          <p:nvPr>
            <p:ph type="dt" sz="half" idx="10"/>
          </p:nvPr>
        </p:nvSpPr>
        <p:spPr>
          <a:xfrm>
            <a:off x="457200" y="6569075"/>
            <a:ext cx="2133600" cy="365125"/>
          </a:xfrm>
        </p:spPr>
        <p:txBody>
          <a:bodyPr/>
          <a:lstStyle>
            <a:lvl1pPr>
              <a:defRPr>
                <a:solidFill>
                  <a:schemeClr val="bg2"/>
                </a:solidFill>
              </a:defRPr>
            </a:lvl1pPr>
          </a:lstStyle>
          <a:p>
            <a:pPr>
              <a:defRPr/>
            </a:pPr>
            <a:r>
              <a:rPr lang="en-US" smtClean="0"/>
              <a:t>May 1, 2013</a:t>
            </a:r>
            <a:endParaRPr lang="en-US"/>
          </a:p>
        </p:txBody>
      </p:sp>
      <p:sp>
        <p:nvSpPr>
          <p:cNvPr id="7" name="Footer Placeholder 4"/>
          <p:cNvSpPr>
            <a:spLocks noGrp="1"/>
          </p:cNvSpPr>
          <p:nvPr>
            <p:ph type="ftr" sz="quarter" idx="11"/>
          </p:nvPr>
        </p:nvSpPr>
        <p:spPr>
          <a:xfrm>
            <a:off x="3124200" y="6569075"/>
            <a:ext cx="2895600" cy="365125"/>
          </a:xfrm>
        </p:spPr>
        <p:txBody>
          <a:bodyPr/>
          <a:lstStyle>
            <a:lvl1pPr>
              <a:defRPr>
                <a:solidFill>
                  <a:schemeClr val="bg2"/>
                </a:solidFill>
              </a:defRPr>
            </a:lvl1pPr>
          </a:lstStyle>
          <a:p>
            <a:pPr>
              <a:defRPr/>
            </a:pPr>
            <a:endParaRPr lang="en-US"/>
          </a:p>
        </p:txBody>
      </p:sp>
      <p:sp>
        <p:nvSpPr>
          <p:cNvPr id="8" name="Slide Number Placeholder 5"/>
          <p:cNvSpPr>
            <a:spLocks noGrp="1"/>
          </p:cNvSpPr>
          <p:nvPr>
            <p:ph type="sldNum" sz="quarter" idx="12"/>
          </p:nvPr>
        </p:nvSpPr>
        <p:spPr>
          <a:xfrm>
            <a:off x="6553200" y="6569075"/>
            <a:ext cx="2133600" cy="365125"/>
          </a:xfrm>
        </p:spPr>
        <p:txBody>
          <a:bodyPr/>
          <a:lstStyle>
            <a:lvl1pPr>
              <a:defRPr>
                <a:solidFill>
                  <a:schemeClr val="bg2"/>
                </a:solidFill>
              </a:defRPr>
            </a:lvl1pPr>
          </a:lstStyle>
          <a:p>
            <a:pPr>
              <a:defRPr/>
            </a:pPr>
            <a:fld id="{14BEE148-525E-4687-AEF1-A7BCE8E203F9}" type="slidenum">
              <a:rPr lang="en-US"/>
              <a:pPr>
                <a:defRPr/>
              </a:pPr>
              <a:t>‹#›</a:t>
            </a:fld>
            <a:endParaRPr lang="en-US"/>
          </a:p>
        </p:txBody>
      </p:sp>
    </p:spTree>
    <p:extLst>
      <p:ext uri="{BB962C8B-B14F-4D97-AF65-F5344CB8AC3E}">
        <p14:creationId xmlns:p14="http://schemas.microsoft.com/office/powerpoint/2010/main" val="3899298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24"/>
          <p:cNvSpPr>
            <a:spLocks noChangeArrowheads="1"/>
          </p:cNvSpPr>
          <p:nvPr/>
        </p:nvSpPr>
        <p:spPr bwMode="auto">
          <a:xfrm rot="10800000">
            <a:off x="0" y="6623050"/>
            <a:ext cx="9144000" cy="255588"/>
          </a:xfrm>
          <a:prstGeom prst="rect">
            <a:avLst/>
          </a:prstGeom>
          <a:solidFill>
            <a:srgbClr val="DB8200"/>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nchor="ctr"/>
          <a:lstStyle/>
          <a:p>
            <a:endParaRPr lang="en-US" sz="1200"/>
          </a:p>
        </p:txBody>
      </p:sp>
      <p:pic>
        <p:nvPicPr>
          <p:cNvPr id="5" name="Picture 8" descr="Barr-Logo-Stacked-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381000"/>
            <a:ext cx="14478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1143000"/>
            <a:ext cx="2057400" cy="4983163"/>
          </a:xfrm>
        </p:spPr>
        <p:txBody>
          <a:bodyPr vert="eaVert"/>
          <a:lstStyle>
            <a:lvl1pPr>
              <a:defRPr>
                <a:latin typeface="Georgia" pitchFamily="18"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143000"/>
            <a:ext cx="6019800" cy="4983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a:xfrm>
            <a:off x="457200" y="6569075"/>
            <a:ext cx="2133600" cy="365125"/>
          </a:xfrm>
        </p:spPr>
        <p:txBody>
          <a:bodyPr/>
          <a:lstStyle>
            <a:lvl1pPr>
              <a:defRPr/>
            </a:lvl1pPr>
          </a:lstStyle>
          <a:p>
            <a:pPr>
              <a:defRPr/>
            </a:pPr>
            <a:r>
              <a:rPr lang="en-US" smtClean="0"/>
              <a:t>May 1, 2013</a:t>
            </a:r>
            <a:endParaRPr lang="en-US"/>
          </a:p>
        </p:txBody>
      </p:sp>
      <p:sp>
        <p:nvSpPr>
          <p:cNvPr id="7" name="Footer Placeholder 4"/>
          <p:cNvSpPr>
            <a:spLocks noGrp="1"/>
          </p:cNvSpPr>
          <p:nvPr>
            <p:ph type="ftr" sz="quarter" idx="11"/>
          </p:nvPr>
        </p:nvSpPr>
        <p:spPr>
          <a:xfrm>
            <a:off x="3124200" y="6569075"/>
            <a:ext cx="2895600" cy="365125"/>
          </a:xfrm>
        </p:spPr>
        <p:txBody>
          <a:bodyPr/>
          <a:lstStyle>
            <a:lvl1pPr>
              <a:defRPr/>
            </a:lvl1pPr>
          </a:lstStyle>
          <a:p>
            <a:pPr>
              <a:defRPr/>
            </a:pPr>
            <a:endParaRPr lang="en-US"/>
          </a:p>
        </p:txBody>
      </p:sp>
      <p:sp>
        <p:nvSpPr>
          <p:cNvPr id="8" name="Slide Number Placeholder 5"/>
          <p:cNvSpPr>
            <a:spLocks noGrp="1"/>
          </p:cNvSpPr>
          <p:nvPr>
            <p:ph type="sldNum" sz="quarter" idx="12"/>
          </p:nvPr>
        </p:nvSpPr>
        <p:spPr>
          <a:xfrm>
            <a:off x="6553200" y="6569075"/>
            <a:ext cx="2133600" cy="365125"/>
          </a:xfrm>
        </p:spPr>
        <p:txBody>
          <a:bodyPr/>
          <a:lstStyle>
            <a:lvl1pPr>
              <a:defRPr/>
            </a:lvl1pPr>
          </a:lstStyle>
          <a:p>
            <a:pPr>
              <a:defRPr/>
            </a:pPr>
            <a:fld id="{43E87E94-7861-4D6F-B2BD-8ACFA31D4E91}" type="slidenum">
              <a:rPr lang="en-US"/>
              <a:pPr>
                <a:defRPr/>
              </a:pPr>
              <a:t>‹#›</a:t>
            </a:fld>
            <a:endParaRPr lang="en-US"/>
          </a:p>
        </p:txBody>
      </p:sp>
    </p:spTree>
    <p:extLst>
      <p:ext uri="{BB962C8B-B14F-4D97-AF65-F5344CB8AC3E}">
        <p14:creationId xmlns:p14="http://schemas.microsoft.com/office/powerpoint/2010/main" val="1312988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p:bg>
      <p:bgPr>
        <a:solidFill>
          <a:srgbClr val="1D3068"/>
        </a:solidFill>
        <a:effectLst/>
      </p:bgPr>
    </p:bg>
    <p:spTree>
      <p:nvGrpSpPr>
        <p:cNvPr id="1" name=""/>
        <p:cNvGrpSpPr/>
        <p:nvPr/>
      </p:nvGrpSpPr>
      <p:grpSpPr>
        <a:xfrm>
          <a:off x="0" y="0"/>
          <a:ext cx="0" cy="0"/>
          <a:chOff x="0" y="0"/>
          <a:chExt cx="0" cy="0"/>
        </a:xfrm>
      </p:grpSpPr>
      <p:pic>
        <p:nvPicPr>
          <p:cNvPr id="2" name="Picture 1" descr="blue windows.pdf"/>
          <p:cNvPicPr>
            <a:picLocks noChangeAspect="1"/>
          </p:cNvPicPr>
          <p:nvPr userDrawn="1"/>
        </p:nvPicPr>
        <p:blipFill>
          <a:blip r:embed="rId2">
            <a:alphaModFix amt="31000"/>
            <a:extLst>
              <a:ext uri="{28A0092B-C50C-407E-A947-70E740481C1C}">
                <a14:useLocalDpi xmlns:a14="http://schemas.microsoft.com/office/drawing/2010/main" val="0"/>
              </a:ext>
            </a:extLst>
          </a:blip>
          <a:stretch>
            <a:fillRect/>
          </a:stretch>
        </p:blipFill>
        <p:spPr>
          <a:xfrm>
            <a:off x="773413" y="1689163"/>
            <a:ext cx="8370587" cy="5168837"/>
          </a:xfrm>
          <a:prstGeom prst="rect">
            <a:avLst/>
          </a:prstGeom>
        </p:spPr>
      </p:pic>
      <p:sp>
        <p:nvSpPr>
          <p:cNvPr id="8" name="Shape 8"/>
          <p:cNvSpPr>
            <a:spLocks noGrp="1"/>
          </p:cNvSpPr>
          <p:nvPr>
            <p:ph type="title"/>
          </p:nvPr>
        </p:nvSpPr>
        <p:spPr>
          <a:xfrm>
            <a:off x="765726" y="2131044"/>
            <a:ext cx="7810500" cy="2091691"/>
          </a:xfrm>
          <a:prstGeom prst="rect">
            <a:avLst/>
          </a:prstGeom>
        </p:spPr>
        <p:txBody>
          <a:bodyPr anchor="ctr"/>
          <a:lstStyle>
            <a:lvl1pPr>
              <a:defRPr sz="4629">
                <a:solidFill>
                  <a:srgbClr val="FFFFFF"/>
                </a:solidFill>
              </a:defRPr>
            </a:lvl1pPr>
          </a:lstStyle>
          <a:p>
            <a:pPr lvl="0">
              <a:defRPr sz="1800" b="0">
                <a:solidFill>
                  <a:srgbClr val="000000"/>
                </a:solidFill>
              </a:defRPr>
            </a:pPr>
            <a:r>
              <a:rPr sz="4629" b="1">
                <a:solidFill>
                  <a:srgbClr val="FFFFFF"/>
                </a:solidFill>
              </a:rPr>
              <a:t>Title Text</a:t>
            </a:r>
          </a:p>
        </p:txBody>
      </p:sp>
      <p:pic>
        <p:nvPicPr>
          <p:cNvPr id="5" name="pasted-image.pdf"/>
          <p:cNvPicPr/>
          <p:nvPr userDrawn="1"/>
        </p:nvPicPr>
        <p:blipFill>
          <a:blip r:embed="rId3">
            <a:extLst/>
          </a:blip>
          <a:stretch>
            <a:fillRect/>
          </a:stretch>
        </p:blipFill>
        <p:spPr>
          <a:xfrm>
            <a:off x="612508" y="5586683"/>
            <a:ext cx="2086901" cy="936725"/>
          </a:xfrm>
          <a:prstGeom prst="rect">
            <a:avLst/>
          </a:prstGeom>
          <a:ln w="3175">
            <a:miter lim="400000"/>
          </a:ln>
        </p:spPr>
      </p:pic>
      <p:sp>
        <p:nvSpPr>
          <p:cNvPr id="10" name="Text Placeholder 2"/>
          <p:cNvSpPr>
            <a:spLocks noGrp="1"/>
          </p:cNvSpPr>
          <p:nvPr>
            <p:ph type="body" sz="quarter" idx="10" hasCustomPrompt="1"/>
          </p:nvPr>
        </p:nvSpPr>
        <p:spPr>
          <a:xfrm>
            <a:off x="5451505" y="6090079"/>
            <a:ext cx="2900938" cy="410769"/>
          </a:xfrm>
        </p:spPr>
        <p:txBody>
          <a:bodyPr vert="horz">
            <a:normAutofit/>
          </a:bodyPr>
          <a:lstStyle>
            <a:lvl1pPr algn="r">
              <a:defRPr sz="943" b="0" i="0" baseline="0">
                <a:solidFill>
                  <a:schemeClr val="bg1"/>
                </a:solidFill>
                <a:latin typeface="Open Sans"/>
                <a:cs typeface="Open Sans"/>
              </a:defRPr>
            </a:lvl1pPr>
          </a:lstStyle>
          <a:p>
            <a:pPr lvl="0"/>
            <a:r>
              <a:rPr lang="en-US" dirty="0" smtClean="0"/>
              <a:t>Date    Location</a:t>
            </a:r>
            <a:endParaRPr lang="en-US" dirty="0"/>
          </a:p>
        </p:txBody>
      </p:sp>
      <p:sp>
        <p:nvSpPr>
          <p:cNvPr id="12" name="Shape 17"/>
          <p:cNvSpPr>
            <a:spLocks noGrp="1"/>
          </p:cNvSpPr>
          <p:nvPr>
            <p:ph type="body" idx="1" hasCustomPrompt="1"/>
          </p:nvPr>
        </p:nvSpPr>
        <p:spPr>
          <a:xfrm>
            <a:off x="765726" y="3690257"/>
            <a:ext cx="7810500" cy="1992064"/>
          </a:xfrm>
          <a:prstGeom prst="rect">
            <a:avLst/>
          </a:prstGeom>
        </p:spPr>
        <p:txBody>
          <a:bodyPr anchor="t"/>
          <a:lstStyle>
            <a:lvl1pPr>
              <a:spcBef>
                <a:spcPts val="2143"/>
              </a:spcBef>
              <a:defRPr>
                <a:solidFill>
                  <a:srgbClr val="FFFFFF"/>
                </a:solidFill>
                <a:latin typeface="Open Sans"/>
                <a:ea typeface="Open Sans"/>
                <a:cs typeface="Open Sans"/>
                <a:sym typeface="Open Sans"/>
              </a:defRPr>
            </a:lvl1pPr>
            <a:lvl2pPr>
              <a:spcBef>
                <a:spcPts val="2143"/>
              </a:spcBef>
              <a:defRPr>
                <a:solidFill>
                  <a:srgbClr val="FFFFFF"/>
                </a:solidFill>
                <a:latin typeface="Open Sans"/>
                <a:ea typeface="Open Sans"/>
                <a:cs typeface="Open Sans"/>
                <a:sym typeface="Open Sans"/>
              </a:defRPr>
            </a:lvl2pPr>
            <a:lvl3pPr>
              <a:spcBef>
                <a:spcPts val="2143"/>
              </a:spcBef>
              <a:defRPr>
                <a:solidFill>
                  <a:srgbClr val="FFFFFF"/>
                </a:solidFill>
                <a:latin typeface="Open Sans"/>
                <a:ea typeface="Open Sans"/>
                <a:cs typeface="Open Sans"/>
                <a:sym typeface="Open Sans"/>
              </a:defRPr>
            </a:lvl3pPr>
            <a:lvl4pPr>
              <a:spcBef>
                <a:spcPts val="2143"/>
              </a:spcBef>
              <a:defRPr>
                <a:solidFill>
                  <a:srgbClr val="FFFFFF"/>
                </a:solidFill>
                <a:latin typeface="Open Sans"/>
                <a:ea typeface="Open Sans"/>
                <a:cs typeface="Open Sans"/>
                <a:sym typeface="Open Sans"/>
              </a:defRPr>
            </a:lvl4pPr>
            <a:lvl5pPr>
              <a:spcBef>
                <a:spcPts val="2143"/>
              </a:spcBef>
              <a:defRPr>
                <a:solidFill>
                  <a:srgbClr val="FFFFFF"/>
                </a:solidFill>
                <a:latin typeface="Open Sans"/>
                <a:ea typeface="Open Sans"/>
                <a:cs typeface="Open Sans"/>
                <a:sym typeface="Open Sans"/>
              </a:defRPr>
            </a:lvl5pPr>
          </a:lstStyle>
          <a:p>
            <a:pPr lvl="0">
              <a:defRPr sz="1800" spc="0">
                <a:solidFill>
                  <a:srgbClr val="000000"/>
                </a:solidFill>
                <a:uFillTx/>
              </a:defRPr>
            </a:pPr>
            <a:r>
              <a:rPr lang="en-US" sz="2057" spc="-41" dirty="0" smtClean="0">
                <a:solidFill>
                  <a:srgbClr val="FFFFFF"/>
                </a:solidFill>
                <a:uFill>
                  <a:solidFill>
                    <a:srgbClr val="873F00"/>
                  </a:solidFill>
                </a:uFill>
              </a:rPr>
              <a:t>Subtitle</a:t>
            </a:r>
            <a:endParaRPr sz="2057" spc="-41" dirty="0">
              <a:solidFill>
                <a:srgbClr val="FFFFFF"/>
              </a:solidFill>
              <a:uFill>
                <a:solidFill>
                  <a:srgbClr val="873F00"/>
                </a:solidFill>
              </a:uFill>
            </a:endParaRPr>
          </a:p>
        </p:txBody>
      </p:sp>
    </p:spTree>
    <p:extLst>
      <p:ext uri="{BB962C8B-B14F-4D97-AF65-F5344CB8AC3E}">
        <p14:creationId xmlns:p14="http://schemas.microsoft.com/office/powerpoint/2010/main" val="424975388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10" name="Title 1"/>
          <p:cNvSpPr>
            <a:spLocks noGrp="1"/>
          </p:cNvSpPr>
          <p:nvPr>
            <p:ph type="title"/>
          </p:nvPr>
        </p:nvSpPr>
        <p:spPr>
          <a:xfrm>
            <a:off x="381000" y="114300"/>
            <a:ext cx="7010400" cy="838200"/>
          </a:xfrm>
        </p:spPr>
        <p:txBody>
          <a:bodyPr>
            <a:normAutofit/>
          </a:bodyPr>
          <a:lstStyle>
            <a:lvl1pPr algn="l">
              <a:defRPr sz="3200">
                <a:solidFill>
                  <a:schemeClr val="tx2"/>
                </a:solidFill>
                <a:latin typeface="Georgia" pitchFamily="18" charset="0"/>
              </a:defRPr>
            </a:lvl1pPr>
          </a:lstStyle>
          <a:p>
            <a:r>
              <a:rPr lang="en-US" smtClean="0"/>
              <a:t>Click to edit Master title style</a:t>
            </a:r>
            <a:endParaRPr lang="en-US" dirty="0"/>
          </a:p>
        </p:txBody>
      </p:sp>
      <p:sp>
        <p:nvSpPr>
          <p:cNvPr id="12" name="Content Placeholder 2"/>
          <p:cNvSpPr>
            <a:spLocks noGrp="1"/>
          </p:cNvSpPr>
          <p:nvPr>
            <p:ph idx="1"/>
          </p:nvPr>
        </p:nvSpPr>
        <p:spPr>
          <a:xfrm>
            <a:off x="457200" y="1600200"/>
            <a:ext cx="8229600" cy="4525963"/>
          </a:xfrm>
        </p:spPr>
        <p:txBody>
          <a:bodyPr/>
          <a:lstStyle>
            <a:lvl1pPr>
              <a:defRPr sz="2800" i="0">
                <a:solidFill>
                  <a:schemeClr val="tx2"/>
                </a:solidFill>
                <a:latin typeface="Arial" pitchFamily="34" charset="0"/>
                <a:cs typeface="Arial" pitchFamily="34" charset="0"/>
              </a:defRPr>
            </a:lvl1pPr>
            <a:lvl2pPr>
              <a:defRPr sz="2600">
                <a:solidFill>
                  <a:schemeClr val="tx2"/>
                </a:solidFill>
                <a:latin typeface="Arial" pitchFamily="34" charset="0"/>
                <a:cs typeface="Arial" pitchFamily="34" charset="0"/>
              </a:defRPr>
            </a:lvl2pPr>
            <a:lvl3pPr>
              <a:defRPr>
                <a:solidFill>
                  <a:schemeClr val="tx2"/>
                </a:solidFill>
                <a:latin typeface="Arial" pitchFamily="34" charset="0"/>
                <a:cs typeface="Arial" pitchFamily="34" charset="0"/>
              </a:defRPr>
            </a:lvl3pPr>
            <a:lvl4pPr>
              <a:defRPr>
                <a:solidFill>
                  <a:schemeClr val="tx2"/>
                </a:solidFill>
                <a:latin typeface="Arial" pitchFamily="34" charset="0"/>
                <a:cs typeface="Arial" pitchFamily="34" charset="0"/>
              </a:defRPr>
            </a:lvl4pPr>
            <a:lvl5pPr>
              <a:defRPr sz="1800">
                <a:solidFill>
                  <a:schemeClr val="tx2"/>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Rectangle 24"/>
          <p:cNvSpPr>
            <a:spLocks noChangeArrowheads="1"/>
          </p:cNvSpPr>
          <p:nvPr userDrawn="1"/>
        </p:nvSpPr>
        <p:spPr bwMode="auto">
          <a:xfrm rot="10800000">
            <a:off x="0" y="6623050"/>
            <a:ext cx="9144000" cy="255588"/>
          </a:xfrm>
          <a:prstGeom prst="rect">
            <a:avLst/>
          </a:prstGeom>
          <a:solidFill>
            <a:srgbClr val="29547C"/>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nchor="ctr"/>
          <a:lstStyle/>
          <a:p>
            <a:endParaRPr lang="en-US"/>
          </a:p>
        </p:txBody>
      </p:sp>
      <p:sp>
        <p:nvSpPr>
          <p:cNvPr id="16" name="Date Placeholder 3"/>
          <p:cNvSpPr>
            <a:spLocks noGrp="1"/>
          </p:cNvSpPr>
          <p:nvPr>
            <p:ph type="dt" sz="half" idx="10"/>
          </p:nvPr>
        </p:nvSpPr>
        <p:spPr>
          <a:xfrm>
            <a:off x="457200" y="6569075"/>
            <a:ext cx="2133600" cy="365125"/>
          </a:xfrm>
        </p:spPr>
        <p:txBody>
          <a:bodyPr/>
          <a:lstStyle>
            <a:lvl1pPr>
              <a:defRPr>
                <a:solidFill>
                  <a:srgbClr val="FCFFF4"/>
                </a:solidFill>
              </a:defRPr>
            </a:lvl1pPr>
          </a:lstStyle>
          <a:p>
            <a:pPr>
              <a:defRPr/>
            </a:pPr>
            <a:r>
              <a:rPr lang="en-US" smtClean="0"/>
              <a:t>May 1, 2013</a:t>
            </a:r>
            <a:endParaRPr lang="en-US" dirty="0"/>
          </a:p>
        </p:txBody>
      </p:sp>
      <p:sp>
        <p:nvSpPr>
          <p:cNvPr id="17" name="Footer Placeholder 4"/>
          <p:cNvSpPr>
            <a:spLocks noGrp="1"/>
          </p:cNvSpPr>
          <p:nvPr>
            <p:ph type="ftr" sz="quarter" idx="11"/>
          </p:nvPr>
        </p:nvSpPr>
        <p:spPr>
          <a:xfrm>
            <a:off x="3124200" y="6569075"/>
            <a:ext cx="2895600" cy="365125"/>
          </a:xfrm>
        </p:spPr>
        <p:txBody>
          <a:bodyPr/>
          <a:lstStyle>
            <a:lvl1pPr>
              <a:defRPr>
                <a:solidFill>
                  <a:srgbClr val="FCFFF4"/>
                </a:solidFill>
              </a:defRPr>
            </a:lvl1pPr>
          </a:lstStyle>
          <a:p>
            <a:pPr>
              <a:defRPr/>
            </a:pPr>
            <a:endParaRPr lang="en-US" dirty="0"/>
          </a:p>
        </p:txBody>
      </p:sp>
      <p:sp>
        <p:nvSpPr>
          <p:cNvPr id="18" name="Slide Number Placeholder 5"/>
          <p:cNvSpPr>
            <a:spLocks noGrp="1"/>
          </p:cNvSpPr>
          <p:nvPr>
            <p:ph type="sldNum" sz="quarter" idx="12"/>
          </p:nvPr>
        </p:nvSpPr>
        <p:spPr>
          <a:xfrm>
            <a:off x="6553200" y="6569075"/>
            <a:ext cx="2133600" cy="365125"/>
          </a:xfrm>
        </p:spPr>
        <p:txBody>
          <a:bodyPr/>
          <a:lstStyle>
            <a:lvl1pPr>
              <a:defRPr>
                <a:solidFill>
                  <a:srgbClr val="FCFFF4"/>
                </a:solidFill>
              </a:defRPr>
            </a:lvl1pPr>
          </a:lstStyle>
          <a:p>
            <a:pPr>
              <a:defRPr/>
            </a:pPr>
            <a:fld id="{1E1375A0-6623-4CD3-94EB-6EA169DCB103}" type="slidenum">
              <a:rPr lang="en-US"/>
              <a:pPr>
                <a:defRPr/>
              </a:pPr>
              <a:t>‹#›</a:t>
            </a:fld>
            <a:endParaRPr lang="en-US" dirty="0"/>
          </a:p>
        </p:txBody>
      </p:sp>
    </p:spTree>
    <p:extLst>
      <p:ext uri="{BB962C8B-B14F-4D97-AF65-F5344CB8AC3E}">
        <p14:creationId xmlns:p14="http://schemas.microsoft.com/office/powerpoint/2010/main" val="132020390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8" descr="Barr-Logo-Stacked-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381000"/>
            <a:ext cx="14478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4"/>
          <p:cNvSpPr>
            <a:spLocks noChangeArrowheads="1"/>
          </p:cNvSpPr>
          <p:nvPr/>
        </p:nvSpPr>
        <p:spPr bwMode="auto">
          <a:xfrm rot="10800000">
            <a:off x="0" y="6623050"/>
            <a:ext cx="9144000" cy="255588"/>
          </a:xfrm>
          <a:prstGeom prst="rect">
            <a:avLst/>
          </a:prstGeom>
          <a:solidFill>
            <a:srgbClr val="29547C"/>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nchor="ctr"/>
          <a:lstStyle/>
          <a:p>
            <a:endParaRPr lang="en-US"/>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a:xfrm>
            <a:off x="457200" y="6569075"/>
            <a:ext cx="2133600" cy="365125"/>
          </a:xfrm>
        </p:spPr>
        <p:txBody>
          <a:bodyPr/>
          <a:lstStyle>
            <a:lvl1pPr>
              <a:defRPr>
                <a:solidFill>
                  <a:schemeClr val="bg2"/>
                </a:solidFill>
              </a:defRPr>
            </a:lvl1pPr>
          </a:lstStyle>
          <a:p>
            <a:pPr>
              <a:defRPr/>
            </a:pPr>
            <a:r>
              <a:rPr lang="en-US" smtClean="0"/>
              <a:t>May 1, 2013</a:t>
            </a:r>
            <a:endParaRPr lang="en-US"/>
          </a:p>
        </p:txBody>
      </p:sp>
      <p:sp>
        <p:nvSpPr>
          <p:cNvPr id="7" name="Footer Placeholder 4"/>
          <p:cNvSpPr>
            <a:spLocks noGrp="1"/>
          </p:cNvSpPr>
          <p:nvPr>
            <p:ph type="ftr" sz="quarter" idx="11"/>
          </p:nvPr>
        </p:nvSpPr>
        <p:spPr>
          <a:xfrm>
            <a:off x="3124200" y="6569075"/>
            <a:ext cx="2895600" cy="365125"/>
          </a:xfrm>
        </p:spPr>
        <p:txBody>
          <a:bodyPr/>
          <a:lstStyle>
            <a:lvl1pPr>
              <a:defRPr>
                <a:solidFill>
                  <a:schemeClr val="bg2"/>
                </a:solidFill>
              </a:defRPr>
            </a:lvl1pPr>
          </a:lstStyle>
          <a:p>
            <a:pPr>
              <a:defRPr/>
            </a:pPr>
            <a:endParaRPr lang="en-US"/>
          </a:p>
        </p:txBody>
      </p:sp>
      <p:sp>
        <p:nvSpPr>
          <p:cNvPr id="8" name="Slide Number Placeholder 5"/>
          <p:cNvSpPr>
            <a:spLocks noGrp="1"/>
          </p:cNvSpPr>
          <p:nvPr>
            <p:ph type="sldNum" sz="quarter" idx="12"/>
          </p:nvPr>
        </p:nvSpPr>
        <p:spPr>
          <a:xfrm>
            <a:off x="6553200" y="6569075"/>
            <a:ext cx="2133600" cy="365125"/>
          </a:xfrm>
        </p:spPr>
        <p:txBody>
          <a:bodyPr/>
          <a:lstStyle>
            <a:lvl1pPr>
              <a:defRPr>
                <a:solidFill>
                  <a:schemeClr val="bg2"/>
                </a:solidFill>
              </a:defRPr>
            </a:lvl1pPr>
          </a:lstStyle>
          <a:p>
            <a:pPr>
              <a:defRPr/>
            </a:pPr>
            <a:fld id="{CC152925-9B29-4AD2-AD0B-800E2CB1D6A0}" type="slidenum">
              <a:rPr lang="en-US"/>
              <a:pPr>
                <a:defRPr/>
              </a:pPr>
              <a:t>‹#›</a:t>
            </a:fld>
            <a:endParaRPr lang="en-US"/>
          </a:p>
        </p:txBody>
      </p:sp>
    </p:spTree>
    <p:extLst>
      <p:ext uri="{BB962C8B-B14F-4D97-AF65-F5344CB8AC3E}">
        <p14:creationId xmlns:p14="http://schemas.microsoft.com/office/powerpoint/2010/main" val="266002319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8" descr="Barr-Logo-Stacked-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381000"/>
            <a:ext cx="14478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4"/>
          <p:cNvSpPr>
            <a:spLocks noChangeArrowheads="1"/>
          </p:cNvSpPr>
          <p:nvPr/>
        </p:nvSpPr>
        <p:spPr bwMode="auto">
          <a:xfrm rot="10800000">
            <a:off x="0" y="6623050"/>
            <a:ext cx="9144000" cy="255588"/>
          </a:xfrm>
          <a:prstGeom prst="rect">
            <a:avLst/>
          </a:prstGeom>
          <a:solidFill>
            <a:srgbClr val="29547C"/>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nchor="ctr"/>
          <a:lstStyle/>
          <a:p>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1"/>
          <p:cNvSpPr>
            <a:spLocks noGrp="1"/>
          </p:cNvSpPr>
          <p:nvPr>
            <p:ph type="title"/>
          </p:nvPr>
        </p:nvSpPr>
        <p:spPr>
          <a:xfrm>
            <a:off x="457200" y="0"/>
            <a:ext cx="7086600" cy="1143000"/>
          </a:xfrm>
        </p:spPr>
        <p:txBody>
          <a:bodyPr>
            <a:normAutofit/>
          </a:bodyPr>
          <a:lstStyle>
            <a:lvl1pPr algn="l">
              <a:defRPr sz="3200">
                <a:latin typeface="Georgia" pitchFamily="18" charset="0"/>
              </a:defRPr>
            </a:lvl1pPr>
          </a:lstStyle>
          <a:p>
            <a:r>
              <a:rPr lang="en-US" smtClean="0"/>
              <a:t>Click to edit Master title style</a:t>
            </a:r>
            <a:endParaRPr lang="en-US"/>
          </a:p>
        </p:txBody>
      </p:sp>
      <p:sp>
        <p:nvSpPr>
          <p:cNvPr id="7" name="Date Placeholder 3"/>
          <p:cNvSpPr>
            <a:spLocks noGrp="1"/>
          </p:cNvSpPr>
          <p:nvPr>
            <p:ph type="dt" sz="half" idx="10"/>
          </p:nvPr>
        </p:nvSpPr>
        <p:spPr>
          <a:xfrm>
            <a:off x="457200" y="6569075"/>
            <a:ext cx="2133600" cy="365125"/>
          </a:xfrm>
        </p:spPr>
        <p:txBody>
          <a:bodyPr/>
          <a:lstStyle>
            <a:lvl1pPr>
              <a:defRPr>
                <a:solidFill>
                  <a:schemeClr val="bg2"/>
                </a:solidFill>
              </a:defRPr>
            </a:lvl1pPr>
          </a:lstStyle>
          <a:p>
            <a:pPr>
              <a:defRPr/>
            </a:pPr>
            <a:r>
              <a:rPr lang="en-US" smtClean="0"/>
              <a:t>May 1, 2013</a:t>
            </a:r>
            <a:endParaRPr lang="en-US"/>
          </a:p>
        </p:txBody>
      </p:sp>
      <p:sp>
        <p:nvSpPr>
          <p:cNvPr id="8" name="Footer Placeholder 4"/>
          <p:cNvSpPr>
            <a:spLocks noGrp="1"/>
          </p:cNvSpPr>
          <p:nvPr>
            <p:ph type="ftr" sz="quarter" idx="11"/>
          </p:nvPr>
        </p:nvSpPr>
        <p:spPr>
          <a:xfrm>
            <a:off x="3124200" y="6569075"/>
            <a:ext cx="2895600" cy="365125"/>
          </a:xfrm>
        </p:spPr>
        <p:txBody>
          <a:bodyPr/>
          <a:lstStyle>
            <a:lvl1pPr>
              <a:defRPr>
                <a:solidFill>
                  <a:schemeClr val="bg2"/>
                </a:solidFill>
              </a:defRPr>
            </a:lvl1pPr>
          </a:lstStyle>
          <a:p>
            <a:pPr>
              <a:defRPr/>
            </a:pPr>
            <a:endParaRPr lang="en-US"/>
          </a:p>
        </p:txBody>
      </p:sp>
      <p:sp>
        <p:nvSpPr>
          <p:cNvPr id="9" name="Slide Number Placeholder 5"/>
          <p:cNvSpPr>
            <a:spLocks noGrp="1"/>
          </p:cNvSpPr>
          <p:nvPr>
            <p:ph type="sldNum" sz="quarter" idx="12"/>
          </p:nvPr>
        </p:nvSpPr>
        <p:spPr>
          <a:xfrm>
            <a:off x="6553200" y="6569075"/>
            <a:ext cx="2133600" cy="365125"/>
          </a:xfrm>
        </p:spPr>
        <p:txBody>
          <a:bodyPr/>
          <a:lstStyle>
            <a:lvl1pPr>
              <a:defRPr>
                <a:solidFill>
                  <a:schemeClr val="bg2"/>
                </a:solidFill>
              </a:defRPr>
            </a:lvl1pPr>
          </a:lstStyle>
          <a:p>
            <a:pPr>
              <a:defRPr/>
            </a:pPr>
            <a:fld id="{D12A2421-4529-464C-9678-9A9A36D2BC24}" type="slidenum">
              <a:rPr lang="en-US"/>
              <a:pPr>
                <a:defRPr/>
              </a:pPr>
              <a:t>‹#›</a:t>
            </a:fld>
            <a:endParaRPr lang="en-US"/>
          </a:p>
        </p:txBody>
      </p:sp>
    </p:spTree>
    <p:extLst>
      <p:ext uri="{BB962C8B-B14F-4D97-AF65-F5344CB8AC3E}">
        <p14:creationId xmlns:p14="http://schemas.microsoft.com/office/powerpoint/2010/main" val="3462818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7" name="Picture 6" descr="Barr-Logo-Stacked-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381000"/>
            <a:ext cx="14478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4"/>
          <p:cNvSpPr>
            <a:spLocks noChangeArrowheads="1"/>
          </p:cNvSpPr>
          <p:nvPr/>
        </p:nvSpPr>
        <p:spPr bwMode="auto">
          <a:xfrm rot="10800000">
            <a:off x="0" y="6623050"/>
            <a:ext cx="9144000" cy="255588"/>
          </a:xfrm>
          <a:prstGeom prst="rect">
            <a:avLst/>
          </a:prstGeom>
          <a:solidFill>
            <a:srgbClr val="29547C"/>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nchor="ctr"/>
          <a:lstStyle/>
          <a:p>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
          <p:cNvSpPr>
            <a:spLocks noGrp="1"/>
          </p:cNvSpPr>
          <p:nvPr>
            <p:ph type="title"/>
          </p:nvPr>
        </p:nvSpPr>
        <p:spPr>
          <a:xfrm>
            <a:off x="457200" y="0"/>
            <a:ext cx="7086600" cy="1143000"/>
          </a:xfrm>
        </p:spPr>
        <p:txBody>
          <a:bodyPr>
            <a:normAutofit/>
          </a:bodyPr>
          <a:lstStyle>
            <a:lvl1pPr algn="l">
              <a:defRPr sz="3200">
                <a:latin typeface="Georgia" pitchFamily="18" charset="0"/>
              </a:defRPr>
            </a:lvl1pPr>
          </a:lstStyle>
          <a:p>
            <a:r>
              <a:rPr lang="en-US" smtClean="0"/>
              <a:t>Click to edit Master title style</a:t>
            </a:r>
            <a:endParaRPr lang="en-US"/>
          </a:p>
        </p:txBody>
      </p:sp>
      <p:sp>
        <p:nvSpPr>
          <p:cNvPr id="9" name="Date Placeholder 3"/>
          <p:cNvSpPr>
            <a:spLocks noGrp="1"/>
          </p:cNvSpPr>
          <p:nvPr>
            <p:ph type="dt" sz="half" idx="10"/>
          </p:nvPr>
        </p:nvSpPr>
        <p:spPr>
          <a:xfrm>
            <a:off x="457200" y="6569075"/>
            <a:ext cx="2133600" cy="365125"/>
          </a:xfrm>
        </p:spPr>
        <p:txBody>
          <a:bodyPr/>
          <a:lstStyle>
            <a:lvl1pPr>
              <a:defRPr>
                <a:solidFill>
                  <a:schemeClr val="bg2"/>
                </a:solidFill>
              </a:defRPr>
            </a:lvl1pPr>
          </a:lstStyle>
          <a:p>
            <a:pPr>
              <a:defRPr/>
            </a:pPr>
            <a:r>
              <a:rPr lang="en-US" smtClean="0"/>
              <a:t>May 1, 2013</a:t>
            </a:r>
            <a:endParaRPr lang="en-US"/>
          </a:p>
        </p:txBody>
      </p:sp>
      <p:sp>
        <p:nvSpPr>
          <p:cNvPr id="10" name="Footer Placeholder 4"/>
          <p:cNvSpPr>
            <a:spLocks noGrp="1"/>
          </p:cNvSpPr>
          <p:nvPr>
            <p:ph type="ftr" sz="quarter" idx="11"/>
          </p:nvPr>
        </p:nvSpPr>
        <p:spPr>
          <a:xfrm>
            <a:off x="3124200" y="6569075"/>
            <a:ext cx="2895600" cy="365125"/>
          </a:xfrm>
        </p:spPr>
        <p:txBody>
          <a:bodyPr/>
          <a:lstStyle>
            <a:lvl1pPr>
              <a:defRPr>
                <a:solidFill>
                  <a:schemeClr val="bg2"/>
                </a:solidFill>
              </a:defRPr>
            </a:lvl1pPr>
          </a:lstStyle>
          <a:p>
            <a:pPr>
              <a:defRPr/>
            </a:pPr>
            <a:endParaRPr lang="en-US"/>
          </a:p>
        </p:txBody>
      </p:sp>
      <p:sp>
        <p:nvSpPr>
          <p:cNvPr id="11" name="Slide Number Placeholder 5"/>
          <p:cNvSpPr>
            <a:spLocks noGrp="1"/>
          </p:cNvSpPr>
          <p:nvPr>
            <p:ph type="sldNum" sz="quarter" idx="12"/>
          </p:nvPr>
        </p:nvSpPr>
        <p:spPr>
          <a:xfrm>
            <a:off x="6553200" y="6569075"/>
            <a:ext cx="2133600" cy="365125"/>
          </a:xfrm>
        </p:spPr>
        <p:txBody>
          <a:bodyPr/>
          <a:lstStyle>
            <a:lvl1pPr>
              <a:defRPr>
                <a:solidFill>
                  <a:schemeClr val="bg2"/>
                </a:solidFill>
              </a:defRPr>
            </a:lvl1pPr>
          </a:lstStyle>
          <a:p>
            <a:pPr>
              <a:defRPr/>
            </a:pPr>
            <a:fld id="{C2CB4873-A2A0-4128-A019-C282D167FEE2}" type="slidenum">
              <a:rPr lang="en-US"/>
              <a:pPr>
                <a:defRPr/>
              </a:pPr>
              <a:t>‹#›</a:t>
            </a:fld>
            <a:endParaRPr lang="en-US"/>
          </a:p>
        </p:txBody>
      </p:sp>
    </p:spTree>
    <p:extLst>
      <p:ext uri="{BB962C8B-B14F-4D97-AF65-F5344CB8AC3E}">
        <p14:creationId xmlns:p14="http://schemas.microsoft.com/office/powerpoint/2010/main" val="3271243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descr="Barr-Logo-Stacked-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381000"/>
            <a:ext cx="14478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4"/>
          <p:cNvSpPr>
            <a:spLocks noChangeArrowheads="1"/>
          </p:cNvSpPr>
          <p:nvPr/>
        </p:nvSpPr>
        <p:spPr bwMode="auto">
          <a:xfrm rot="10800000">
            <a:off x="0" y="6623050"/>
            <a:ext cx="9144000" cy="255588"/>
          </a:xfrm>
          <a:prstGeom prst="rect">
            <a:avLst/>
          </a:prstGeom>
          <a:solidFill>
            <a:srgbClr val="29547C"/>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nchor="ctr"/>
          <a:lstStyle/>
          <a:p>
            <a:endParaRPr lang="en-US"/>
          </a:p>
        </p:txBody>
      </p:sp>
      <p:sp>
        <p:nvSpPr>
          <p:cNvPr id="2" name="Title 1"/>
          <p:cNvSpPr>
            <a:spLocks noGrp="1"/>
          </p:cNvSpPr>
          <p:nvPr>
            <p:ph type="title"/>
          </p:nvPr>
        </p:nvSpPr>
        <p:spPr>
          <a:xfrm>
            <a:off x="457200" y="0"/>
            <a:ext cx="7086600" cy="1143000"/>
          </a:xfrm>
        </p:spPr>
        <p:txBody>
          <a:bodyPr>
            <a:normAutofit/>
          </a:bodyPr>
          <a:lstStyle>
            <a:lvl1pPr algn="l">
              <a:defRPr sz="3200">
                <a:latin typeface="Georgia" pitchFamily="18" charset="0"/>
              </a:defRPr>
            </a:lvl1pPr>
          </a:lstStyle>
          <a:p>
            <a:r>
              <a:rPr lang="en-US" smtClean="0"/>
              <a:t>Click to edit Master title style</a:t>
            </a:r>
            <a:endParaRPr lang="en-US"/>
          </a:p>
        </p:txBody>
      </p:sp>
      <p:sp>
        <p:nvSpPr>
          <p:cNvPr id="5" name="Date Placeholder 3"/>
          <p:cNvSpPr>
            <a:spLocks noGrp="1"/>
          </p:cNvSpPr>
          <p:nvPr>
            <p:ph type="dt" sz="half" idx="10"/>
          </p:nvPr>
        </p:nvSpPr>
        <p:spPr>
          <a:xfrm>
            <a:off x="457200" y="6569075"/>
            <a:ext cx="2133600" cy="365125"/>
          </a:xfrm>
        </p:spPr>
        <p:txBody>
          <a:bodyPr/>
          <a:lstStyle>
            <a:lvl1pPr>
              <a:defRPr>
                <a:solidFill>
                  <a:schemeClr val="bg2"/>
                </a:solidFill>
              </a:defRPr>
            </a:lvl1pPr>
          </a:lstStyle>
          <a:p>
            <a:pPr>
              <a:defRPr/>
            </a:pPr>
            <a:r>
              <a:rPr lang="en-US" smtClean="0"/>
              <a:t>May 1, 2013</a:t>
            </a:r>
            <a:endParaRPr lang="en-US"/>
          </a:p>
        </p:txBody>
      </p:sp>
      <p:sp>
        <p:nvSpPr>
          <p:cNvPr id="6" name="Footer Placeholder 4"/>
          <p:cNvSpPr>
            <a:spLocks noGrp="1"/>
          </p:cNvSpPr>
          <p:nvPr>
            <p:ph type="ftr" sz="quarter" idx="11"/>
          </p:nvPr>
        </p:nvSpPr>
        <p:spPr>
          <a:xfrm>
            <a:off x="3124200" y="6569075"/>
            <a:ext cx="2895600" cy="365125"/>
          </a:xfrm>
        </p:spPr>
        <p:txBody>
          <a:bodyPr/>
          <a:lstStyle>
            <a:lvl1pPr>
              <a:defRPr>
                <a:solidFill>
                  <a:schemeClr val="bg2"/>
                </a:solidFill>
              </a:defRPr>
            </a:lvl1pPr>
          </a:lstStyle>
          <a:p>
            <a:pPr>
              <a:defRPr/>
            </a:pPr>
            <a:endParaRPr lang="en-US"/>
          </a:p>
        </p:txBody>
      </p:sp>
      <p:sp>
        <p:nvSpPr>
          <p:cNvPr id="7" name="Slide Number Placeholder 5"/>
          <p:cNvSpPr>
            <a:spLocks noGrp="1"/>
          </p:cNvSpPr>
          <p:nvPr>
            <p:ph type="sldNum" sz="quarter" idx="12"/>
          </p:nvPr>
        </p:nvSpPr>
        <p:spPr>
          <a:xfrm>
            <a:off x="6553200" y="6569075"/>
            <a:ext cx="2133600" cy="365125"/>
          </a:xfrm>
        </p:spPr>
        <p:txBody>
          <a:bodyPr/>
          <a:lstStyle>
            <a:lvl1pPr>
              <a:defRPr>
                <a:solidFill>
                  <a:schemeClr val="bg2"/>
                </a:solidFill>
              </a:defRPr>
            </a:lvl1pPr>
          </a:lstStyle>
          <a:p>
            <a:pPr>
              <a:defRPr/>
            </a:pPr>
            <a:fld id="{32AFB497-AE29-49AF-89A0-48E9F7844C03}" type="slidenum">
              <a:rPr lang="en-US"/>
              <a:pPr>
                <a:defRPr/>
              </a:pPr>
              <a:t>‹#›</a:t>
            </a:fld>
            <a:endParaRPr lang="en-US"/>
          </a:p>
        </p:txBody>
      </p:sp>
    </p:spTree>
    <p:extLst>
      <p:ext uri="{BB962C8B-B14F-4D97-AF65-F5344CB8AC3E}">
        <p14:creationId xmlns:p14="http://schemas.microsoft.com/office/powerpoint/2010/main" val="1457966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descr="Barr-Logo-Stacked-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381000"/>
            <a:ext cx="14478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4"/>
          <p:cNvSpPr>
            <a:spLocks noChangeArrowheads="1"/>
          </p:cNvSpPr>
          <p:nvPr/>
        </p:nvSpPr>
        <p:spPr bwMode="auto">
          <a:xfrm rot="10800000">
            <a:off x="0" y="6623050"/>
            <a:ext cx="9144000" cy="255588"/>
          </a:xfrm>
          <a:prstGeom prst="rect">
            <a:avLst/>
          </a:prstGeom>
          <a:solidFill>
            <a:srgbClr val="29547C"/>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nchor="ctr"/>
          <a:lstStyle/>
          <a:p>
            <a:endParaRPr lang="en-US"/>
          </a:p>
        </p:txBody>
      </p:sp>
      <p:sp>
        <p:nvSpPr>
          <p:cNvPr id="4" name="Date Placeholder 3"/>
          <p:cNvSpPr>
            <a:spLocks noGrp="1"/>
          </p:cNvSpPr>
          <p:nvPr>
            <p:ph type="dt" sz="half" idx="10"/>
          </p:nvPr>
        </p:nvSpPr>
        <p:spPr>
          <a:xfrm>
            <a:off x="457200" y="6569075"/>
            <a:ext cx="2133600" cy="365125"/>
          </a:xfrm>
        </p:spPr>
        <p:txBody>
          <a:bodyPr/>
          <a:lstStyle>
            <a:lvl1pPr>
              <a:defRPr>
                <a:solidFill>
                  <a:schemeClr val="bg2"/>
                </a:solidFill>
              </a:defRPr>
            </a:lvl1pPr>
          </a:lstStyle>
          <a:p>
            <a:pPr>
              <a:defRPr/>
            </a:pPr>
            <a:r>
              <a:rPr lang="en-US" smtClean="0"/>
              <a:t>May 1, 2013</a:t>
            </a:r>
            <a:endParaRPr lang="en-US"/>
          </a:p>
        </p:txBody>
      </p:sp>
      <p:sp>
        <p:nvSpPr>
          <p:cNvPr id="5" name="Footer Placeholder 4"/>
          <p:cNvSpPr>
            <a:spLocks noGrp="1"/>
          </p:cNvSpPr>
          <p:nvPr>
            <p:ph type="ftr" sz="quarter" idx="11"/>
          </p:nvPr>
        </p:nvSpPr>
        <p:spPr>
          <a:xfrm>
            <a:off x="3124200" y="6569075"/>
            <a:ext cx="2895600" cy="365125"/>
          </a:xfrm>
        </p:spPr>
        <p:txBody>
          <a:bodyPr/>
          <a:lstStyle>
            <a:lvl1pPr>
              <a:defRPr>
                <a:solidFill>
                  <a:schemeClr val="bg2"/>
                </a:solidFill>
              </a:defRPr>
            </a:lvl1pPr>
          </a:lstStyle>
          <a:p>
            <a:pPr>
              <a:defRPr/>
            </a:pPr>
            <a:endParaRPr lang="en-US"/>
          </a:p>
        </p:txBody>
      </p:sp>
      <p:sp>
        <p:nvSpPr>
          <p:cNvPr id="6" name="Slide Number Placeholder 5"/>
          <p:cNvSpPr>
            <a:spLocks noGrp="1"/>
          </p:cNvSpPr>
          <p:nvPr>
            <p:ph type="sldNum" sz="quarter" idx="12"/>
          </p:nvPr>
        </p:nvSpPr>
        <p:spPr>
          <a:xfrm>
            <a:off x="6553200" y="6569075"/>
            <a:ext cx="2133600" cy="365125"/>
          </a:xfrm>
        </p:spPr>
        <p:txBody>
          <a:bodyPr/>
          <a:lstStyle>
            <a:lvl1pPr>
              <a:defRPr>
                <a:solidFill>
                  <a:schemeClr val="bg2"/>
                </a:solidFill>
              </a:defRPr>
            </a:lvl1pPr>
          </a:lstStyle>
          <a:p>
            <a:pPr>
              <a:defRPr/>
            </a:pPr>
            <a:fld id="{99E18256-D4A4-4A7D-A688-191F83753EC9}" type="slidenum">
              <a:rPr lang="en-US"/>
              <a:pPr>
                <a:defRPr/>
              </a:pPr>
              <a:t>‹#›</a:t>
            </a:fld>
            <a:endParaRPr lang="en-US"/>
          </a:p>
        </p:txBody>
      </p:sp>
    </p:spTree>
    <p:extLst>
      <p:ext uri="{BB962C8B-B14F-4D97-AF65-F5344CB8AC3E}">
        <p14:creationId xmlns:p14="http://schemas.microsoft.com/office/powerpoint/2010/main" val="4275792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8" descr="Barr-Logo-Stacked-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381000"/>
            <a:ext cx="14478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4"/>
          <p:cNvSpPr>
            <a:spLocks noChangeArrowheads="1"/>
          </p:cNvSpPr>
          <p:nvPr/>
        </p:nvSpPr>
        <p:spPr bwMode="auto">
          <a:xfrm rot="10800000">
            <a:off x="0" y="6623050"/>
            <a:ext cx="9144000" cy="255588"/>
          </a:xfrm>
          <a:prstGeom prst="rect">
            <a:avLst/>
          </a:prstGeom>
          <a:solidFill>
            <a:srgbClr val="29547C"/>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nchor="ctr"/>
          <a:lstStyle/>
          <a:p>
            <a:endParaRPr lang="en-US"/>
          </a:p>
        </p:txBody>
      </p:sp>
      <p:sp>
        <p:nvSpPr>
          <p:cNvPr id="2" name="Title 1"/>
          <p:cNvSpPr>
            <a:spLocks noGrp="1"/>
          </p:cNvSpPr>
          <p:nvPr>
            <p:ph type="title"/>
          </p:nvPr>
        </p:nvSpPr>
        <p:spPr>
          <a:xfrm>
            <a:off x="457200" y="1143000"/>
            <a:ext cx="3008313" cy="1043859"/>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143001"/>
            <a:ext cx="5111750" cy="5257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305050"/>
            <a:ext cx="3008313" cy="421394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0"/>
          </p:nvPr>
        </p:nvSpPr>
        <p:spPr>
          <a:xfrm>
            <a:off x="457200" y="6569075"/>
            <a:ext cx="2133600" cy="365125"/>
          </a:xfrm>
        </p:spPr>
        <p:txBody>
          <a:bodyPr/>
          <a:lstStyle>
            <a:lvl1pPr>
              <a:defRPr>
                <a:solidFill>
                  <a:schemeClr val="bg2"/>
                </a:solidFill>
              </a:defRPr>
            </a:lvl1pPr>
          </a:lstStyle>
          <a:p>
            <a:pPr>
              <a:defRPr/>
            </a:pPr>
            <a:r>
              <a:rPr lang="en-US" smtClean="0"/>
              <a:t>May 1, 2013</a:t>
            </a:r>
            <a:endParaRPr lang="en-US"/>
          </a:p>
        </p:txBody>
      </p:sp>
      <p:sp>
        <p:nvSpPr>
          <p:cNvPr id="8" name="Footer Placeholder 4"/>
          <p:cNvSpPr>
            <a:spLocks noGrp="1"/>
          </p:cNvSpPr>
          <p:nvPr>
            <p:ph type="ftr" sz="quarter" idx="11"/>
          </p:nvPr>
        </p:nvSpPr>
        <p:spPr>
          <a:xfrm>
            <a:off x="3124200" y="6569075"/>
            <a:ext cx="2895600" cy="365125"/>
          </a:xfrm>
        </p:spPr>
        <p:txBody>
          <a:bodyPr/>
          <a:lstStyle>
            <a:lvl1pPr>
              <a:defRPr>
                <a:solidFill>
                  <a:schemeClr val="bg2"/>
                </a:solidFill>
              </a:defRPr>
            </a:lvl1pPr>
          </a:lstStyle>
          <a:p>
            <a:pPr>
              <a:defRPr/>
            </a:pPr>
            <a:endParaRPr lang="en-US"/>
          </a:p>
        </p:txBody>
      </p:sp>
      <p:sp>
        <p:nvSpPr>
          <p:cNvPr id="9" name="Slide Number Placeholder 5"/>
          <p:cNvSpPr>
            <a:spLocks noGrp="1"/>
          </p:cNvSpPr>
          <p:nvPr>
            <p:ph type="sldNum" sz="quarter" idx="12"/>
          </p:nvPr>
        </p:nvSpPr>
        <p:spPr>
          <a:xfrm>
            <a:off x="6553200" y="6569075"/>
            <a:ext cx="2133600" cy="365125"/>
          </a:xfrm>
        </p:spPr>
        <p:txBody>
          <a:bodyPr/>
          <a:lstStyle>
            <a:lvl1pPr>
              <a:defRPr>
                <a:solidFill>
                  <a:schemeClr val="bg2"/>
                </a:solidFill>
              </a:defRPr>
            </a:lvl1pPr>
          </a:lstStyle>
          <a:p>
            <a:pPr>
              <a:defRPr/>
            </a:pPr>
            <a:fld id="{239F5470-CE4E-4AB4-AB74-CE55481F6D8C}" type="slidenum">
              <a:rPr lang="en-US"/>
              <a:pPr>
                <a:defRPr/>
              </a:pPr>
              <a:t>‹#›</a:t>
            </a:fld>
            <a:endParaRPr lang="en-US"/>
          </a:p>
        </p:txBody>
      </p:sp>
    </p:spTree>
    <p:extLst>
      <p:ext uri="{BB962C8B-B14F-4D97-AF65-F5344CB8AC3E}">
        <p14:creationId xmlns:p14="http://schemas.microsoft.com/office/powerpoint/2010/main" val="2659125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8" descr="Barr-Logo-Stacked-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381000"/>
            <a:ext cx="14478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4"/>
          <p:cNvSpPr>
            <a:spLocks noChangeArrowheads="1"/>
          </p:cNvSpPr>
          <p:nvPr/>
        </p:nvSpPr>
        <p:spPr bwMode="auto">
          <a:xfrm rot="10800000">
            <a:off x="0" y="6623050"/>
            <a:ext cx="9144000" cy="255588"/>
          </a:xfrm>
          <a:prstGeom prst="rect">
            <a:avLst/>
          </a:prstGeom>
          <a:solidFill>
            <a:srgbClr val="29547C"/>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nchor="ctr"/>
          <a:lstStyle/>
          <a:p>
            <a:endParaRPr lang="en-US"/>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19199"/>
            <a:ext cx="5486400" cy="35083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0"/>
          </p:nvPr>
        </p:nvSpPr>
        <p:spPr>
          <a:xfrm>
            <a:off x="457200" y="6569075"/>
            <a:ext cx="2133600" cy="365125"/>
          </a:xfrm>
        </p:spPr>
        <p:txBody>
          <a:bodyPr/>
          <a:lstStyle>
            <a:lvl1pPr>
              <a:defRPr>
                <a:solidFill>
                  <a:schemeClr val="bg2"/>
                </a:solidFill>
              </a:defRPr>
            </a:lvl1pPr>
          </a:lstStyle>
          <a:p>
            <a:pPr>
              <a:defRPr/>
            </a:pPr>
            <a:r>
              <a:rPr lang="en-US" smtClean="0"/>
              <a:t>May 1, 2013</a:t>
            </a:r>
            <a:endParaRPr lang="en-US"/>
          </a:p>
        </p:txBody>
      </p:sp>
      <p:sp>
        <p:nvSpPr>
          <p:cNvPr id="8" name="Footer Placeholder 4"/>
          <p:cNvSpPr>
            <a:spLocks noGrp="1"/>
          </p:cNvSpPr>
          <p:nvPr>
            <p:ph type="ftr" sz="quarter" idx="11"/>
          </p:nvPr>
        </p:nvSpPr>
        <p:spPr>
          <a:xfrm>
            <a:off x="3124200" y="6569075"/>
            <a:ext cx="2895600" cy="365125"/>
          </a:xfrm>
        </p:spPr>
        <p:txBody>
          <a:bodyPr/>
          <a:lstStyle>
            <a:lvl1pPr>
              <a:defRPr>
                <a:solidFill>
                  <a:schemeClr val="bg2"/>
                </a:solidFill>
              </a:defRPr>
            </a:lvl1pPr>
          </a:lstStyle>
          <a:p>
            <a:pPr>
              <a:defRPr/>
            </a:pPr>
            <a:endParaRPr lang="en-US"/>
          </a:p>
        </p:txBody>
      </p:sp>
      <p:sp>
        <p:nvSpPr>
          <p:cNvPr id="9" name="Slide Number Placeholder 5"/>
          <p:cNvSpPr>
            <a:spLocks noGrp="1"/>
          </p:cNvSpPr>
          <p:nvPr>
            <p:ph type="sldNum" sz="quarter" idx="12"/>
          </p:nvPr>
        </p:nvSpPr>
        <p:spPr>
          <a:xfrm>
            <a:off x="6553200" y="6569075"/>
            <a:ext cx="2133600" cy="365125"/>
          </a:xfrm>
        </p:spPr>
        <p:txBody>
          <a:bodyPr/>
          <a:lstStyle>
            <a:lvl1pPr>
              <a:defRPr>
                <a:solidFill>
                  <a:schemeClr val="bg2"/>
                </a:solidFill>
              </a:defRPr>
            </a:lvl1pPr>
          </a:lstStyle>
          <a:p>
            <a:pPr>
              <a:defRPr/>
            </a:pPr>
            <a:fld id="{E55C5537-1B3D-4303-820F-CBA08F83BCCD}" type="slidenum">
              <a:rPr lang="en-US"/>
              <a:pPr>
                <a:defRPr/>
              </a:pPr>
              <a:t>‹#›</a:t>
            </a:fld>
            <a:endParaRPr lang="en-US"/>
          </a:p>
        </p:txBody>
      </p:sp>
    </p:spTree>
    <p:extLst>
      <p:ext uri="{BB962C8B-B14F-4D97-AF65-F5344CB8AC3E}">
        <p14:creationId xmlns:p14="http://schemas.microsoft.com/office/powerpoint/2010/main" val="696620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alpha val="0"/>
          </a:srgb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r>
              <a:rPr lang="en-US" smtClean="0"/>
              <a:t>May 1, 2013</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B93A3A1-75B6-4486-A3E1-933AB9AED15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Arial" charset="0"/>
        </a:defRPr>
      </a:lvl2pPr>
      <a:lvl3pPr algn="ctr" rtl="0" fontAlgn="base">
        <a:spcBef>
          <a:spcPct val="0"/>
        </a:spcBef>
        <a:spcAft>
          <a:spcPct val="0"/>
        </a:spcAft>
        <a:defRPr sz="4400">
          <a:solidFill>
            <a:schemeClr val="tx1"/>
          </a:solidFill>
          <a:latin typeface="Arial" charset="0"/>
        </a:defRPr>
      </a:lvl3pPr>
      <a:lvl4pPr algn="ctr" rtl="0" fontAlgn="base">
        <a:spcBef>
          <a:spcPct val="0"/>
        </a:spcBef>
        <a:spcAft>
          <a:spcPct val="0"/>
        </a:spcAft>
        <a:defRPr sz="4400">
          <a:solidFill>
            <a:schemeClr val="tx1"/>
          </a:solidFill>
          <a:latin typeface="Arial" charset="0"/>
        </a:defRPr>
      </a:lvl4pPr>
      <a:lvl5pPr algn="ctr" rtl="0" fontAlgn="base">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14.jpeg"/><Relationship Id="rId17" Type="http://schemas.openxmlformats.org/officeDocument/2006/relationships/image" Target="../media/image18.jpeg"/><Relationship Id="rId2" Type="http://schemas.openxmlformats.org/officeDocument/2006/relationships/notesSlide" Target="../notesSlides/notesSlide3.xml"/><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5" Type="http://schemas.openxmlformats.org/officeDocument/2006/relationships/hyperlink" Target="https://vimeo.com/61188713" TargetMode="External"/><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hyperlink" Target="https://vimeo.com/12466335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hape 84"/>
          <p:cNvSpPr>
            <a:spLocks noGrp="1"/>
          </p:cNvSpPr>
          <p:nvPr>
            <p:ph type="title"/>
          </p:nvPr>
        </p:nvSpPr>
        <p:spPr>
          <a:prstGeom prst="rect">
            <a:avLst/>
          </a:prstGeom>
        </p:spPr>
        <p:txBody>
          <a:bodyPr/>
          <a:lstStyle/>
          <a:p>
            <a:pPr lvl="0">
              <a:defRPr sz="1800" b="0">
                <a:solidFill>
                  <a:srgbClr val="000000"/>
                </a:solidFill>
              </a:defRPr>
            </a:pPr>
            <a:r>
              <a:rPr lang="en-US" sz="3600" b="1" dirty="0" smtClean="0">
                <a:solidFill>
                  <a:srgbClr val="FCFFF4"/>
                </a:solidFill>
              </a:rPr>
              <a:t>GEO Learning Conference</a:t>
            </a:r>
            <a:r>
              <a:rPr lang="en-US" sz="3600" b="1" dirty="0">
                <a:solidFill>
                  <a:srgbClr val="FCFFF4"/>
                </a:solidFill>
              </a:rPr>
              <a:t/>
            </a:r>
            <a:br>
              <a:rPr lang="en-US" sz="3600" b="1" dirty="0">
                <a:solidFill>
                  <a:srgbClr val="FCFFF4"/>
                </a:solidFill>
              </a:rPr>
            </a:br>
            <a:r>
              <a:rPr lang="en-US" sz="2400" b="1" dirty="0">
                <a:solidFill>
                  <a:srgbClr val="FCFFF4"/>
                </a:solidFill>
              </a:rPr>
              <a:t>The State of Network Evaluation: </a:t>
            </a:r>
            <a:r>
              <a:rPr lang="en-US" sz="2400" b="1" dirty="0" smtClean="0">
                <a:solidFill>
                  <a:srgbClr val="FCFFF4"/>
                </a:solidFill>
              </a:rPr>
              <a:t/>
            </a:r>
            <a:br>
              <a:rPr lang="en-US" sz="2400" b="1" dirty="0" smtClean="0">
                <a:solidFill>
                  <a:srgbClr val="FCFFF4"/>
                </a:solidFill>
              </a:rPr>
            </a:br>
            <a:r>
              <a:rPr lang="en-US" sz="2400" b="1" dirty="0" smtClean="0">
                <a:solidFill>
                  <a:srgbClr val="FCFFF4"/>
                </a:solidFill>
              </a:rPr>
              <a:t>The </a:t>
            </a:r>
            <a:r>
              <a:rPr lang="en-US" sz="2400" b="1" dirty="0">
                <a:solidFill>
                  <a:srgbClr val="FCFFF4"/>
                </a:solidFill>
              </a:rPr>
              <a:t>Barr Fellowship</a:t>
            </a:r>
            <a:r>
              <a:rPr lang="en-US" sz="3600" b="1" dirty="0">
                <a:solidFill>
                  <a:srgbClr val="FCFFF4"/>
                </a:solidFill>
              </a:rPr>
              <a:t/>
            </a:r>
            <a:br>
              <a:rPr lang="en-US" sz="3600" b="1" dirty="0">
                <a:solidFill>
                  <a:srgbClr val="FCFFF4"/>
                </a:solidFill>
              </a:rPr>
            </a:br>
            <a:r>
              <a:rPr lang="en-US" sz="2400" b="1" dirty="0" smtClean="0">
                <a:solidFill>
                  <a:srgbClr val="FCFFF4"/>
                </a:solidFill>
              </a:rPr>
              <a:t>June 10, 2015</a:t>
            </a:r>
            <a:endParaRPr sz="2400" b="1" dirty="0">
              <a:solidFill>
                <a:srgbClr val="FCFFF4"/>
              </a:solidFill>
            </a:endParaRPr>
          </a:p>
        </p:txBody>
      </p:sp>
    </p:spTree>
    <p:extLst>
      <p:ext uri="{BB962C8B-B14F-4D97-AF65-F5344CB8AC3E}">
        <p14:creationId xmlns:p14="http://schemas.microsoft.com/office/powerpoint/2010/main" val="1382859183"/>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1E62"/>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E1375A0-6623-4CD3-94EB-6EA169DCB103}" type="slidenum">
              <a:rPr lang="en-US" smtClean="0"/>
              <a:pPr>
                <a:defRPr/>
              </a:pPr>
              <a:t>10</a:t>
            </a:fld>
            <a:endParaRPr lang="en-US" dirty="0"/>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3052"/>
          <a:stretch/>
        </p:blipFill>
        <p:spPr bwMode="auto">
          <a:xfrm>
            <a:off x="609600" y="152400"/>
            <a:ext cx="6400800" cy="6085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696" t="79214" r="8696" b="990"/>
          <a:stretch/>
        </p:blipFill>
        <p:spPr bwMode="auto">
          <a:xfrm>
            <a:off x="5257800" y="5696103"/>
            <a:ext cx="3505200" cy="857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24546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1E62"/>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E1375A0-6623-4CD3-94EB-6EA169DCB103}" type="slidenum">
              <a:rPr lang="en-US" smtClean="0"/>
              <a:pPr>
                <a:defRPr/>
              </a:pPr>
              <a:t>11</a:t>
            </a:fld>
            <a:endParaRPr lang="en-US" dirty="0"/>
          </a:p>
        </p:txBody>
      </p:sp>
      <p:pic>
        <p:nvPicPr>
          <p:cNvPr id="6" name="Picture 4" descr="http://www.ssireview.org/images/sized/images/digital_edition/Summer_2012_Cover-digital_copy-170x2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743200" cy="3598433"/>
          </a:xfrm>
          <a:prstGeom prst="rect">
            <a:avLst/>
          </a:prstGeom>
          <a:noFill/>
          <a:extLst>
            <a:ext uri="{909E8E84-426E-40DD-AFC4-6F175D3DCCD1}">
              <a14:hiddenFill xmlns:a14="http://schemas.microsoft.com/office/drawing/2010/main">
                <a:solidFill>
                  <a:srgbClr val="FFFFFF"/>
                </a:solidFill>
              </a14:hiddenFill>
            </a:ext>
          </a:extLst>
        </p:spPr>
      </p:pic>
      <p:pic>
        <p:nvPicPr>
          <p:cNvPr id="7" name="9e382191-061e-4519-9596-300fcd355007" descr="785BF628-9600-4196-BE65-A882015748BF@hamiltonhugh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549" y="990600"/>
            <a:ext cx="4867051" cy="315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l="24866" t="14256" r="39957" b="8572"/>
          <a:stretch/>
        </p:blipFill>
        <p:spPr bwMode="auto">
          <a:xfrm>
            <a:off x="4348274" y="2206541"/>
            <a:ext cx="2814526" cy="3859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9919" t="16779" r="15478" b="6730"/>
          <a:stretch/>
        </p:blipFill>
        <p:spPr bwMode="auto">
          <a:xfrm>
            <a:off x="5219976" y="4069700"/>
            <a:ext cx="3924024" cy="255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83397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1E6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Fellowship Evaluation Learning Questions</a:t>
            </a:r>
            <a:endParaRPr lang="en-US" sz="2800" dirty="0"/>
          </a:p>
        </p:txBody>
      </p:sp>
      <p:sp>
        <p:nvSpPr>
          <p:cNvPr id="4" name="Slide Number Placeholder 3"/>
          <p:cNvSpPr>
            <a:spLocks noGrp="1"/>
          </p:cNvSpPr>
          <p:nvPr>
            <p:ph type="sldNum" sz="quarter" idx="12"/>
          </p:nvPr>
        </p:nvSpPr>
        <p:spPr/>
        <p:txBody>
          <a:bodyPr/>
          <a:lstStyle/>
          <a:p>
            <a:pPr>
              <a:defRPr/>
            </a:pPr>
            <a:fld id="{1E1375A0-6623-4CD3-94EB-6EA169DCB103}" type="slidenum">
              <a:rPr lang="en-US" smtClean="0"/>
              <a:pPr>
                <a:defRPr/>
              </a:pPr>
              <a:t>12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167172480"/>
              </p:ext>
            </p:extLst>
          </p:nvPr>
        </p:nvGraphicFramePr>
        <p:xfrm>
          <a:off x="457200" y="1143000"/>
          <a:ext cx="8229600" cy="4727703"/>
        </p:xfrm>
        <a:graphic>
          <a:graphicData uri="http://schemas.openxmlformats.org/drawingml/2006/table">
            <a:tbl>
              <a:tblPr firstRow="1" firstCol="1" bandRow="1">
                <a:tableStyleId>{0660B408-B3CF-4A94-85FC-2B1E0A45F4A2}</a:tableStyleId>
              </a:tblPr>
              <a:tblGrid>
                <a:gridCol w="4114800"/>
                <a:gridCol w="4114800"/>
              </a:tblGrid>
              <a:tr h="0">
                <a:tc>
                  <a:txBody>
                    <a:bodyPr/>
                    <a:lstStyle/>
                    <a:p>
                      <a:pPr marL="0" marR="0" algn="ctr">
                        <a:lnSpc>
                          <a:spcPct val="115000"/>
                        </a:lnSpc>
                        <a:spcBef>
                          <a:spcPts val="0"/>
                        </a:spcBef>
                        <a:spcAft>
                          <a:spcPts val="0"/>
                        </a:spcAft>
                      </a:pPr>
                      <a:r>
                        <a:rPr lang="en-US" sz="1600" dirty="0">
                          <a:solidFill>
                            <a:srgbClr val="FFFFFF"/>
                          </a:solidFill>
                          <a:effectLst/>
                        </a:rPr>
                        <a:t>Early Years (2005-2007)</a:t>
                      </a:r>
                      <a:endParaRPr lang="en-US" sz="1400" dirty="0">
                        <a:solidFill>
                          <a:srgbClr val="FFFFFF"/>
                        </a:solidFill>
                        <a:effectLst/>
                        <a:latin typeface="Calibri"/>
                        <a:ea typeface="Calibri"/>
                        <a:cs typeface="Times New Roman"/>
                      </a:endParaRPr>
                    </a:p>
                  </a:txBody>
                  <a:tcPr marL="63500" marR="63500" marT="63500" marB="63500"/>
                </a:tc>
                <a:tc>
                  <a:txBody>
                    <a:bodyPr/>
                    <a:lstStyle/>
                    <a:p>
                      <a:pPr marL="0" marR="0" algn="ctr">
                        <a:lnSpc>
                          <a:spcPct val="115000"/>
                        </a:lnSpc>
                        <a:spcBef>
                          <a:spcPts val="0"/>
                        </a:spcBef>
                        <a:spcAft>
                          <a:spcPts val="0"/>
                        </a:spcAft>
                      </a:pPr>
                      <a:r>
                        <a:rPr lang="en-US" sz="1600" dirty="0">
                          <a:solidFill>
                            <a:srgbClr val="FFFFFF"/>
                          </a:solidFill>
                          <a:effectLst/>
                        </a:rPr>
                        <a:t>Later Years (2008-2012)</a:t>
                      </a:r>
                      <a:endParaRPr lang="en-US" sz="1400" dirty="0">
                        <a:solidFill>
                          <a:srgbClr val="FFFFFF"/>
                        </a:solidFill>
                        <a:effectLst/>
                        <a:latin typeface="Calibri"/>
                        <a:ea typeface="Calibri"/>
                        <a:cs typeface="Times New Roman"/>
                      </a:endParaRPr>
                    </a:p>
                  </a:txBody>
                  <a:tcPr marL="63500" marR="63500" marT="63500" marB="63500"/>
                </a:tc>
              </a:tr>
              <a:tr h="3441700">
                <a:tc>
                  <a:txBody>
                    <a:bodyPr/>
                    <a:lstStyle/>
                    <a:p>
                      <a:pPr marL="0" marR="0">
                        <a:lnSpc>
                          <a:spcPct val="115000"/>
                        </a:lnSpc>
                        <a:spcBef>
                          <a:spcPts val="0"/>
                        </a:spcBef>
                        <a:spcAft>
                          <a:spcPts val="0"/>
                        </a:spcAft>
                      </a:pPr>
                      <a:r>
                        <a:rPr lang="en-US" sz="1400" dirty="0">
                          <a:effectLst/>
                        </a:rPr>
                        <a:t>Fellows</a:t>
                      </a:r>
                    </a:p>
                    <a:p>
                      <a:pPr marL="342900" marR="0" lvl="0" indent="-342900">
                        <a:lnSpc>
                          <a:spcPct val="115000"/>
                        </a:lnSpc>
                        <a:spcBef>
                          <a:spcPts val="0"/>
                        </a:spcBef>
                        <a:spcAft>
                          <a:spcPts val="0"/>
                        </a:spcAft>
                        <a:buFont typeface="Symbol"/>
                        <a:buChar char=""/>
                      </a:pPr>
                      <a:r>
                        <a:rPr lang="en-US" sz="1100" b="0" dirty="0">
                          <a:effectLst/>
                        </a:rPr>
                        <a:t>Are fellows staying longer with their organizations and in the sector?  </a:t>
                      </a:r>
                      <a:endParaRPr lang="en-US" sz="1400" b="0" dirty="0">
                        <a:effectLst/>
                      </a:endParaRPr>
                    </a:p>
                    <a:p>
                      <a:pPr marL="342900" marR="0" lvl="0" indent="-342900">
                        <a:lnSpc>
                          <a:spcPct val="115000"/>
                        </a:lnSpc>
                        <a:spcBef>
                          <a:spcPts val="0"/>
                        </a:spcBef>
                        <a:spcAft>
                          <a:spcPts val="0"/>
                        </a:spcAft>
                        <a:buFont typeface="Symbol"/>
                        <a:buChar char=""/>
                      </a:pPr>
                      <a:r>
                        <a:rPr lang="en-US" sz="1100" b="0" dirty="0">
                          <a:effectLst/>
                        </a:rPr>
                        <a:t>Are fellows renewed and more satisfied with their role?</a:t>
                      </a:r>
                      <a:endParaRPr lang="en-US" sz="1400" b="0" dirty="0">
                        <a:effectLst/>
                      </a:endParaRPr>
                    </a:p>
                    <a:p>
                      <a:pPr marL="0" marR="0">
                        <a:lnSpc>
                          <a:spcPct val="115000"/>
                        </a:lnSpc>
                        <a:spcBef>
                          <a:spcPts val="0"/>
                        </a:spcBef>
                        <a:spcAft>
                          <a:spcPts val="0"/>
                        </a:spcAft>
                      </a:pPr>
                      <a:r>
                        <a:rPr lang="en-US" sz="1400" dirty="0">
                          <a:effectLst/>
                        </a:rPr>
                        <a:t> </a:t>
                      </a:r>
                    </a:p>
                    <a:p>
                      <a:pPr marL="0" marR="0">
                        <a:lnSpc>
                          <a:spcPct val="115000"/>
                        </a:lnSpc>
                        <a:spcBef>
                          <a:spcPts val="0"/>
                        </a:spcBef>
                        <a:spcAft>
                          <a:spcPts val="0"/>
                        </a:spcAft>
                      </a:pPr>
                      <a:r>
                        <a:rPr lang="en-US" sz="1400" dirty="0">
                          <a:effectLst/>
                        </a:rPr>
                        <a:t>Organizations</a:t>
                      </a:r>
                    </a:p>
                    <a:p>
                      <a:pPr marL="342900" marR="0" lvl="0" indent="-342900">
                        <a:lnSpc>
                          <a:spcPct val="115000"/>
                        </a:lnSpc>
                        <a:spcBef>
                          <a:spcPts val="0"/>
                        </a:spcBef>
                        <a:spcAft>
                          <a:spcPts val="0"/>
                        </a:spcAft>
                        <a:buFont typeface="Symbol"/>
                        <a:buChar char=""/>
                      </a:pPr>
                      <a:r>
                        <a:rPr lang="en-US" sz="1100" b="0" dirty="0">
                          <a:effectLst/>
                        </a:rPr>
                        <a:t>Do interim directors have the supports they need to succeed in the leaders’ absence?</a:t>
                      </a:r>
                      <a:endParaRPr lang="en-US" sz="1400" b="0" dirty="0">
                        <a:effectLst/>
                      </a:endParaRPr>
                    </a:p>
                    <a:p>
                      <a:pPr marL="342900" marR="0" lvl="0" indent="-342900">
                        <a:lnSpc>
                          <a:spcPct val="115000"/>
                        </a:lnSpc>
                        <a:spcBef>
                          <a:spcPts val="0"/>
                        </a:spcBef>
                        <a:spcAft>
                          <a:spcPts val="0"/>
                        </a:spcAft>
                        <a:buFont typeface="Symbol"/>
                        <a:buChar char=""/>
                      </a:pPr>
                      <a:r>
                        <a:rPr lang="en-US" sz="1100" b="0" dirty="0">
                          <a:effectLst/>
                        </a:rPr>
                        <a:t>Do organizations distribute leadership and develop emerging leaders?</a:t>
                      </a:r>
                      <a:endParaRPr lang="en-US" sz="1400" b="0" dirty="0">
                        <a:effectLst/>
                      </a:endParaRPr>
                    </a:p>
                    <a:p>
                      <a:pPr marL="342900" marR="0" lvl="0" indent="-342900">
                        <a:lnSpc>
                          <a:spcPct val="115000"/>
                        </a:lnSpc>
                        <a:spcBef>
                          <a:spcPts val="0"/>
                        </a:spcBef>
                        <a:spcAft>
                          <a:spcPts val="0"/>
                        </a:spcAft>
                        <a:buFont typeface="Symbol"/>
                        <a:buChar char=""/>
                      </a:pPr>
                      <a:r>
                        <a:rPr lang="en-US" sz="1100" b="0" dirty="0">
                          <a:effectLst/>
                        </a:rPr>
                        <a:t>Do staff and board members become less reliant on the executive director?</a:t>
                      </a:r>
                      <a:endParaRPr lang="en-US" sz="1400" b="0" dirty="0">
                        <a:effectLst/>
                      </a:endParaRPr>
                    </a:p>
                    <a:p>
                      <a:pPr marL="342900" marR="0" lvl="0" indent="-342900">
                        <a:lnSpc>
                          <a:spcPct val="115000"/>
                        </a:lnSpc>
                        <a:spcBef>
                          <a:spcPts val="0"/>
                        </a:spcBef>
                        <a:spcAft>
                          <a:spcPts val="0"/>
                        </a:spcAft>
                        <a:buFont typeface="Symbol"/>
                        <a:buChar char=""/>
                      </a:pPr>
                      <a:r>
                        <a:rPr lang="en-US" sz="1100" b="0" dirty="0">
                          <a:effectLst/>
                        </a:rPr>
                        <a:t>Do organizations develop leadership transition plans?</a:t>
                      </a:r>
                      <a:endParaRPr lang="en-US" sz="1400" b="0" dirty="0">
                        <a:effectLst/>
                      </a:endParaRPr>
                    </a:p>
                    <a:p>
                      <a:pPr marL="0" marR="0">
                        <a:lnSpc>
                          <a:spcPct val="115000"/>
                        </a:lnSpc>
                        <a:spcBef>
                          <a:spcPts val="0"/>
                        </a:spcBef>
                        <a:spcAft>
                          <a:spcPts val="0"/>
                        </a:spcAft>
                      </a:pPr>
                      <a:r>
                        <a:rPr lang="en-US" sz="1400" dirty="0">
                          <a:effectLst/>
                        </a:rPr>
                        <a:t> </a:t>
                      </a:r>
                    </a:p>
                    <a:p>
                      <a:pPr marL="0" marR="0">
                        <a:lnSpc>
                          <a:spcPct val="115000"/>
                        </a:lnSpc>
                        <a:spcBef>
                          <a:spcPts val="0"/>
                        </a:spcBef>
                        <a:spcAft>
                          <a:spcPts val="0"/>
                        </a:spcAft>
                      </a:pPr>
                      <a:r>
                        <a:rPr lang="en-US" sz="1400" dirty="0">
                          <a:effectLst/>
                        </a:rPr>
                        <a:t>Network</a:t>
                      </a:r>
                    </a:p>
                    <a:p>
                      <a:pPr marL="342900" marR="0" lvl="0" indent="-342900">
                        <a:lnSpc>
                          <a:spcPct val="115000"/>
                        </a:lnSpc>
                        <a:spcBef>
                          <a:spcPts val="0"/>
                        </a:spcBef>
                        <a:spcAft>
                          <a:spcPts val="0"/>
                        </a:spcAft>
                        <a:buFont typeface="Symbol"/>
                        <a:buChar char=""/>
                      </a:pPr>
                      <a:r>
                        <a:rPr lang="en-US" sz="1100" b="0" dirty="0">
                          <a:effectLst/>
                        </a:rPr>
                        <a:t>Is the fellowship cohort becoming more connected? </a:t>
                      </a:r>
                      <a:endParaRPr lang="en-US" sz="1400" b="0" dirty="0">
                        <a:effectLst/>
                        <a:latin typeface="Calibri"/>
                        <a:ea typeface="Calibri"/>
                        <a:cs typeface="Times New Roman"/>
                      </a:endParaRPr>
                    </a:p>
                  </a:txBody>
                  <a:tcPr marL="63500" marR="63500" marT="63500" marB="63500"/>
                </a:tc>
                <a:tc>
                  <a:txBody>
                    <a:bodyPr/>
                    <a:lstStyle/>
                    <a:p>
                      <a:pPr marL="0" marR="0">
                        <a:lnSpc>
                          <a:spcPct val="115000"/>
                        </a:lnSpc>
                        <a:spcBef>
                          <a:spcPts val="0"/>
                        </a:spcBef>
                        <a:spcAft>
                          <a:spcPts val="0"/>
                        </a:spcAft>
                      </a:pPr>
                      <a:r>
                        <a:rPr lang="en-US" sz="1400" dirty="0">
                          <a:effectLst/>
                        </a:rPr>
                        <a:t>Fellows</a:t>
                      </a:r>
                    </a:p>
                    <a:p>
                      <a:pPr marL="342900" marR="0" lvl="0" indent="-342900">
                        <a:lnSpc>
                          <a:spcPct val="115000"/>
                        </a:lnSpc>
                        <a:spcBef>
                          <a:spcPts val="0"/>
                        </a:spcBef>
                        <a:spcAft>
                          <a:spcPts val="0"/>
                        </a:spcAft>
                        <a:buFont typeface="Symbol"/>
                        <a:buChar char=""/>
                      </a:pPr>
                      <a:r>
                        <a:rPr lang="en-US" sz="1100" dirty="0">
                          <a:effectLst/>
                        </a:rPr>
                        <a:t>Do Fellows demonstrate vision and commitment to the whole community? </a:t>
                      </a:r>
                      <a:endParaRPr lang="en-US" sz="1400" dirty="0">
                        <a:effectLst/>
                      </a:endParaRPr>
                    </a:p>
                    <a:p>
                      <a:pPr marL="342900" marR="0" lvl="0" indent="-342900">
                        <a:lnSpc>
                          <a:spcPct val="115000"/>
                        </a:lnSpc>
                        <a:spcBef>
                          <a:spcPts val="0"/>
                        </a:spcBef>
                        <a:spcAft>
                          <a:spcPts val="0"/>
                        </a:spcAft>
                        <a:buFont typeface="Symbol"/>
                        <a:buChar char=""/>
                      </a:pPr>
                      <a:r>
                        <a:rPr lang="en-US" sz="1100" dirty="0">
                          <a:effectLst/>
                        </a:rPr>
                        <a:t>Do they take new risks, cross boundaries, and innovate?</a:t>
                      </a:r>
                      <a:endParaRPr lang="en-US" sz="1400" dirty="0">
                        <a:effectLst/>
                      </a:endParaRPr>
                    </a:p>
                    <a:p>
                      <a:pPr marL="0" marR="0">
                        <a:lnSpc>
                          <a:spcPct val="115000"/>
                        </a:lnSpc>
                        <a:spcBef>
                          <a:spcPts val="0"/>
                        </a:spcBef>
                        <a:spcAft>
                          <a:spcPts val="0"/>
                        </a:spcAft>
                      </a:pPr>
                      <a:r>
                        <a:rPr lang="en-US" sz="1400" dirty="0">
                          <a:effectLst/>
                        </a:rPr>
                        <a:t> </a:t>
                      </a:r>
                    </a:p>
                    <a:p>
                      <a:pPr marL="0" marR="0">
                        <a:lnSpc>
                          <a:spcPct val="115000"/>
                        </a:lnSpc>
                        <a:spcBef>
                          <a:spcPts val="0"/>
                        </a:spcBef>
                        <a:spcAft>
                          <a:spcPts val="0"/>
                        </a:spcAft>
                      </a:pPr>
                      <a:r>
                        <a:rPr lang="en-US" sz="1400" dirty="0">
                          <a:effectLst/>
                        </a:rPr>
                        <a:t>Organizations</a:t>
                      </a:r>
                    </a:p>
                    <a:p>
                      <a:pPr marL="342900" marR="0" lvl="0" indent="-342900">
                        <a:lnSpc>
                          <a:spcPct val="115000"/>
                        </a:lnSpc>
                        <a:spcBef>
                          <a:spcPts val="0"/>
                        </a:spcBef>
                        <a:spcAft>
                          <a:spcPts val="0"/>
                        </a:spcAft>
                        <a:buFont typeface="Symbol"/>
                        <a:buChar char=""/>
                      </a:pPr>
                      <a:r>
                        <a:rPr lang="en-US" sz="1100" dirty="0">
                          <a:effectLst/>
                        </a:rPr>
                        <a:t>Are organizations increasing capacity to work together to create more community benefit?</a:t>
                      </a:r>
                      <a:endParaRPr lang="en-US" sz="1400" dirty="0">
                        <a:effectLst/>
                      </a:endParaRPr>
                    </a:p>
                    <a:p>
                      <a:pPr marL="0" marR="0">
                        <a:lnSpc>
                          <a:spcPct val="115000"/>
                        </a:lnSpc>
                        <a:spcBef>
                          <a:spcPts val="0"/>
                        </a:spcBef>
                        <a:spcAft>
                          <a:spcPts val="0"/>
                        </a:spcAft>
                      </a:pPr>
                      <a:r>
                        <a:rPr lang="en-US" sz="1400" dirty="0">
                          <a:effectLst/>
                        </a:rPr>
                        <a:t> </a:t>
                      </a:r>
                    </a:p>
                    <a:p>
                      <a:pPr marL="0" marR="0">
                        <a:lnSpc>
                          <a:spcPct val="115000"/>
                        </a:lnSpc>
                        <a:spcBef>
                          <a:spcPts val="0"/>
                        </a:spcBef>
                        <a:spcAft>
                          <a:spcPts val="0"/>
                        </a:spcAft>
                      </a:pPr>
                      <a:r>
                        <a:rPr lang="en-US" sz="1400" dirty="0">
                          <a:effectLst/>
                        </a:rPr>
                        <a:t>Network</a:t>
                      </a:r>
                    </a:p>
                    <a:p>
                      <a:pPr marL="342900" marR="0" lvl="0" indent="-342900">
                        <a:lnSpc>
                          <a:spcPct val="115000"/>
                        </a:lnSpc>
                        <a:spcBef>
                          <a:spcPts val="0"/>
                        </a:spcBef>
                        <a:spcAft>
                          <a:spcPts val="0"/>
                        </a:spcAft>
                        <a:buFont typeface="Symbol"/>
                        <a:buChar char=""/>
                      </a:pPr>
                      <a:r>
                        <a:rPr lang="en-US" sz="1100" dirty="0">
                          <a:effectLst/>
                        </a:rPr>
                        <a:t>Are fellows across cohorts forming authentic and honest relationships with each other?</a:t>
                      </a:r>
                      <a:endParaRPr lang="en-US" sz="1400" dirty="0">
                        <a:effectLst/>
                      </a:endParaRPr>
                    </a:p>
                    <a:p>
                      <a:pPr marL="342900" marR="0" lvl="0" indent="-342900">
                        <a:lnSpc>
                          <a:spcPct val="115000"/>
                        </a:lnSpc>
                        <a:spcBef>
                          <a:spcPts val="0"/>
                        </a:spcBef>
                        <a:spcAft>
                          <a:spcPts val="0"/>
                        </a:spcAft>
                        <a:buFont typeface="Symbol"/>
                        <a:buChar char=""/>
                      </a:pPr>
                      <a:r>
                        <a:rPr lang="en-US" sz="1100" dirty="0">
                          <a:effectLst/>
                        </a:rPr>
                        <a:t>Is there more cross-cohort sharing of ideas, advice-seeking, personal support, and collaboration leading to innovative and breakthrough projects?</a:t>
                      </a:r>
                      <a:endParaRPr lang="en-US" sz="1400" dirty="0">
                        <a:effectLst/>
                      </a:endParaRPr>
                    </a:p>
                    <a:p>
                      <a:pPr marL="342900" marR="0" lvl="0" indent="-342900">
                        <a:lnSpc>
                          <a:spcPct val="115000"/>
                        </a:lnSpc>
                        <a:spcBef>
                          <a:spcPts val="0"/>
                        </a:spcBef>
                        <a:spcAft>
                          <a:spcPts val="0"/>
                        </a:spcAft>
                        <a:buFont typeface="Symbol"/>
                        <a:buChar char=""/>
                      </a:pPr>
                      <a:r>
                        <a:rPr lang="en-US" sz="1100" dirty="0">
                          <a:effectLst/>
                        </a:rPr>
                        <a:t>Are fellows bridging across sectors and neighborhoods?</a:t>
                      </a:r>
                      <a:endParaRPr lang="en-US" sz="1400" dirty="0">
                        <a:effectLst/>
                      </a:endParaRPr>
                    </a:p>
                    <a:p>
                      <a:pPr marL="0" marR="0">
                        <a:lnSpc>
                          <a:spcPct val="115000"/>
                        </a:lnSpc>
                        <a:spcBef>
                          <a:spcPts val="0"/>
                        </a:spcBef>
                        <a:spcAft>
                          <a:spcPts val="0"/>
                        </a:spcAft>
                      </a:pPr>
                      <a:r>
                        <a:rPr lang="en-US" sz="1400" dirty="0">
                          <a:effectLst/>
                        </a:rPr>
                        <a:t> </a:t>
                      </a:r>
                    </a:p>
                    <a:p>
                      <a:pPr marL="0" marR="0">
                        <a:lnSpc>
                          <a:spcPct val="115000"/>
                        </a:lnSpc>
                        <a:spcBef>
                          <a:spcPts val="0"/>
                        </a:spcBef>
                        <a:spcAft>
                          <a:spcPts val="0"/>
                        </a:spcAft>
                      </a:pPr>
                      <a:r>
                        <a:rPr lang="en-US" sz="1400" dirty="0">
                          <a:effectLst/>
                        </a:rPr>
                        <a:t>Global</a:t>
                      </a:r>
                    </a:p>
                    <a:p>
                      <a:pPr marL="342900" marR="0" lvl="0" indent="-342900">
                        <a:lnSpc>
                          <a:spcPct val="115000"/>
                        </a:lnSpc>
                        <a:spcBef>
                          <a:spcPts val="0"/>
                        </a:spcBef>
                        <a:spcAft>
                          <a:spcPts val="0"/>
                        </a:spcAft>
                        <a:buFont typeface="Symbol"/>
                        <a:buChar char=""/>
                      </a:pPr>
                      <a:r>
                        <a:rPr lang="en-US" sz="1100" dirty="0">
                          <a:effectLst/>
                        </a:rPr>
                        <a:t>Are fellows developing a global mindset and applying that perspective to Boston -- an immigrant city?</a:t>
                      </a:r>
                      <a:endParaRPr lang="en-US" sz="1400" dirty="0">
                        <a:effectLst/>
                        <a:latin typeface="Calibri"/>
                        <a:ea typeface="Calibri"/>
                        <a:cs typeface="Times New Roman"/>
                      </a:endParaRPr>
                    </a:p>
                  </a:txBody>
                  <a:tcPr marL="63500" marR="63500" marT="63500" marB="63500"/>
                </a:tc>
              </a:tr>
            </a:tbl>
          </a:graphicData>
        </a:graphic>
      </p:graphicFrame>
    </p:spTree>
    <p:extLst>
      <p:ext uri="{BB962C8B-B14F-4D97-AF65-F5344CB8AC3E}">
        <p14:creationId xmlns:p14="http://schemas.microsoft.com/office/powerpoint/2010/main" val="28977671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lh6.googleusercontent.com/-qFTZD54q_Gs/T0UaaWpTwMI/AAAAAAAAECs/J5KDZ0bCeNk/s640/Mossik%252C%2520Pierre%2520-%2520Haiti%2520-%2520Jan%252020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652938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1E1375A0-6623-4CD3-94EB-6EA169DCB103}" type="slidenum">
              <a:rPr lang="en-US" smtClean="0"/>
              <a:pPr>
                <a:defRPr/>
              </a:pPr>
              <a:t>13</a:t>
            </a:fld>
            <a:endParaRPr lang="en-US" dirty="0"/>
          </a:p>
        </p:txBody>
      </p:sp>
      <p:sp>
        <p:nvSpPr>
          <p:cNvPr id="5" name="TextBox 4"/>
          <p:cNvSpPr txBox="1"/>
          <p:nvPr/>
        </p:nvSpPr>
        <p:spPr>
          <a:xfrm>
            <a:off x="1" y="5657671"/>
            <a:ext cx="9143999" cy="1200329"/>
          </a:xfrm>
          <a:prstGeom prst="rect">
            <a:avLst/>
          </a:prstGeom>
          <a:solidFill>
            <a:srgbClr val="00B0F0"/>
          </a:solidFill>
        </p:spPr>
        <p:txBody>
          <a:bodyPr wrap="square" rtlCol="0">
            <a:spAutoFit/>
          </a:bodyPr>
          <a:lstStyle/>
          <a:p>
            <a:pPr algn="ctr"/>
            <a:r>
              <a:rPr lang="en-US" sz="3600" dirty="0" smtClean="0">
                <a:solidFill>
                  <a:srgbClr val="FFFFFF"/>
                </a:solidFill>
              </a:rPr>
              <a:t>“If you want to go fast, go alone. If you want to go far, go together” – African Proverb</a:t>
            </a:r>
            <a:endParaRPr lang="en-US" sz="3600" dirty="0">
              <a:solidFill>
                <a:srgbClr val="FFFFFF"/>
              </a:solidFill>
            </a:endParaRPr>
          </a:p>
        </p:txBody>
      </p:sp>
    </p:spTree>
    <p:extLst>
      <p:ext uri="{BB962C8B-B14F-4D97-AF65-F5344CB8AC3E}">
        <p14:creationId xmlns:p14="http://schemas.microsoft.com/office/powerpoint/2010/main" val="1875907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1E62"/>
        </a:solidFill>
        <a:effectLst/>
      </p:bgPr>
    </p:bg>
    <p:spTree>
      <p:nvGrpSpPr>
        <p:cNvPr id="1" name=""/>
        <p:cNvGrpSpPr/>
        <p:nvPr/>
      </p:nvGrpSpPr>
      <p:grpSpPr>
        <a:xfrm>
          <a:off x="0" y="0"/>
          <a:ext cx="0" cy="0"/>
          <a:chOff x="0" y="0"/>
          <a:chExt cx="0" cy="0"/>
        </a:xfrm>
      </p:grpSpPr>
      <p:sp>
        <p:nvSpPr>
          <p:cNvPr id="9" name="Isosceles Triangle 8"/>
          <p:cNvSpPr/>
          <p:nvPr/>
        </p:nvSpPr>
        <p:spPr>
          <a:xfrm>
            <a:off x="1066800" y="1600200"/>
            <a:ext cx="6858000" cy="3532258"/>
          </a:xfrm>
          <a:prstGeom prst="triangle">
            <a:avLst/>
          </a:prstGeom>
          <a:solidFill>
            <a:srgbClr val="00B0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pPr>
              <a:defRPr/>
            </a:pPr>
            <a:fld id="{1E1375A0-6623-4CD3-94EB-6EA169DCB103}" type="slidenum">
              <a:rPr lang="en-US" smtClean="0"/>
              <a:pPr>
                <a:defRPr/>
              </a:pPr>
              <a:t>2</a:t>
            </a:fld>
            <a:endParaRPr lang="en-US" dirty="0"/>
          </a:p>
        </p:txBody>
      </p:sp>
      <p:sp>
        <p:nvSpPr>
          <p:cNvPr id="5" name="TextBox 4"/>
          <p:cNvSpPr txBox="1"/>
          <p:nvPr/>
        </p:nvSpPr>
        <p:spPr>
          <a:xfrm>
            <a:off x="609600" y="3483114"/>
            <a:ext cx="7810500" cy="707886"/>
          </a:xfrm>
          <a:prstGeom prst="rect">
            <a:avLst/>
          </a:prstGeom>
          <a:noFill/>
        </p:spPr>
        <p:txBody>
          <a:bodyPr wrap="square" rtlCol="0">
            <a:spAutoFit/>
          </a:bodyPr>
          <a:lstStyle/>
          <a:p>
            <a:pPr algn="ctr"/>
            <a:r>
              <a:rPr lang="en-US" sz="4000" dirty="0" smtClean="0">
                <a:solidFill>
                  <a:srgbClr val="FFFFFF"/>
                </a:solidFill>
              </a:rPr>
              <a:t>Barr Fellowship</a:t>
            </a:r>
            <a:endParaRPr lang="en-US" sz="4000" dirty="0">
              <a:solidFill>
                <a:srgbClr val="FFFFFF"/>
              </a:solidFill>
            </a:endParaRPr>
          </a:p>
        </p:txBody>
      </p:sp>
      <p:sp>
        <p:nvSpPr>
          <p:cNvPr id="6" name="TextBox 5"/>
          <p:cNvSpPr txBox="1"/>
          <p:nvPr/>
        </p:nvSpPr>
        <p:spPr>
          <a:xfrm>
            <a:off x="-76200" y="990600"/>
            <a:ext cx="8915400" cy="707886"/>
          </a:xfrm>
          <a:prstGeom prst="rect">
            <a:avLst/>
          </a:prstGeom>
          <a:noFill/>
        </p:spPr>
        <p:txBody>
          <a:bodyPr wrap="square" rtlCol="0">
            <a:spAutoFit/>
          </a:bodyPr>
          <a:lstStyle/>
          <a:p>
            <a:pPr algn="ctr"/>
            <a:r>
              <a:rPr lang="en-US" sz="4000" dirty="0" smtClean="0">
                <a:solidFill>
                  <a:srgbClr val="FFFFFF"/>
                </a:solidFill>
              </a:rPr>
              <a:t>Sabbaticals &amp; Coaching</a:t>
            </a:r>
            <a:endParaRPr lang="en-US" sz="4000" dirty="0">
              <a:solidFill>
                <a:srgbClr val="FFFFFF"/>
              </a:solidFill>
            </a:endParaRPr>
          </a:p>
        </p:txBody>
      </p:sp>
      <p:sp>
        <p:nvSpPr>
          <p:cNvPr id="7" name="TextBox 6"/>
          <p:cNvSpPr txBox="1"/>
          <p:nvPr/>
        </p:nvSpPr>
        <p:spPr>
          <a:xfrm>
            <a:off x="0" y="5159514"/>
            <a:ext cx="2286000" cy="707886"/>
          </a:xfrm>
          <a:prstGeom prst="rect">
            <a:avLst/>
          </a:prstGeom>
          <a:noFill/>
        </p:spPr>
        <p:txBody>
          <a:bodyPr wrap="square" rtlCol="0">
            <a:spAutoFit/>
          </a:bodyPr>
          <a:lstStyle/>
          <a:p>
            <a:pPr algn="ctr"/>
            <a:r>
              <a:rPr lang="en-US" sz="4000" dirty="0" smtClean="0">
                <a:solidFill>
                  <a:srgbClr val="FFFFFF"/>
                </a:solidFill>
              </a:rPr>
              <a:t>Network</a:t>
            </a:r>
            <a:endParaRPr lang="en-US" sz="4000" dirty="0">
              <a:solidFill>
                <a:srgbClr val="FFFFFF"/>
              </a:solidFill>
            </a:endParaRPr>
          </a:p>
        </p:txBody>
      </p:sp>
      <p:sp>
        <p:nvSpPr>
          <p:cNvPr id="8" name="TextBox 7"/>
          <p:cNvSpPr txBox="1"/>
          <p:nvPr/>
        </p:nvSpPr>
        <p:spPr>
          <a:xfrm>
            <a:off x="5715000" y="5153561"/>
            <a:ext cx="3429000" cy="707886"/>
          </a:xfrm>
          <a:prstGeom prst="rect">
            <a:avLst/>
          </a:prstGeom>
          <a:noFill/>
        </p:spPr>
        <p:txBody>
          <a:bodyPr wrap="square" rtlCol="0">
            <a:spAutoFit/>
          </a:bodyPr>
          <a:lstStyle/>
          <a:p>
            <a:pPr algn="ctr"/>
            <a:r>
              <a:rPr lang="en-US" sz="4000" dirty="0" smtClean="0">
                <a:solidFill>
                  <a:srgbClr val="FFFFFF"/>
                </a:solidFill>
              </a:rPr>
              <a:t>Organizations</a:t>
            </a:r>
            <a:endParaRPr lang="en-US" sz="4000" dirty="0">
              <a:solidFill>
                <a:srgbClr val="FFFFFF"/>
              </a:solidFill>
            </a:endParaRPr>
          </a:p>
        </p:txBody>
      </p:sp>
    </p:spTree>
    <p:extLst>
      <p:ext uri="{BB962C8B-B14F-4D97-AF65-F5344CB8AC3E}">
        <p14:creationId xmlns:p14="http://schemas.microsoft.com/office/powerpoint/2010/main" val="71282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1E62"/>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E1375A0-6623-4CD3-94EB-6EA169DCB103}" type="slidenum">
              <a:rPr lang="en-US" smtClean="0"/>
              <a:pPr>
                <a:defRPr/>
              </a:pPr>
              <a:t>3</a:t>
            </a:fld>
            <a:endParaRPr lang="en-US" dirty="0"/>
          </a:p>
        </p:txBody>
      </p:sp>
      <p:sp>
        <p:nvSpPr>
          <p:cNvPr id="5" name="Pentagon 4"/>
          <p:cNvSpPr/>
          <p:nvPr/>
        </p:nvSpPr>
        <p:spPr>
          <a:xfrm>
            <a:off x="4419601" y="5181600"/>
            <a:ext cx="4648200" cy="685800"/>
          </a:xfrm>
          <a:prstGeom prst="homePlate">
            <a:avLst/>
          </a:prstGeom>
          <a:solidFill>
            <a:srgbClr val="00B0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FFFF"/>
                </a:solidFill>
              </a:rPr>
              <a:t>Year 3+</a:t>
            </a:r>
            <a:endParaRPr lang="en-US" sz="2800" dirty="0">
              <a:solidFill>
                <a:srgbClr val="FFFFFF"/>
              </a:solidFill>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931" y="3544491"/>
            <a:ext cx="6858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Oval Callout 12"/>
          <p:cNvSpPr/>
          <p:nvPr/>
        </p:nvSpPr>
        <p:spPr>
          <a:xfrm>
            <a:off x="2362200" y="820370"/>
            <a:ext cx="2971800" cy="621486"/>
          </a:xfrm>
          <a:prstGeom prst="wedgeEllipseCallout">
            <a:avLst>
              <a:gd name="adj1" fmla="val -49453"/>
              <a:gd name="adj2" fmla="val 64099"/>
            </a:avLst>
          </a:prstGeom>
          <a:solidFill>
            <a:srgbClr val="00B0F0"/>
          </a:solid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FFFFFF"/>
                </a:solidFill>
              </a:rPr>
              <a:t>Congratulations!</a:t>
            </a:r>
            <a:endParaRPr lang="en-US" sz="2000" dirty="0">
              <a:solidFill>
                <a:srgbClr val="FFFFFF"/>
              </a:solidFill>
            </a:endParaRPr>
          </a:p>
        </p:txBody>
      </p:sp>
      <p:grpSp>
        <p:nvGrpSpPr>
          <p:cNvPr id="27" name="Group 26"/>
          <p:cNvGrpSpPr/>
          <p:nvPr/>
        </p:nvGrpSpPr>
        <p:grpSpPr>
          <a:xfrm>
            <a:off x="1524000" y="2971800"/>
            <a:ext cx="2514600" cy="1905000"/>
            <a:chOff x="1371600" y="685800"/>
            <a:chExt cx="6324600" cy="4876800"/>
          </a:xfrm>
          <a:solidFill>
            <a:schemeClr val="tx1"/>
          </a:solidFill>
        </p:grpSpPr>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685800"/>
              <a:ext cx="1371600" cy="1371600"/>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pic>
          <p:nvPicPr>
            <p:cNvPr id="15" name="Picture 4" descr="Elena Leto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2600" y="685800"/>
              <a:ext cx="1371600" cy="1371600"/>
            </a:xfrm>
            <a:prstGeom prst="rect">
              <a:avLst/>
            </a:prstGeom>
            <a:grpFill/>
            <a:extLst/>
          </p:spPr>
        </p:pic>
        <p:pic>
          <p:nvPicPr>
            <p:cNvPr id="16" name="Picture 6" descr="Jorge Martinez"/>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685800"/>
              <a:ext cx="1371600" cy="1371600"/>
            </a:xfrm>
            <a:prstGeom prst="rect">
              <a:avLst/>
            </a:prstGeom>
            <a:grpFill/>
            <a:extLst/>
          </p:spPr>
        </p:pic>
        <p:pic>
          <p:nvPicPr>
            <p:cNvPr id="17" name="Picture 8" descr="José Mate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22600" y="2438400"/>
              <a:ext cx="1371600" cy="1371600"/>
            </a:xfrm>
            <a:prstGeom prst="rect">
              <a:avLst/>
            </a:prstGeom>
            <a:grpFill/>
            <a:extLst/>
          </p:spPr>
        </p:pic>
        <p:pic>
          <p:nvPicPr>
            <p:cNvPr id="18" name="Picture 10" descr="Lena Deev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3600" y="685800"/>
              <a:ext cx="1371600" cy="1371600"/>
            </a:xfrm>
            <a:prstGeom prst="rect">
              <a:avLst/>
            </a:prstGeom>
            <a:grpFill/>
            <a:extLst/>
          </p:spPr>
        </p:pic>
        <p:pic>
          <p:nvPicPr>
            <p:cNvPr id="19"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3600" y="2438400"/>
              <a:ext cx="1371600" cy="1371600"/>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pic>
          <p:nvPicPr>
            <p:cNvPr id="20" name="Picture 13" descr="Mossik Hacobia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71600" y="4191000"/>
              <a:ext cx="1371600" cy="1371600"/>
            </a:xfrm>
            <a:prstGeom prst="rect">
              <a:avLst/>
            </a:prstGeom>
            <a:grpFill/>
            <a:extLst/>
          </p:spPr>
        </p:pic>
        <p:pic>
          <p:nvPicPr>
            <p:cNvPr id="21" name="Picture 15" descr="Pat Gray"/>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24600" y="2438400"/>
              <a:ext cx="1371600" cy="1371600"/>
            </a:xfrm>
            <a:prstGeom prst="rect">
              <a:avLst/>
            </a:prstGeom>
            <a:grpFill/>
            <a:extLst/>
          </p:spPr>
        </p:pic>
        <p:pic>
          <p:nvPicPr>
            <p:cNvPr id="22" name="Picture 17" descr="Pierre Imbert"/>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73600" y="4191000"/>
              <a:ext cx="1371600" cy="1371600"/>
            </a:xfrm>
            <a:prstGeom prst="rect">
              <a:avLst/>
            </a:prstGeom>
            <a:grpFill/>
            <a:extLst/>
          </p:spPr>
        </p:pic>
        <p:pic>
          <p:nvPicPr>
            <p:cNvPr id="23" name="Picture 19" descr="Randal Ruck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77260" y="2438400"/>
              <a:ext cx="1371600" cy="1371600"/>
            </a:xfrm>
            <a:prstGeom prst="rect">
              <a:avLst/>
            </a:prstGeom>
            <a:grpFill/>
            <a:extLst/>
          </p:spPr>
        </p:pic>
        <p:pic>
          <p:nvPicPr>
            <p:cNvPr id="24" name="Picture 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24600" y="4191000"/>
              <a:ext cx="1371600" cy="1371600"/>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pic>
          <p:nvPicPr>
            <p:cNvPr id="25" name="Picture 22" descr="Vivien Li"/>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22599" y="4191000"/>
              <a:ext cx="1474839" cy="1371600"/>
            </a:xfrm>
            <a:prstGeom prst="rect">
              <a:avLst/>
            </a:prstGeom>
            <a:grpFill/>
            <a:extLst/>
          </p:spPr>
        </p:pic>
      </p:grpSp>
      <p:sp>
        <p:nvSpPr>
          <p:cNvPr id="7" name="Pentagon 6"/>
          <p:cNvSpPr/>
          <p:nvPr/>
        </p:nvSpPr>
        <p:spPr>
          <a:xfrm>
            <a:off x="152400" y="5181600"/>
            <a:ext cx="4724399" cy="685800"/>
          </a:xfrm>
          <a:prstGeom prst="homePlate">
            <a:avLst/>
          </a:prstGeom>
          <a:solidFill>
            <a:srgbClr val="00B0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FFFF"/>
                </a:solidFill>
              </a:rPr>
              <a:t>Year 1-3</a:t>
            </a:r>
            <a:endParaRPr lang="en-US" sz="2800" dirty="0">
              <a:solidFill>
                <a:srgbClr val="FFFFFF"/>
              </a:solidFill>
            </a:endParaRPr>
          </a:p>
        </p:txBody>
      </p:sp>
      <p:pic>
        <p:nvPicPr>
          <p:cNvPr id="28" name="Picture 2">
            <a:hlinkClick r:id="rId15"/>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56525" t="15219" b="13099"/>
          <a:stretch/>
        </p:blipFill>
        <p:spPr bwMode="auto">
          <a:xfrm>
            <a:off x="5334000" y="1574183"/>
            <a:ext cx="3352800" cy="3455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Down Arrow 28"/>
          <p:cNvSpPr/>
          <p:nvPr/>
        </p:nvSpPr>
        <p:spPr>
          <a:xfrm rot="16200000">
            <a:off x="1137738" y="3733800"/>
            <a:ext cx="298704" cy="304800"/>
          </a:xfrm>
          <a:prstGeom prst="downArrow">
            <a:avLst/>
          </a:prstGeom>
          <a:solidFill>
            <a:srgbClr val="00B0F0"/>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7D1BA"/>
              </a:solidFill>
            </a:endParaRPr>
          </a:p>
        </p:txBody>
      </p:sp>
      <p:sp>
        <p:nvSpPr>
          <p:cNvPr id="30" name="Down Arrow 29"/>
          <p:cNvSpPr/>
          <p:nvPr/>
        </p:nvSpPr>
        <p:spPr>
          <a:xfrm rot="16200000">
            <a:off x="4575048" y="3425952"/>
            <a:ext cx="298704" cy="914400"/>
          </a:xfrm>
          <a:prstGeom prst="downArrow">
            <a:avLst/>
          </a:prstGeom>
          <a:solidFill>
            <a:srgbClr val="00B0F0"/>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7D1BA"/>
              </a:solidFill>
            </a:endParaRPr>
          </a:p>
        </p:txBody>
      </p:sp>
      <p:pic>
        <p:nvPicPr>
          <p:cNvPr id="2" name="Picture 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04800" y="1390006"/>
            <a:ext cx="1993392" cy="514994"/>
          </a:xfrm>
          <a:prstGeom prst="rect">
            <a:avLst/>
          </a:prstGeom>
        </p:spPr>
      </p:pic>
    </p:spTree>
    <p:extLst>
      <p:ext uri="{BB962C8B-B14F-4D97-AF65-F5344CB8AC3E}">
        <p14:creationId xmlns:p14="http://schemas.microsoft.com/office/powerpoint/2010/main" val="3545054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9" grpId="0" animBg="1"/>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1E62"/>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E1375A0-6623-4CD3-94EB-6EA169DCB103}" type="slidenum">
              <a:rPr lang="en-US" smtClean="0"/>
              <a:pPr>
                <a:defRPr/>
              </a:pPr>
              <a:t>4</a:t>
            </a:fld>
            <a:endParaRPr lang="en-US" dirty="0"/>
          </a:p>
        </p:txBody>
      </p:sp>
      <p:pic>
        <p:nvPicPr>
          <p:cNvPr id="5"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0335"/>
          <a:stretch/>
        </p:blipFill>
        <p:spPr bwMode="auto">
          <a:xfrm>
            <a:off x="135972" y="745435"/>
            <a:ext cx="8867829" cy="4969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11675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1E62"/>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E1375A0-6623-4CD3-94EB-6EA169DCB103}" type="slidenum">
              <a:rPr lang="en-US" smtClean="0"/>
              <a:pPr>
                <a:defRPr/>
              </a:pPr>
              <a:t>5</a:t>
            </a:fld>
            <a:endParaRPr lang="en-US" dirty="0"/>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175" t="8453" r="5229" b="4603"/>
          <a:stretch/>
        </p:blipFill>
        <p:spPr bwMode="auto">
          <a:xfrm>
            <a:off x="48987" y="533400"/>
            <a:ext cx="9046027"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29142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1E62"/>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E1375A0-6623-4CD3-94EB-6EA169DCB103}" type="slidenum">
              <a:rPr lang="en-US" smtClean="0"/>
              <a:pPr>
                <a:defRPr/>
              </a:pPr>
              <a:t>6</a:t>
            </a:fld>
            <a:endParaRPr lang="en-US" dirty="0"/>
          </a:p>
        </p:txBody>
      </p:sp>
      <p:pic>
        <p:nvPicPr>
          <p:cNvPr id="3074" name="Picture 2" descr="\\pilothouse.com\ph\Users\slanfer\My Documents\Temp\TFR Materials\Figure 6 - Average Fellows' Tenure with Same Organization and Work Focused on Civic Sector Post-Sabbatic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669" y="558021"/>
            <a:ext cx="8850661" cy="5741958"/>
          </a:xfrm>
          <a:prstGeom prst="rect">
            <a:avLst/>
          </a:prstGeom>
          <a:solidFill>
            <a:schemeClr val="tx2"/>
          </a:solidFill>
        </p:spPr>
      </p:pic>
    </p:spTree>
    <p:extLst>
      <p:ext uri="{BB962C8B-B14F-4D97-AF65-F5344CB8AC3E}">
        <p14:creationId xmlns:p14="http://schemas.microsoft.com/office/powerpoint/2010/main" val="33930847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1E62"/>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E1375A0-6623-4CD3-94EB-6EA169DCB103}" type="slidenum">
              <a:rPr lang="en-US" smtClean="0"/>
              <a:pPr>
                <a:defRPr/>
              </a:pPr>
              <a:t>7</a:t>
            </a:fld>
            <a:endParaRPr lang="en-US" dirty="0"/>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455" t="2588" r="1637" b="2174"/>
          <a:stretch/>
        </p:blipFill>
        <p:spPr bwMode="auto">
          <a:xfrm>
            <a:off x="351706" y="139619"/>
            <a:ext cx="8440589" cy="641358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715000" y="6220599"/>
            <a:ext cx="2971800" cy="276999"/>
          </a:xfrm>
          <a:prstGeom prst="rect">
            <a:avLst/>
          </a:prstGeom>
          <a:noFill/>
        </p:spPr>
        <p:txBody>
          <a:bodyPr wrap="square" rtlCol="0">
            <a:spAutoFit/>
          </a:bodyPr>
          <a:lstStyle/>
          <a:p>
            <a:pPr algn="r"/>
            <a:r>
              <a:rPr lang="en-US" sz="1200" dirty="0" smtClean="0">
                <a:solidFill>
                  <a:schemeClr val="bg1">
                    <a:lumMod val="65000"/>
                    <a:lumOff val="35000"/>
                  </a:schemeClr>
                </a:solidFill>
              </a:rPr>
              <a:t>Source: </a:t>
            </a:r>
            <a:r>
              <a:rPr lang="en-US" sz="1200" dirty="0" err="1" smtClean="0">
                <a:solidFill>
                  <a:schemeClr val="bg1">
                    <a:lumMod val="65000"/>
                    <a:lumOff val="35000"/>
                  </a:schemeClr>
                </a:solidFill>
              </a:rPr>
              <a:t>Plastrik</a:t>
            </a:r>
            <a:r>
              <a:rPr lang="en-US" sz="1200" dirty="0" smtClean="0">
                <a:solidFill>
                  <a:schemeClr val="bg1">
                    <a:lumMod val="65000"/>
                    <a:lumOff val="35000"/>
                  </a:schemeClr>
                </a:solidFill>
              </a:rPr>
              <a:t> and Taylor, “Net Gains”</a:t>
            </a:r>
            <a:endParaRPr lang="en-US" sz="1200" dirty="0">
              <a:solidFill>
                <a:schemeClr val="bg1">
                  <a:lumMod val="65000"/>
                  <a:lumOff val="35000"/>
                </a:schemeClr>
              </a:solidFill>
            </a:endParaRPr>
          </a:p>
        </p:txBody>
      </p:sp>
    </p:spTree>
    <p:extLst>
      <p:ext uri="{BB962C8B-B14F-4D97-AF65-F5344CB8AC3E}">
        <p14:creationId xmlns:p14="http://schemas.microsoft.com/office/powerpoint/2010/main" val="13121006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E1375A0-6623-4CD3-94EB-6EA169DCB103}" type="slidenum">
              <a:rPr lang="en-US" smtClean="0"/>
              <a:pPr>
                <a:defRPr/>
              </a:pPr>
              <a:t>8</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 y="245962"/>
            <a:ext cx="8915400" cy="6206924"/>
          </a:xfrm>
          <a:prstGeom prst="rect">
            <a:avLst/>
          </a:prstGeom>
          <a:solidFill>
            <a:srgbClr val="FFFFFF"/>
          </a:solidFill>
        </p:spPr>
      </p:pic>
    </p:spTree>
    <p:extLst>
      <p:ext uri="{BB962C8B-B14F-4D97-AF65-F5344CB8AC3E}">
        <p14:creationId xmlns:p14="http://schemas.microsoft.com/office/powerpoint/2010/main" val="1210083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E1375A0-6623-4CD3-94EB-6EA169DCB103}" type="slidenum">
              <a:rPr lang="en-US" smtClean="0"/>
              <a:pPr>
                <a:defRPr/>
              </a:pPr>
              <a:t>9</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7245"/>
            <a:ext cx="9144000" cy="5923510"/>
          </a:xfrm>
          <a:prstGeom prst="rect">
            <a:avLst/>
          </a:prstGeom>
          <a:solidFill>
            <a:srgbClr val="FFFFFF"/>
          </a:solidFill>
        </p:spPr>
      </p:pic>
    </p:spTree>
    <p:extLst>
      <p:ext uri="{BB962C8B-B14F-4D97-AF65-F5344CB8AC3E}">
        <p14:creationId xmlns:p14="http://schemas.microsoft.com/office/powerpoint/2010/main" val="1716378989"/>
      </p:ext>
    </p:extLst>
  </p:cSld>
  <p:clrMapOvr>
    <a:masterClrMapping/>
  </p:clrMapOvr>
  <p:timing>
    <p:tnLst>
      <p:par>
        <p:cTn id="1" dur="indefinite" restart="never" nodeType="tmRoot"/>
      </p:par>
    </p:tnLst>
  </p:timing>
</p:sld>
</file>

<file path=ppt/theme/theme1.xml><?xml version="1.0" encoding="utf-8"?>
<a:theme xmlns:a="http://schemas.openxmlformats.org/drawingml/2006/main" name="New Barr Powerpoint Template (OnScreen)">
  <a:themeElements>
    <a:clrScheme name="Barr3.0">
      <a:dk1>
        <a:sysClr val="windowText" lastClr="000000"/>
      </a:dk1>
      <a:lt1>
        <a:srgbClr val="D7D1BA"/>
      </a:lt1>
      <a:dk2>
        <a:srgbClr val="29547C"/>
      </a:dk2>
      <a:lt2>
        <a:srgbClr val="FCFFF4"/>
      </a:lt2>
      <a:accent1>
        <a:srgbClr val="29547C"/>
      </a:accent1>
      <a:accent2>
        <a:srgbClr val="007000"/>
      </a:accent2>
      <a:accent3>
        <a:srgbClr val="DB8200"/>
      </a:accent3>
      <a:accent4>
        <a:srgbClr val="800000"/>
      </a:accent4>
      <a:accent5>
        <a:srgbClr val="1D1B10"/>
      </a:accent5>
      <a:accent6>
        <a:srgbClr val="7F7F7F"/>
      </a:accent6>
      <a:hlink>
        <a:srgbClr val="0000FF"/>
      </a:hlink>
      <a:folHlink>
        <a:srgbClr val="3F004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arr3.0">
    <a:dk1>
      <a:sysClr val="windowText" lastClr="000000"/>
    </a:dk1>
    <a:lt1>
      <a:srgbClr val="D7D1BA"/>
    </a:lt1>
    <a:dk2>
      <a:srgbClr val="29547C"/>
    </a:dk2>
    <a:lt2>
      <a:srgbClr val="FCFFF4"/>
    </a:lt2>
    <a:accent1>
      <a:srgbClr val="29547C"/>
    </a:accent1>
    <a:accent2>
      <a:srgbClr val="007000"/>
    </a:accent2>
    <a:accent3>
      <a:srgbClr val="DB8200"/>
    </a:accent3>
    <a:accent4>
      <a:srgbClr val="800000"/>
    </a:accent4>
    <a:accent5>
      <a:srgbClr val="1D1B10"/>
    </a:accent5>
    <a:accent6>
      <a:srgbClr val="7F7F7F"/>
    </a:accent6>
    <a:hlink>
      <a:srgbClr val="0000FF"/>
    </a:hlink>
    <a:folHlink>
      <a:srgbClr val="3F0040"/>
    </a:folHlink>
  </a:clrScheme>
</a:themeOverride>
</file>

<file path=ppt/theme/themeOverride2.xml><?xml version="1.0" encoding="utf-8"?>
<a:themeOverride xmlns:a="http://schemas.openxmlformats.org/drawingml/2006/main">
  <a:clrScheme name="Barr3.0">
    <a:dk1>
      <a:sysClr val="windowText" lastClr="000000"/>
    </a:dk1>
    <a:lt1>
      <a:srgbClr val="D7D1BA"/>
    </a:lt1>
    <a:dk2>
      <a:srgbClr val="29547C"/>
    </a:dk2>
    <a:lt2>
      <a:srgbClr val="FCFFF4"/>
    </a:lt2>
    <a:accent1>
      <a:srgbClr val="29547C"/>
    </a:accent1>
    <a:accent2>
      <a:srgbClr val="007000"/>
    </a:accent2>
    <a:accent3>
      <a:srgbClr val="DB8200"/>
    </a:accent3>
    <a:accent4>
      <a:srgbClr val="800000"/>
    </a:accent4>
    <a:accent5>
      <a:srgbClr val="1D1B10"/>
    </a:accent5>
    <a:accent6>
      <a:srgbClr val="7F7F7F"/>
    </a:accent6>
    <a:hlink>
      <a:srgbClr val="0000FF"/>
    </a:hlink>
    <a:folHlink>
      <a:srgbClr val="3F004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1D1838EB37714499AA2893A341C6C2F" ma:contentTypeVersion="0" ma:contentTypeDescription="Create a new document." ma:contentTypeScope="" ma:versionID="6b7a225a7e679eb591f65ea74e655043">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680AD78-1395-47E8-AEFB-A80BEC96895D}">
  <ds:schemaRefs>
    <ds:schemaRef ds:uri="http://schemas.microsoft.com/sharepoint/v3/contenttype/forms"/>
  </ds:schemaRefs>
</ds:datastoreItem>
</file>

<file path=customXml/itemProps2.xml><?xml version="1.0" encoding="utf-8"?>
<ds:datastoreItem xmlns:ds="http://schemas.openxmlformats.org/officeDocument/2006/customXml" ds:itemID="{3C131154-2590-4231-9D1B-C6657A9FB4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46D10B03-F23F-4379-8F6B-80E17BCA4938}">
  <ds:schemaRefs>
    <ds:schemaRef ds:uri="http://schemas.openxmlformats.org/package/2006/metadata/core-properties"/>
    <ds:schemaRef ds:uri="http://schemas.microsoft.com/office/2006/documentManagement/types"/>
    <ds:schemaRef ds:uri="http://www.w3.org/XML/1998/namespace"/>
    <ds:schemaRef ds:uri="http://purl.org/dc/elements/1.1/"/>
    <ds:schemaRef ds:uri="http://purl.org/dc/terms/"/>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New Barr Powerpoint Template (OnScreen)</Template>
  <TotalTime>24890</TotalTime>
  <Words>1160</Words>
  <Application>Microsoft Office PowerPoint</Application>
  <PresentationFormat>On-screen Show (4:3)</PresentationFormat>
  <Paragraphs>140</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Georgia</vt:lpstr>
      <vt:lpstr>Open Sans</vt:lpstr>
      <vt:lpstr>Symbol</vt:lpstr>
      <vt:lpstr>Times New Roman</vt:lpstr>
      <vt:lpstr>New Barr Powerpoint Template (OnScreen)</vt:lpstr>
      <vt:lpstr>GEO Learning Conference The State of Network Evaluation:  The Barr Fellowship June 10, 2015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Fellowship Evaluation Learning Questions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 Slides for CleanMed Conference - April 2013</dc:title>
  <dc:creator>Nate Mullen</dc:creator>
  <cp:lastModifiedBy>Haskins, Kimberly</cp:lastModifiedBy>
  <cp:revision>180</cp:revision>
  <cp:lastPrinted>2015-06-09T22:51:45Z</cp:lastPrinted>
  <dcterms:created xsi:type="dcterms:W3CDTF">2012-09-26T13:35:03Z</dcterms:created>
  <dcterms:modified xsi:type="dcterms:W3CDTF">2015-06-09T22:52:15Z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PSDescription">
    <vt:lpwstr/>
  </property>
  <property fmtid="{D5CDD505-2E9C-101B-9397-08002B2CF9AE}" pid="3" name="Owner">
    <vt:lpwstr>Lanfer</vt:lpwstr>
  </property>
  <property fmtid="{D5CDD505-2E9C-101B-9397-08002B2CF9AE}" pid="4" name="Status">
    <vt:lpwstr/>
  </property>
  <property fmtid="{D5CDD505-2E9C-101B-9397-08002B2CF9AE}" pid="5" name="ContentTypeId">
    <vt:lpwstr>0x01010091D1838EB37714499AA2893A341C6C2F</vt:lpwstr>
  </property>
  <property fmtid="{D5CDD505-2E9C-101B-9397-08002B2CF9AE}" pid="6" name="Order">
    <vt:r8>200</vt:r8>
  </property>
</Properties>
</file>