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4"/>
  </p:notesMasterIdLst>
  <p:sldIdLst>
    <p:sldId id="302" r:id="rId2"/>
    <p:sldId id="257" r:id="rId3"/>
    <p:sldId id="266" r:id="rId4"/>
    <p:sldId id="367" r:id="rId5"/>
    <p:sldId id="366" r:id="rId6"/>
    <p:sldId id="368" r:id="rId7"/>
    <p:sldId id="370" r:id="rId8"/>
    <p:sldId id="374" r:id="rId9"/>
    <p:sldId id="372" r:id="rId10"/>
    <p:sldId id="373" r:id="rId11"/>
    <p:sldId id="369" r:id="rId12"/>
    <p:sldId id="365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C86AC2-EEDD-5547-9AE0-521260B4A684}">
          <p14:sldIdLst>
            <p14:sldId id="302"/>
            <p14:sldId id="257"/>
            <p14:sldId id="266"/>
            <p14:sldId id="367"/>
            <p14:sldId id="366"/>
            <p14:sldId id="368"/>
            <p14:sldId id="370"/>
            <p14:sldId id="374"/>
            <p14:sldId id="372"/>
            <p14:sldId id="373"/>
            <p14:sldId id="369"/>
            <p14:sldId id="365"/>
          </p14:sldIdLst>
        </p14:section>
        <p14:section name="Untitled Section" id="{59ACD0F2-B43D-6F44-ABF4-81C0BC13654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Brow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0A2D0"/>
    <a:srgbClr val="FF9933"/>
    <a:srgbClr val="24A5E3"/>
    <a:srgbClr val="24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81" autoAdjust="0"/>
  </p:normalViewPr>
  <p:slideViewPr>
    <p:cSldViewPr snapToGrid="0" snapToObjects="1"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786F0-5B8E-2348-BFB7-CB7276686140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E7E32-CFC8-F44C-9F92-0C2AB8AC261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Director</a:t>
          </a:r>
          <a:endParaRPr lang="en-US" dirty="0">
            <a:solidFill>
              <a:schemeClr val="tx1"/>
            </a:solidFill>
          </a:endParaRPr>
        </a:p>
      </dgm:t>
    </dgm:pt>
    <dgm:pt modelId="{68A52F5F-0B0A-C343-96A4-732DBB9B302E}" type="parTrans" cxnId="{29130FF6-7BC9-D04F-8B2E-6498F562DA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F2E76C-A277-6847-AA3D-D42E662B8531}" type="sibTrans" cxnId="{29130FF6-7BC9-D04F-8B2E-6498F562DA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D6A386-6F0D-F244-AA11-3C9D7B701F7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JAG (6)</a:t>
          </a:r>
          <a:endParaRPr lang="en-US" dirty="0">
            <a:solidFill>
              <a:schemeClr val="tx1"/>
            </a:solidFill>
          </a:endParaRPr>
        </a:p>
      </dgm:t>
    </dgm:pt>
    <dgm:pt modelId="{D47C32D1-79E4-274C-B5FD-3E2D899F190D}" type="parTrans" cxnId="{237CE6F0-29A1-8E44-A2C7-450F1F68CD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F28C04-8330-E045-8EB0-5F52EE50153E}" type="sibTrans" cxnId="{237CE6F0-29A1-8E44-A2C7-450F1F68CD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5A7C0C-A043-A84E-B1BD-8D8BA86108A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Foundation Center</a:t>
          </a:r>
          <a:endParaRPr lang="en-US" dirty="0">
            <a:solidFill>
              <a:schemeClr val="tx1"/>
            </a:solidFill>
          </a:endParaRPr>
        </a:p>
      </dgm:t>
    </dgm:pt>
    <dgm:pt modelId="{E95183F0-CE86-784C-B7F0-EBA69B357C60}" type="parTrans" cxnId="{54ACD881-7C2B-7749-81C9-432957E0E2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B4AFBC-1AE7-E245-BB67-2CED3AEE823D}" type="sibTrans" cxnId="{54ACD881-7C2B-7749-81C9-432957E0E2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D9D782-4591-F24D-A966-20E0B7D3C4A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Regional Associations (35)</a:t>
          </a:r>
          <a:endParaRPr lang="en-US" dirty="0">
            <a:solidFill>
              <a:schemeClr val="tx1"/>
            </a:solidFill>
          </a:endParaRPr>
        </a:p>
      </dgm:t>
    </dgm:pt>
    <dgm:pt modelId="{B1FA1020-91B5-734A-AC2E-A6B3DBD41780}" type="parTrans" cxnId="{90B7223F-AF40-9240-9A70-093260076E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1870B9-15F9-0241-88D0-50542DB310EC}" type="sibTrans" cxnId="{90B7223F-AF40-9240-9A70-093260076E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3D61D7-6418-FD4A-9BDA-FCF1F3E88CF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Pop. Focused Funds (450+)</a:t>
          </a:r>
          <a:endParaRPr lang="en-US" dirty="0">
            <a:solidFill>
              <a:schemeClr val="tx1"/>
            </a:solidFill>
          </a:endParaRPr>
        </a:p>
      </dgm:t>
    </dgm:pt>
    <dgm:pt modelId="{2DDECA9A-1DF1-E349-9279-0C52CA154AC9}" type="parTrans" cxnId="{667B8BF9-F61E-474C-86D3-5F7A479FE88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DB1F69-BE2F-2341-B7AC-AE9F8356DBB2}" type="sibTrans" cxnId="{667B8BF9-F61E-474C-86D3-5F7A479FE88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A80BB0-38EF-4E49-9686-76E7D07A77B6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CoF</a:t>
          </a:r>
          <a:r>
            <a:rPr lang="en-US" dirty="0" smtClean="0">
              <a:solidFill>
                <a:schemeClr val="tx1"/>
              </a:solidFill>
            </a:rPr>
            <a:t> – 1000+ members</a:t>
          </a:r>
          <a:endParaRPr lang="en-US" dirty="0">
            <a:solidFill>
              <a:schemeClr val="tx1"/>
            </a:solidFill>
          </a:endParaRPr>
        </a:p>
      </dgm:t>
    </dgm:pt>
    <dgm:pt modelId="{0965A8F9-FE24-4447-9615-BEEDBA3F6685}" type="parTrans" cxnId="{0F0746C4-6667-8F46-ACFF-9C80C9459C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84CCD3-9DC6-0846-A3F9-62CA0D08E3CB}" type="sibTrans" cxnId="{0F0746C4-6667-8F46-ACFF-9C80C9459C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6725A4-6DEE-F545-ADD3-EDFD70441D1F}" type="pres">
      <dgm:prSet presAssocID="{9B7786F0-5B8E-2348-BFB7-CB72766861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34DAFB-321B-644D-B51A-E5047DF3F04E}" type="pres">
      <dgm:prSet presAssocID="{EEBE7E32-CFC8-F44C-9F92-0C2AB8AC2615}" presName="centerShape" presStyleLbl="node0" presStyleIdx="0" presStyleCnt="1" custScaleX="70480" custScaleY="51690" custLinFactNeighborX="266" custLinFactNeighborY="4790"/>
      <dgm:spPr/>
      <dgm:t>
        <a:bodyPr/>
        <a:lstStyle/>
        <a:p>
          <a:endParaRPr lang="en-US"/>
        </a:p>
      </dgm:t>
    </dgm:pt>
    <dgm:pt modelId="{DE51D5E7-CDF2-7541-8623-663E503AEC89}" type="pres">
      <dgm:prSet presAssocID="{3ED6A386-6F0D-F244-AA11-3C9D7B701F77}" presName="node" presStyleLbl="node1" presStyleIdx="0" presStyleCnt="5" custScaleY="82788" custRadScaleRad="67692" custRadScaleInc="-2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9AA8C-A327-3241-82A3-DA66B729D4A1}" type="pres">
      <dgm:prSet presAssocID="{3ED6A386-6F0D-F244-AA11-3C9D7B701F77}" presName="dummy" presStyleCnt="0"/>
      <dgm:spPr/>
    </dgm:pt>
    <dgm:pt modelId="{82F53782-1F63-9742-9F69-16037C3AA4A3}" type="pres">
      <dgm:prSet presAssocID="{93F28C04-8330-E045-8EB0-5F52EE50153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1FF11E1-90FD-374F-B0DD-31654FED7BEE}" type="pres">
      <dgm:prSet presAssocID="{D45A7C0C-A043-A84E-B1BD-8D8BA86108A8}" presName="node" presStyleLbl="node1" presStyleIdx="1" presStyleCnt="5" custScaleY="90416" custRadScaleRad="112292" custRadScaleInc="53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33637-DE5B-3F4A-9AC5-2B5A2F915ECE}" type="pres">
      <dgm:prSet presAssocID="{D45A7C0C-A043-A84E-B1BD-8D8BA86108A8}" presName="dummy" presStyleCnt="0"/>
      <dgm:spPr/>
    </dgm:pt>
    <dgm:pt modelId="{56C3AAA0-74C0-D44A-8C1F-3425E13CF1A2}" type="pres">
      <dgm:prSet presAssocID="{A8B4AFBC-1AE7-E245-BB67-2CED3AEE823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0DC7EF9-9C81-3043-B454-74B9243FFA56}" type="pres">
      <dgm:prSet presAssocID="{E4A80BB0-38EF-4E49-9686-76E7D07A77B6}" presName="node" presStyleLbl="node1" presStyleIdx="2" presStyleCnt="5" custScaleY="84850" custRadScaleRad="100632" custRadScaleInc="-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B92F3-47F9-A44D-9E85-412484460E25}" type="pres">
      <dgm:prSet presAssocID="{E4A80BB0-38EF-4E49-9686-76E7D07A77B6}" presName="dummy" presStyleCnt="0"/>
      <dgm:spPr/>
    </dgm:pt>
    <dgm:pt modelId="{590F0A7A-46C0-ED40-887A-BF591D9C4229}" type="pres">
      <dgm:prSet presAssocID="{3084CCD3-9DC6-0846-A3F9-62CA0D08E3C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D80CBD4-C04B-8F42-BBF4-CA6C3503BABF}" type="pres">
      <dgm:prSet presAssocID="{36D9D782-4591-F24D-A966-20E0B7D3C4AD}" presName="node" presStyleLbl="node1" presStyleIdx="3" presStyleCnt="5" custScaleY="81798" custRadScaleRad="103971" custRadScaleInc="15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047C1-F475-694B-BD12-A7E77C987FC9}" type="pres">
      <dgm:prSet presAssocID="{36D9D782-4591-F24D-A966-20E0B7D3C4AD}" presName="dummy" presStyleCnt="0"/>
      <dgm:spPr/>
    </dgm:pt>
    <dgm:pt modelId="{CE36F5FC-83A4-5145-80FA-E4A6671CD904}" type="pres">
      <dgm:prSet presAssocID="{961870B9-15F9-0241-88D0-50542DB310E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C09977C-0B4E-5D4A-A720-FBD396AB3F9F}" type="pres">
      <dgm:prSet presAssocID="{D33D61D7-6418-FD4A-9BDA-FCF1F3E88CFB}" presName="node" presStyleLbl="node1" presStyleIdx="4" presStyleCnt="5" custScaleY="79028" custRadScaleRad="110669" custRadScaleInc="-53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02430-6AED-224B-97D5-5B4DC4C2D585}" type="pres">
      <dgm:prSet presAssocID="{D33D61D7-6418-FD4A-9BDA-FCF1F3E88CFB}" presName="dummy" presStyleCnt="0"/>
      <dgm:spPr/>
    </dgm:pt>
    <dgm:pt modelId="{5F784755-BF1E-EC4E-BA24-8043CD0A7FA5}" type="pres">
      <dgm:prSet presAssocID="{F9DB1F69-BE2F-2341-B7AC-AE9F8356DBB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0B7223F-AF40-9240-9A70-093260076E35}" srcId="{EEBE7E32-CFC8-F44C-9F92-0C2AB8AC2615}" destId="{36D9D782-4591-F24D-A966-20E0B7D3C4AD}" srcOrd="3" destOrd="0" parTransId="{B1FA1020-91B5-734A-AC2E-A6B3DBD41780}" sibTransId="{961870B9-15F9-0241-88D0-50542DB310EC}"/>
    <dgm:cxn modelId="{53DA01BB-8003-9449-86D2-59F64DDCF70B}" type="presOf" srcId="{D45A7C0C-A043-A84E-B1BD-8D8BA86108A8}" destId="{D1FF11E1-90FD-374F-B0DD-31654FED7BEE}" srcOrd="0" destOrd="0" presId="urn:microsoft.com/office/officeart/2005/8/layout/radial6"/>
    <dgm:cxn modelId="{0F0746C4-6667-8F46-ACFF-9C80C9459C50}" srcId="{EEBE7E32-CFC8-F44C-9F92-0C2AB8AC2615}" destId="{E4A80BB0-38EF-4E49-9686-76E7D07A77B6}" srcOrd="2" destOrd="0" parTransId="{0965A8F9-FE24-4447-9615-BEEDBA3F6685}" sibTransId="{3084CCD3-9DC6-0846-A3F9-62CA0D08E3CB}"/>
    <dgm:cxn modelId="{D1BF0DD2-55E5-4B41-BDE9-EFC9D573BAF2}" type="presOf" srcId="{9B7786F0-5B8E-2348-BFB7-CB7276686140}" destId="{D56725A4-6DEE-F545-ADD3-EDFD70441D1F}" srcOrd="0" destOrd="0" presId="urn:microsoft.com/office/officeart/2005/8/layout/radial6"/>
    <dgm:cxn modelId="{29130FF6-7BC9-D04F-8B2E-6498F562DADE}" srcId="{9B7786F0-5B8E-2348-BFB7-CB7276686140}" destId="{EEBE7E32-CFC8-F44C-9F92-0C2AB8AC2615}" srcOrd="0" destOrd="0" parTransId="{68A52F5F-0B0A-C343-96A4-732DBB9B302E}" sibTransId="{51F2E76C-A277-6847-AA3D-D42E662B8531}"/>
    <dgm:cxn modelId="{5123D985-074F-FC43-9F27-9480EF2C6FB2}" type="presOf" srcId="{F9DB1F69-BE2F-2341-B7AC-AE9F8356DBB2}" destId="{5F784755-BF1E-EC4E-BA24-8043CD0A7FA5}" srcOrd="0" destOrd="0" presId="urn:microsoft.com/office/officeart/2005/8/layout/radial6"/>
    <dgm:cxn modelId="{3C01102E-2FBC-B641-BDDB-12C5D4F1F5C1}" type="presOf" srcId="{3084CCD3-9DC6-0846-A3F9-62CA0D08E3CB}" destId="{590F0A7A-46C0-ED40-887A-BF591D9C4229}" srcOrd="0" destOrd="0" presId="urn:microsoft.com/office/officeart/2005/8/layout/radial6"/>
    <dgm:cxn modelId="{212B3A30-2B23-7F49-AAD1-513405234B8F}" type="presOf" srcId="{93F28C04-8330-E045-8EB0-5F52EE50153E}" destId="{82F53782-1F63-9742-9F69-16037C3AA4A3}" srcOrd="0" destOrd="0" presId="urn:microsoft.com/office/officeart/2005/8/layout/radial6"/>
    <dgm:cxn modelId="{2BE0645A-BF8D-F843-BE92-D678CEADD832}" type="presOf" srcId="{D33D61D7-6418-FD4A-9BDA-FCF1F3E88CFB}" destId="{5C09977C-0B4E-5D4A-A720-FBD396AB3F9F}" srcOrd="0" destOrd="0" presId="urn:microsoft.com/office/officeart/2005/8/layout/radial6"/>
    <dgm:cxn modelId="{54ACD881-7C2B-7749-81C9-432957E0E246}" srcId="{EEBE7E32-CFC8-F44C-9F92-0C2AB8AC2615}" destId="{D45A7C0C-A043-A84E-B1BD-8D8BA86108A8}" srcOrd="1" destOrd="0" parTransId="{E95183F0-CE86-784C-B7F0-EBA69B357C60}" sibTransId="{A8B4AFBC-1AE7-E245-BB67-2CED3AEE823D}"/>
    <dgm:cxn modelId="{F748755A-A2A2-EA44-9E79-0F755F3F5B89}" type="presOf" srcId="{E4A80BB0-38EF-4E49-9686-76E7D07A77B6}" destId="{70DC7EF9-9C81-3043-B454-74B9243FFA56}" srcOrd="0" destOrd="0" presId="urn:microsoft.com/office/officeart/2005/8/layout/radial6"/>
    <dgm:cxn modelId="{8D79966D-4A49-E648-8315-DB6AE9CF37ED}" type="presOf" srcId="{961870B9-15F9-0241-88D0-50542DB310EC}" destId="{CE36F5FC-83A4-5145-80FA-E4A6671CD904}" srcOrd="0" destOrd="0" presId="urn:microsoft.com/office/officeart/2005/8/layout/radial6"/>
    <dgm:cxn modelId="{59EC9B95-11DD-3143-B16C-02EDDFAE2FA0}" type="presOf" srcId="{EEBE7E32-CFC8-F44C-9F92-0C2AB8AC2615}" destId="{CC34DAFB-321B-644D-B51A-E5047DF3F04E}" srcOrd="0" destOrd="0" presId="urn:microsoft.com/office/officeart/2005/8/layout/radial6"/>
    <dgm:cxn modelId="{B4640D6C-D659-A643-8EAB-19EF3E805736}" type="presOf" srcId="{A8B4AFBC-1AE7-E245-BB67-2CED3AEE823D}" destId="{56C3AAA0-74C0-D44A-8C1F-3425E13CF1A2}" srcOrd="0" destOrd="0" presId="urn:microsoft.com/office/officeart/2005/8/layout/radial6"/>
    <dgm:cxn modelId="{92028DE2-C33D-0544-912D-0845211F0AF6}" type="presOf" srcId="{36D9D782-4591-F24D-A966-20E0B7D3C4AD}" destId="{AD80CBD4-C04B-8F42-BBF4-CA6C3503BABF}" srcOrd="0" destOrd="0" presId="urn:microsoft.com/office/officeart/2005/8/layout/radial6"/>
    <dgm:cxn modelId="{667B8BF9-F61E-474C-86D3-5F7A479FE882}" srcId="{EEBE7E32-CFC8-F44C-9F92-0C2AB8AC2615}" destId="{D33D61D7-6418-FD4A-9BDA-FCF1F3E88CFB}" srcOrd="4" destOrd="0" parTransId="{2DDECA9A-1DF1-E349-9279-0C52CA154AC9}" sibTransId="{F9DB1F69-BE2F-2341-B7AC-AE9F8356DBB2}"/>
    <dgm:cxn modelId="{237CE6F0-29A1-8E44-A2C7-450F1F68CD6E}" srcId="{EEBE7E32-CFC8-F44C-9F92-0C2AB8AC2615}" destId="{3ED6A386-6F0D-F244-AA11-3C9D7B701F77}" srcOrd="0" destOrd="0" parTransId="{D47C32D1-79E4-274C-B5FD-3E2D899F190D}" sibTransId="{93F28C04-8330-E045-8EB0-5F52EE50153E}"/>
    <dgm:cxn modelId="{751EEA79-0EEE-F944-8757-B86505F88BA7}" type="presOf" srcId="{3ED6A386-6F0D-F244-AA11-3C9D7B701F77}" destId="{DE51D5E7-CDF2-7541-8623-663E503AEC89}" srcOrd="0" destOrd="0" presId="urn:microsoft.com/office/officeart/2005/8/layout/radial6"/>
    <dgm:cxn modelId="{91769DFA-A59C-E441-99DF-848B46CF9941}" type="presParOf" srcId="{D56725A4-6DEE-F545-ADD3-EDFD70441D1F}" destId="{CC34DAFB-321B-644D-B51A-E5047DF3F04E}" srcOrd="0" destOrd="0" presId="urn:microsoft.com/office/officeart/2005/8/layout/radial6"/>
    <dgm:cxn modelId="{C149D074-866A-8442-AFB9-F0CBBD99C8F9}" type="presParOf" srcId="{D56725A4-6DEE-F545-ADD3-EDFD70441D1F}" destId="{DE51D5E7-CDF2-7541-8623-663E503AEC89}" srcOrd="1" destOrd="0" presId="urn:microsoft.com/office/officeart/2005/8/layout/radial6"/>
    <dgm:cxn modelId="{50E6B4D5-0BE2-404F-8D4C-4E84E1945181}" type="presParOf" srcId="{D56725A4-6DEE-F545-ADD3-EDFD70441D1F}" destId="{1EA9AA8C-A327-3241-82A3-DA66B729D4A1}" srcOrd="2" destOrd="0" presId="urn:microsoft.com/office/officeart/2005/8/layout/radial6"/>
    <dgm:cxn modelId="{71E00638-FEDA-514C-B59E-8B40D2C00019}" type="presParOf" srcId="{D56725A4-6DEE-F545-ADD3-EDFD70441D1F}" destId="{82F53782-1F63-9742-9F69-16037C3AA4A3}" srcOrd="3" destOrd="0" presId="urn:microsoft.com/office/officeart/2005/8/layout/radial6"/>
    <dgm:cxn modelId="{5675325C-DDCB-314A-A87A-981D54DFD9CF}" type="presParOf" srcId="{D56725A4-6DEE-F545-ADD3-EDFD70441D1F}" destId="{D1FF11E1-90FD-374F-B0DD-31654FED7BEE}" srcOrd="4" destOrd="0" presId="urn:microsoft.com/office/officeart/2005/8/layout/radial6"/>
    <dgm:cxn modelId="{9D5F8242-5906-754C-8E47-04881C99A410}" type="presParOf" srcId="{D56725A4-6DEE-F545-ADD3-EDFD70441D1F}" destId="{4DD33637-DE5B-3F4A-9AC5-2B5A2F915ECE}" srcOrd="5" destOrd="0" presId="urn:microsoft.com/office/officeart/2005/8/layout/radial6"/>
    <dgm:cxn modelId="{E151900C-FC4B-7B43-A830-15BAD89A73FF}" type="presParOf" srcId="{D56725A4-6DEE-F545-ADD3-EDFD70441D1F}" destId="{56C3AAA0-74C0-D44A-8C1F-3425E13CF1A2}" srcOrd="6" destOrd="0" presId="urn:microsoft.com/office/officeart/2005/8/layout/radial6"/>
    <dgm:cxn modelId="{85A47815-12A5-714F-B1A5-9BAF44B78D02}" type="presParOf" srcId="{D56725A4-6DEE-F545-ADD3-EDFD70441D1F}" destId="{70DC7EF9-9C81-3043-B454-74B9243FFA56}" srcOrd="7" destOrd="0" presId="urn:microsoft.com/office/officeart/2005/8/layout/radial6"/>
    <dgm:cxn modelId="{A52E3368-65C1-8442-B1FD-E3E951848486}" type="presParOf" srcId="{D56725A4-6DEE-F545-ADD3-EDFD70441D1F}" destId="{35DB92F3-47F9-A44D-9E85-412484460E25}" srcOrd="8" destOrd="0" presId="urn:microsoft.com/office/officeart/2005/8/layout/radial6"/>
    <dgm:cxn modelId="{CD80944E-DA18-774C-9777-368389ABC545}" type="presParOf" srcId="{D56725A4-6DEE-F545-ADD3-EDFD70441D1F}" destId="{590F0A7A-46C0-ED40-887A-BF591D9C4229}" srcOrd="9" destOrd="0" presId="urn:microsoft.com/office/officeart/2005/8/layout/radial6"/>
    <dgm:cxn modelId="{7695ECEA-ED15-7740-A28F-EC3CC1D57DDA}" type="presParOf" srcId="{D56725A4-6DEE-F545-ADD3-EDFD70441D1F}" destId="{AD80CBD4-C04B-8F42-BBF4-CA6C3503BABF}" srcOrd="10" destOrd="0" presId="urn:microsoft.com/office/officeart/2005/8/layout/radial6"/>
    <dgm:cxn modelId="{EC6ED36D-FDF0-0440-8BD7-E461DE916210}" type="presParOf" srcId="{D56725A4-6DEE-F545-ADD3-EDFD70441D1F}" destId="{01F047C1-F475-694B-BD12-A7E77C987FC9}" srcOrd="11" destOrd="0" presId="urn:microsoft.com/office/officeart/2005/8/layout/radial6"/>
    <dgm:cxn modelId="{CD680ACA-66FB-4348-98A0-A5CC3BBBD19C}" type="presParOf" srcId="{D56725A4-6DEE-F545-ADD3-EDFD70441D1F}" destId="{CE36F5FC-83A4-5145-80FA-E4A6671CD904}" srcOrd="12" destOrd="0" presId="urn:microsoft.com/office/officeart/2005/8/layout/radial6"/>
    <dgm:cxn modelId="{5E6F5702-541D-9E43-A4A0-DE1384A5A165}" type="presParOf" srcId="{D56725A4-6DEE-F545-ADD3-EDFD70441D1F}" destId="{5C09977C-0B4E-5D4A-A720-FBD396AB3F9F}" srcOrd="13" destOrd="0" presId="urn:microsoft.com/office/officeart/2005/8/layout/radial6"/>
    <dgm:cxn modelId="{659816B7-2496-4B4F-9969-D51850AA6F2D}" type="presParOf" srcId="{D56725A4-6DEE-F545-ADD3-EDFD70441D1F}" destId="{CB502430-6AED-224B-97D5-5B4DC4C2D585}" srcOrd="14" destOrd="0" presId="urn:microsoft.com/office/officeart/2005/8/layout/radial6"/>
    <dgm:cxn modelId="{92E4CCE1-3C57-3D41-AE99-BE095A88AB14}" type="presParOf" srcId="{D56725A4-6DEE-F545-ADD3-EDFD70441D1F}" destId="{5F784755-BF1E-EC4E-BA24-8043CD0A7FA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98467-91CF-7741-80F8-5169F79020D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BF9E5-7226-5041-9F03-29F0D918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3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BF9E5-7226-5041-9F03-29F0D9188A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3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BF9E5-7226-5041-9F03-29F0D9188A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Background</a:t>
            </a:r>
            <a:r>
              <a:rPr lang="en-US" baseline="0" dirty="0" smtClean="0"/>
              <a:t> </a:t>
            </a:r>
            <a:r>
              <a:rPr lang="en-US" dirty="0" smtClean="0"/>
              <a:t>on D5 and strategy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BF9E5-7226-5041-9F03-29F0D9188A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BF9E5-7226-5041-9F03-29F0D9188A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9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8F31-45CE-9C48-9239-F68E60182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</a:p>
          <a:p>
            <a:endParaRPr lang="en-US" dirty="0" smtClean="0"/>
          </a:p>
          <a:p>
            <a:r>
              <a:rPr lang="en-US" dirty="0" smtClean="0"/>
              <a:t>This is no</a:t>
            </a:r>
            <a:r>
              <a:rPr lang="en-US" baseline="0" dirty="0" smtClean="0"/>
              <a:t> longer optional or ancillary</a:t>
            </a:r>
          </a:p>
          <a:p>
            <a:r>
              <a:rPr lang="en-US" baseline="0" dirty="0" smtClean="0"/>
              <a:t>Philanthropy across the board must strengthen its ability to effectively engage diverse communities if they are to be relevant, effective and sustainable</a:t>
            </a:r>
          </a:p>
          <a:p>
            <a:r>
              <a:rPr lang="en-US" baseline="0" dirty="0" smtClean="0"/>
              <a:t>Increasing inequity and huge pots of resources will continue to come under scrutiny; must be prepared to speak to </a:t>
            </a:r>
            <a:r>
              <a:rPr lang="en-US" baseline="0" smtClean="0"/>
              <a:t>its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BF9E5-7226-5041-9F03-29F0D9188A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0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2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5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7724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6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800" b="1"/>
            </a:lvl2pPr>
            <a:lvl3pPr marL="800100" indent="0">
              <a:buNone/>
              <a:defRPr sz="1600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800" b="1"/>
            </a:lvl2pPr>
            <a:lvl3pPr marL="800100" indent="0">
              <a:buNone/>
              <a:defRPr sz="1600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5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2" cy="116205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2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050" indent="0">
              <a:buNone/>
              <a:defRPr sz="1100"/>
            </a:lvl2pPr>
            <a:lvl3pPr marL="800100" indent="0">
              <a:buNone/>
              <a:defRPr sz="900"/>
            </a:lvl3pPr>
            <a:lvl4pPr marL="1200150" indent="0">
              <a:buNone/>
              <a:defRPr sz="800"/>
            </a:lvl4pPr>
            <a:lvl5pPr marL="1600200" indent="0">
              <a:buNone/>
              <a:defRPr sz="800"/>
            </a:lvl5pPr>
            <a:lvl6pPr marL="2000250" indent="0">
              <a:buNone/>
              <a:defRPr sz="800"/>
            </a:lvl6pPr>
            <a:lvl7pPr marL="2400300" indent="0">
              <a:buNone/>
              <a:defRPr sz="800"/>
            </a:lvl7pPr>
            <a:lvl8pPr marL="2800350" indent="0">
              <a:buNone/>
              <a:defRPr sz="800"/>
            </a:lvl8pPr>
            <a:lvl9pPr marL="32004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8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050" indent="0">
              <a:buNone/>
              <a:defRPr sz="2500"/>
            </a:lvl2pPr>
            <a:lvl3pPr marL="800100" indent="0">
              <a:buNone/>
              <a:defRPr sz="2100"/>
            </a:lvl3pPr>
            <a:lvl4pPr marL="1200150" indent="0">
              <a:buNone/>
              <a:defRPr sz="1800"/>
            </a:lvl4pPr>
            <a:lvl5pPr marL="1600200" indent="0">
              <a:buNone/>
              <a:defRPr sz="1800"/>
            </a:lvl5pPr>
            <a:lvl6pPr marL="2000250" indent="0">
              <a:buNone/>
              <a:defRPr sz="1800"/>
            </a:lvl6pPr>
            <a:lvl7pPr marL="2400300" indent="0">
              <a:buNone/>
              <a:defRPr sz="1800"/>
            </a:lvl7pPr>
            <a:lvl8pPr marL="2800350" indent="0">
              <a:buNone/>
              <a:defRPr sz="1800"/>
            </a:lvl8pPr>
            <a:lvl9pPr marL="3200400" indent="0">
              <a:buNone/>
              <a:defRPr sz="1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00050" indent="0">
              <a:buNone/>
              <a:defRPr sz="1100"/>
            </a:lvl2pPr>
            <a:lvl3pPr marL="800100" indent="0">
              <a:buNone/>
              <a:defRPr sz="900"/>
            </a:lvl3pPr>
            <a:lvl4pPr marL="1200150" indent="0">
              <a:buNone/>
              <a:defRPr sz="800"/>
            </a:lvl4pPr>
            <a:lvl5pPr marL="1600200" indent="0">
              <a:buNone/>
              <a:defRPr sz="800"/>
            </a:lvl5pPr>
            <a:lvl6pPr marL="2000250" indent="0">
              <a:buNone/>
              <a:defRPr sz="800"/>
            </a:lvl6pPr>
            <a:lvl7pPr marL="2400300" indent="0">
              <a:buNone/>
              <a:defRPr sz="800"/>
            </a:lvl7pPr>
            <a:lvl8pPr marL="2800350" indent="0">
              <a:buNone/>
              <a:defRPr sz="800"/>
            </a:lvl8pPr>
            <a:lvl9pPr marL="32004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0010" tIns="40005" rIns="80010" bIns="400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80010" tIns="40005" rIns="80010" bIns="400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FF69-43E6-2144-8F25-00B73BA73F0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AE8A-68DA-6044-B091-1C645A83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0005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038" indent="-300038" algn="l" defTabSz="40005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81" indent="-250031" algn="l" defTabSz="40005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40005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40005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40005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40005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40005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40005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40005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0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4000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4000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4000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4000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4000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4000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4000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4000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5 PPT template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85961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ACD9"/>
                </a:solidFill>
                <a:latin typeface="Avenir Heavy"/>
                <a:cs typeface="Avenir Heavy"/>
              </a:rPr>
              <a:t>D5: From Coalition to Movement</a:t>
            </a:r>
          </a:p>
          <a:p>
            <a:pPr algn="ctr"/>
            <a:r>
              <a:rPr lang="en-US" sz="3600" b="1" dirty="0" smtClean="0">
                <a:solidFill>
                  <a:srgbClr val="24ACD9"/>
                </a:solidFill>
                <a:latin typeface="Avenir Heavy"/>
                <a:cs typeface="Avenir Heavy"/>
              </a:rPr>
              <a:t>GEO Collaboration Conference</a:t>
            </a:r>
          </a:p>
          <a:p>
            <a:pPr algn="ctr"/>
            <a:r>
              <a:rPr lang="en-US" sz="2800" b="1" dirty="0" smtClean="0">
                <a:solidFill>
                  <a:srgbClr val="24ACD9"/>
                </a:solidFill>
                <a:latin typeface="Avenir Heavy"/>
                <a:cs typeface="Avenir Heavy"/>
              </a:rPr>
              <a:t>Houston, TX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1305" y="546877"/>
            <a:ext cx="2928196" cy="1481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5 logo cop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72" y="549445"/>
            <a:ext cx="3475029" cy="14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733" y="558800"/>
            <a:ext cx="567266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24ACD9"/>
                </a:solidFill>
                <a:latin typeface="Avenir Heavy"/>
                <a:cs typeface="Avenir Heavy"/>
              </a:rPr>
              <a:t>Key Accomplishments</a:t>
            </a:r>
            <a:endParaRPr lang="en-US" b="1" dirty="0">
              <a:solidFill>
                <a:srgbClr val="24ACD9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259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Book"/>
              </a:rPr>
              <a:t>Facilitated the </a:t>
            </a:r>
            <a:r>
              <a:rPr lang="en-US" dirty="0" smtClean="0">
                <a:solidFill>
                  <a:srgbClr val="24ACD9"/>
                </a:solidFill>
                <a:latin typeface="Avenir Heavy"/>
              </a:rPr>
              <a:t>strengthening of field wide data collection system</a:t>
            </a:r>
          </a:p>
          <a:p>
            <a:r>
              <a:rPr lang="en-US" dirty="0" smtClean="0">
                <a:latin typeface="Avenir Book"/>
              </a:rPr>
              <a:t>Provided overarching voice of inclusion and accountability that </a:t>
            </a:r>
            <a:r>
              <a:rPr lang="en-US" dirty="0" smtClean="0">
                <a:solidFill>
                  <a:srgbClr val="24ACD9"/>
                </a:solidFill>
                <a:latin typeface="Avenir Heavy"/>
              </a:rPr>
              <a:t>broadened the range and number of philanthropic institutions </a:t>
            </a:r>
            <a:r>
              <a:rPr lang="en-US" dirty="0" smtClean="0">
                <a:latin typeface="Avenir Book"/>
              </a:rPr>
              <a:t>engaging these issues</a:t>
            </a:r>
          </a:p>
          <a:p>
            <a:r>
              <a:rPr lang="en-US" dirty="0" smtClean="0">
                <a:latin typeface="Avenir Book"/>
              </a:rPr>
              <a:t>Provided field with a strategic communications framework for </a:t>
            </a:r>
            <a:r>
              <a:rPr lang="en-US" dirty="0" smtClean="0">
                <a:solidFill>
                  <a:srgbClr val="24ACD9"/>
                </a:solidFill>
                <a:latin typeface="Avenir Heavy"/>
              </a:rPr>
              <a:t>effective messaging to targeted audiences</a:t>
            </a:r>
            <a:endParaRPr lang="en-US" dirty="0">
              <a:solidFill>
                <a:srgbClr val="24ACD9"/>
              </a:solidFill>
              <a:latin typeface="Avenir Heavy"/>
            </a:endParaRPr>
          </a:p>
        </p:txBody>
      </p:sp>
      <p:pic>
        <p:nvPicPr>
          <p:cNvPr id="4" name="Picture 3" descr="D5 logo copy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6" y="57035"/>
            <a:ext cx="1585564" cy="10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3" y="433401"/>
            <a:ext cx="572346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24ACD9"/>
                </a:solidFill>
                <a:latin typeface="Avenir Heavy"/>
                <a:cs typeface="Avenir Heavy"/>
              </a:rPr>
              <a:t>Key </a:t>
            </a:r>
            <a:r>
              <a:rPr lang="en-US" b="1" dirty="0" err="1" smtClean="0">
                <a:solidFill>
                  <a:srgbClr val="24ACD9"/>
                </a:solidFill>
                <a:latin typeface="Avenir Heavy"/>
                <a:cs typeface="Avenir Heavy"/>
              </a:rPr>
              <a:t>Learnings</a:t>
            </a:r>
            <a:r>
              <a:rPr lang="en-US" b="1" dirty="0" smtClean="0">
                <a:solidFill>
                  <a:srgbClr val="24ACD9"/>
                </a:solidFill>
                <a:latin typeface="Avenir Heavy"/>
                <a:cs typeface="Avenir Heavy"/>
              </a:rPr>
              <a:t>/Lessons</a:t>
            </a:r>
            <a:endParaRPr lang="en-US" b="1" dirty="0">
              <a:solidFill>
                <a:srgbClr val="24ACD9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67" y="2726266"/>
            <a:ext cx="7315200" cy="38269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venir Book"/>
              </a:rPr>
              <a:t>Establish </a:t>
            </a:r>
            <a:r>
              <a:rPr lang="en-US" dirty="0" smtClean="0">
                <a:solidFill>
                  <a:srgbClr val="24ACD9"/>
                </a:solidFill>
                <a:latin typeface="Avenir Heavy"/>
                <a:cs typeface="Avenir Heavy"/>
              </a:rPr>
              <a:t>clear lines of </a:t>
            </a:r>
            <a:r>
              <a:rPr lang="en-US" dirty="0" smtClean="0">
                <a:solidFill>
                  <a:srgbClr val="24ACD9"/>
                </a:solidFill>
                <a:latin typeface="Avenir Heavy"/>
              </a:rPr>
              <a:t>accountability</a:t>
            </a:r>
          </a:p>
          <a:p>
            <a:r>
              <a:rPr lang="en-US" dirty="0" smtClean="0">
                <a:latin typeface="Avenir Book"/>
              </a:rPr>
              <a:t>Establish </a:t>
            </a:r>
            <a:r>
              <a:rPr lang="en-US" dirty="0" smtClean="0">
                <a:solidFill>
                  <a:srgbClr val="24ACD9"/>
                </a:solidFill>
                <a:latin typeface="Avenir Heavy"/>
              </a:rPr>
              <a:t>feasibility of goals/outcomes</a:t>
            </a:r>
          </a:p>
          <a:p>
            <a:r>
              <a:rPr lang="en-US" dirty="0" smtClean="0">
                <a:latin typeface="Avenir Book"/>
              </a:rPr>
              <a:t>Ensure clarity on </a:t>
            </a:r>
            <a:r>
              <a:rPr lang="en-US" dirty="0" smtClean="0">
                <a:solidFill>
                  <a:srgbClr val="24ACD9"/>
                </a:solidFill>
                <a:latin typeface="Avenir Heavy"/>
              </a:rPr>
              <a:t>distribution of resources </a:t>
            </a:r>
          </a:p>
          <a:p>
            <a:r>
              <a:rPr lang="en-US" dirty="0" smtClean="0">
                <a:latin typeface="Avenir Book"/>
              </a:rPr>
              <a:t>Address </a:t>
            </a:r>
            <a:r>
              <a:rPr lang="en-US" dirty="0" smtClean="0">
                <a:solidFill>
                  <a:srgbClr val="24ACD9"/>
                </a:solidFill>
                <a:latin typeface="Avenir Heavy"/>
              </a:rPr>
              <a:t>conflicts of interests</a:t>
            </a:r>
            <a:r>
              <a:rPr lang="en-US" dirty="0" smtClean="0">
                <a:solidFill>
                  <a:srgbClr val="3366FF"/>
                </a:solidFill>
                <a:latin typeface="Avenir Heavy"/>
              </a:rPr>
              <a:t> </a:t>
            </a:r>
            <a:r>
              <a:rPr lang="en-US" dirty="0" smtClean="0">
                <a:latin typeface="Avenir Book"/>
              </a:rPr>
              <a:t>with respect to oversight and execution</a:t>
            </a:r>
          </a:p>
          <a:p>
            <a:r>
              <a:rPr lang="en-US" dirty="0" smtClean="0">
                <a:latin typeface="Avenir Book"/>
              </a:rPr>
              <a:t>Anticipate the </a:t>
            </a:r>
            <a:r>
              <a:rPr lang="en-US" dirty="0" smtClean="0">
                <a:solidFill>
                  <a:srgbClr val="24ACD9"/>
                </a:solidFill>
                <a:latin typeface="Avenir Heavy"/>
              </a:rPr>
              <a:t>need for flexibility on strategy</a:t>
            </a:r>
            <a:r>
              <a:rPr lang="en-US" dirty="0" smtClean="0">
                <a:solidFill>
                  <a:srgbClr val="24ACD9"/>
                </a:solidFill>
                <a:latin typeface="Avenir Book"/>
              </a:rPr>
              <a:t> </a:t>
            </a:r>
            <a:r>
              <a:rPr lang="en-US" dirty="0" smtClean="0">
                <a:latin typeface="Avenir Book"/>
              </a:rPr>
              <a:t>and approach</a:t>
            </a:r>
          </a:p>
          <a:p>
            <a:r>
              <a:rPr lang="en-US" dirty="0" smtClean="0">
                <a:latin typeface="Avenir Book"/>
              </a:rPr>
              <a:t>Ensure that </a:t>
            </a:r>
            <a:r>
              <a:rPr lang="en-US" dirty="0" smtClean="0">
                <a:solidFill>
                  <a:srgbClr val="24ACD9"/>
                </a:solidFill>
                <a:latin typeface="Avenir Heavy"/>
                <a:cs typeface="Avenir Heavy"/>
              </a:rPr>
              <a:t>process/</a:t>
            </a:r>
            <a:r>
              <a:rPr lang="en-US" dirty="0" smtClean="0">
                <a:solidFill>
                  <a:srgbClr val="24ACD9"/>
                </a:solidFill>
                <a:latin typeface="Avenir Heavy"/>
              </a:rPr>
              <a:t>structure does not impede impact  </a:t>
            </a:r>
            <a:endParaRPr lang="en-US" dirty="0">
              <a:solidFill>
                <a:srgbClr val="24ACD9"/>
              </a:solidFill>
              <a:latin typeface="Avenir Heavy"/>
            </a:endParaRPr>
          </a:p>
        </p:txBody>
      </p:sp>
      <p:pic>
        <p:nvPicPr>
          <p:cNvPr id="4" name="Picture 3" descr="D5 logo copy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6" y="57035"/>
            <a:ext cx="1585564" cy="1073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4667" y="1761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733" y="1440934"/>
            <a:ext cx="7907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ensure that the best practices of collaborative work outlined in GEO’s “Building Collaboration from the Inside Out:’ can be operational, collaborative funders of collaborative efforts should ensure: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764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5 Homepage Banner 6.2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523" b="-34523"/>
          <a:stretch>
            <a:fillRect/>
          </a:stretch>
        </p:blipFill>
        <p:spPr>
          <a:xfrm>
            <a:off x="0" y="162143"/>
            <a:ext cx="9144000" cy="61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5 PPT template-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6245" y="6375482"/>
            <a:ext cx="1207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/>
                <a:cs typeface="Avenir Book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latin typeface="Avenir Book"/>
                <a:cs typeface="Avenir Book"/>
              </a:rPr>
              <a:t>he vision</a:t>
            </a:r>
            <a:endParaRPr lang="en-US" sz="14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959" y="531069"/>
            <a:ext cx="80767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venir Heavy"/>
                <a:cs typeface="Avenir Heavy"/>
              </a:rPr>
              <a:t>Imagine </a:t>
            </a:r>
            <a:r>
              <a:rPr lang="en-US" sz="3200" b="1" dirty="0" smtClean="0">
                <a:solidFill>
                  <a:srgbClr val="000000"/>
                </a:solidFill>
                <a:latin typeface="Avenir Heavy"/>
                <a:cs typeface="Avenir Heavy"/>
              </a:rPr>
              <a:t>philanthropy… </a:t>
            </a:r>
            <a:endParaRPr lang="en-US" sz="3200" b="1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959" y="1903790"/>
            <a:ext cx="8282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24ACD9"/>
                </a:solidFill>
                <a:latin typeface="Avenir Heavy"/>
                <a:cs typeface="Avenir Heavy"/>
              </a:rPr>
              <a:t>achieves lasting impact 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by drawing on </a:t>
            </a:r>
            <a:r>
              <a:rPr lang="en-US" sz="2400" dirty="0" smtClean="0">
                <a:latin typeface="Avenir Book"/>
                <a:cs typeface="Avenir Book"/>
              </a:rPr>
              <a:t>the </a:t>
            </a:r>
            <a:r>
              <a:rPr lang="en-US" sz="2400" dirty="0">
                <a:latin typeface="Avenir Book"/>
                <a:cs typeface="Avenir Book"/>
              </a:rPr>
              <a:t>power of diverse staffs and </a:t>
            </a:r>
            <a:r>
              <a:rPr lang="en-US" sz="2400" dirty="0" smtClean="0">
                <a:latin typeface="Avenir Book"/>
                <a:cs typeface="Avenir Book"/>
              </a:rPr>
              <a:t>boards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24ACD9"/>
                </a:solidFill>
                <a:latin typeface="Avenir Heavy"/>
                <a:cs typeface="Avenir Heavy"/>
              </a:rPr>
              <a:t>forges</a:t>
            </a:r>
            <a:r>
              <a:rPr lang="en-US" sz="2400" dirty="0" smtClean="0">
                <a:solidFill>
                  <a:srgbClr val="24ACD9"/>
                </a:solidFill>
                <a:latin typeface="Avenir Heavy"/>
                <a:cs typeface="Avenir Heavy"/>
              </a:rPr>
              <a:t> </a:t>
            </a:r>
            <a:r>
              <a:rPr lang="en-US" sz="2400" b="1" dirty="0" smtClean="0">
                <a:solidFill>
                  <a:srgbClr val="24ACD9"/>
                </a:solidFill>
                <a:latin typeface="Avenir Heavy"/>
                <a:cs typeface="Avenir Heavy"/>
              </a:rPr>
              <a:t>genuine partnerships 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with diverse communities</a:t>
            </a:r>
          </a:p>
          <a:p>
            <a:endParaRPr lang="en-US" sz="24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24ACD9"/>
                </a:solidFill>
                <a:latin typeface="Avenir Heavy"/>
                <a:cs typeface="Avenir Heavy"/>
              </a:rPr>
              <a:t>increases access 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to opportunities and resources</a:t>
            </a:r>
          </a:p>
          <a:p>
            <a:endParaRPr lang="en-US" sz="24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0048" y="4828965"/>
            <a:ext cx="3543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venir Heavy"/>
                <a:cs typeface="Avenir Heavy"/>
              </a:rPr>
              <a:t>f</a:t>
            </a:r>
            <a:r>
              <a:rPr lang="en-US" sz="3200" b="1" dirty="0" smtClean="0">
                <a:solidFill>
                  <a:srgbClr val="000000"/>
                </a:solidFill>
                <a:latin typeface="Avenir Heavy"/>
                <a:cs typeface="Avenir Heavy"/>
              </a:rPr>
              <a:t>or </a:t>
            </a:r>
            <a:r>
              <a:rPr lang="en-US" sz="3200" b="1" dirty="0">
                <a:solidFill>
                  <a:srgbClr val="000000"/>
                </a:solidFill>
                <a:latin typeface="Avenir Heavy"/>
                <a:cs typeface="Avenir Heavy"/>
              </a:rPr>
              <a:t>all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752251" y="6422767"/>
            <a:ext cx="1159523" cy="260492"/>
          </a:xfrm>
          <a:prstGeom prst="rect">
            <a:avLst/>
          </a:prstGeom>
          <a:solidFill>
            <a:srgbClr val="24A5E3"/>
          </a:solidFill>
          <a:ln>
            <a:solidFill>
              <a:srgbClr val="24A5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5225" y="6375482"/>
            <a:ext cx="1207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/>
                <a:cs typeface="Avenir Book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latin typeface="Avenir Book"/>
                <a:cs typeface="Avenir Book"/>
              </a:rPr>
              <a:t>he priorities</a:t>
            </a:r>
            <a:endParaRPr lang="en-US" sz="14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959" y="531069"/>
            <a:ext cx="81977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venir Heavy"/>
                <a:cs typeface="Avenir Heavy"/>
              </a:rPr>
              <a:t>Four Big Goals</a:t>
            </a:r>
            <a:endParaRPr lang="en-US" sz="3200" b="1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4561" y="1718734"/>
            <a:ext cx="78272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venir Book"/>
                <a:cs typeface="Avenir Book"/>
              </a:rPr>
              <a:t>Recruit </a:t>
            </a:r>
            <a:r>
              <a:rPr lang="en-US" sz="2000" dirty="0">
                <a:latin typeface="Avenir Book"/>
                <a:cs typeface="Avenir Book"/>
              </a:rPr>
              <a:t>diverse </a:t>
            </a:r>
            <a:r>
              <a:rPr lang="en-US" sz="2000" b="1" dirty="0">
                <a:solidFill>
                  <a:srgbClr val="24ACD9"/>
                </a:solidFill>
                <a:latin typeface="Avenir Heavy"/>
                <a:cs typeface="Avenir Heavy"/>
              </a:rPr>
              <a:t>leaders</a:t>
            </a:r>
            <a:r>
              <a:rPr lang="en-US" sz="2000" dirty="0">
                <a:solidFill>
                  <a:srgbClr val="24ACD9"/>
                </a:solidFill>
                <a:latin typeface="Avenir Book"/>
                <a:cs typeface="Avenir Book"/>
              </a:rPr>
              <a:t> </a:t>
            </a:r>
            <a:r>
              <a:rPr lang="en-US" sz="2000" dirty="0">
                <a:latin typeface="Avenir Book"/>
                <a:cs typeface="Avenir Book"/>
              </a:rPr>
              <a:t>for foundations—including CEOs, staff, and </a:t>
            </a:r>
            <a:r>
              <a:rPr lang="en-US" sz="2000" dirty="0" smtClean="0">
                <a:latin typeface="Avenir Book"/>
                <a:cs typeface="Avenir Book"/>
              </a:rPr>
              <a:t>trustees</a:t>
            </a:r>
            <a:endParaRPr lang="en-US" sz="2000" dirty="0">
              <a:latin typeface="Avenir Book"/>
              <a:cs typeface="Avenir Book"/>
            </a:endParaRPr>
          </a:p>
          <a:p>
            <a:endParaRPr lang="en-US" sz="20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 Book"/>
                <a:cs typeface="Avenir Book"/>
              </a:rPr>
              <a:t>Increase </a:t>
            </a:r>
            <a:r>
              <a:rPr lang="en-US" sz="2000" b="1" dirty="0">
                <a:solidFill>
                  <a:srgbClr val="24ACD9"/>
                </a:solidFill>
                <a:latin typeface="Avenir Heavy"/>
                <a:cs typeface="Avenir Heavy"/>
              </a:rPr>
              <a:t>funding</a:t>
            </a:r>
            <a:r>
              <a:rPr lang="en-US" sz="2000" dirty="0">
                <a:solidFill>
                  <a:srgbClr val="24ACD9"/>
                </a:solidFill>
                <a:latin typeface="Avenir Book"/>
                <a:cs typeface="Avenir Book"/>
              </a:rPr>
              <a:t> </a:t>
            </a:r>
            <a:r>
              <a:rPr lang="en-US" sz="2000" dirty="0">
                <a:latin typeface="Avenir Book"/>
                <a:cs typeface="Avenir Book"/>
              </a:rPr>
              <a:t>for diverse communities and ensure that foundations offer all </a:t>
            </a:r>
            <a:r>
              <a:rPr lang="en-US" sz="2000" dirty="0" smtClean="0">
                <a:latin typeface="Avenir Book"/>
                <a:cs typeface="Avenir Book"/>
              </a:rPr>
              <a:t>constituencies </a:t>
            </a:r>
            <a:r>
              <a:rPr lang="en-US" sz="2000" dirty="0">
                <a:latin typeface="Avenir Book"/>
                <a:cs typeface="Avenir Book"/>
              </a:rPr>
              <a:t>equal opportunity to access the resources they </a:t>
            </a:r>
            <a:r>
              <a:rPr lang="en-US" sz="2000" dirty="0" smtClean="0">
                <a:latin typeface="Avenir Book"/>
                <a:cs typeface="Avenir Book"/>
              </a:rPr>
              <a:t>need</a:t>
            </a:r>
            <a:endParaRPr lang="en-US" sz="2000" dirty="0"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 Book"/>
                <a:cs typeface="Avenir Book"/>
              </a:rPr>
              <a:t>Improve </a:t>
            </a:r>
            <a:r>
              <a:rPr lang="en-US" sz="2000" b="1" dirty="0">
                <a:solidFill>
                  <a:srgbClr val="24ACD9"/>
                </a:solidFill>
                <a:latin typeface="Avenir Heavy"/>
                <a:cs typeface="Avenir Heavy"/>
              </a:rPr>
              <a:t>data</a:t>
            </a:r>
            <a:r>
              <a:rPr lang="en-US" sz="2000" dirty="0">
                <a:solidFill>
                  <a:srgbClr val="24ACD9"/>
                </a:solidFill>
                <a:latin typeface="Avenir Book"/>
                <a:cs typeface="Avenir Book"/>
              </a:rPr>
              <a:t> </a:t>
            </a:r>
            <a:r>
              <a:rPr lang="en-US" sz="2000" dirty="0">
                <a:latin typeface="Avenir Book"/>
                <a:cs typeface="Avenir Book"/>
              </a:rPr>
              <a:t>collection and transparency so we can measure </a:t>
            </a:r>
            <a:r>
              <a:rPr lang="en-US" sz="2000" dirty="0" smtClean="0">
                <a:latin typeface="Avenir Book"/>
                <a:cs typeface="Avenir Book"/>
              </a:rPr>
              <a:t>progress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 Book"/>
                <a:cs typeface="Avenir Book"/>
              </a:rPr>
              <a:t>Identify the best </a:t>
            </a:r>
            <a:r>
              <a:rPr lang="en-US" sz="2000" b="1" dirty="0">
                <a:solidFill>
                  <a:srgbClr val="24ACD9"/>
                </a:solidFill>
                <a:latin typeface="Avenir Heavy"/>
                <a:cs typeface="Avenir Heavy"/>
              </a:rPr>
              <a:t>actions</a:t>
            </a:r>
            <a:r>
              <a:rPr lang="en-US" sz="2000" dirty="0">
                <a:solidFill>
                  <a:srgbClr val="24ACD9"/>
                </a:solidFill>
                <a:latin typeface="Avenir Book"/>
                <a:cs typeface="Avenir Book"/>
              </a:rPr>
              <a:t> </a:t>
            </a:r>
            <a:r>
              <a:rPr lang="en-US" sz="2000" dirty="0">
                <a:latin typeface="Avenir Book"/>
                <a:cs typeface="Avenir Book"/>
              </a:rPr>
              <a:t>we can take in our organizations to advance diversity, equity, and inclusion</a:t>
            </a:r>
          </a:p>
          <a:p>
            <a:endParaRPr lang="en-US" sz="2000" dirty="0">
              <a:latin typeface="Avenir Book"/>
              <a:cs typeface="Avenir Book"/>
            </a:endParaRPr>
          </a:p>
        </p:txBody>
      </p:sp>
      <p:pic>
        <p:nvPicPr>
          <p:cNvPr id="9" name="Picture 8" descr="D5 PPT template-0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45" y="1600201"/>
            <a:ext cx="675583" cy="628946"/>
          </a:xfrm>
          <a:prstGeom prst="rect">
            <a:avLst/>
          </a:prstGeom>
        </p:spPr>
      </p:pic>
      <p:pic>
        <p:nvPicPr>
          <p:cNvPr id="10" name="Picture 9" descr="D5 PPT template-07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510" y="2563211"/>
            <a:ext cx="702607" cy="607948"/>
          </a:xfrm>
          <a:prstGeom prst="rect">
            <a:avLst/>
          </a:prstGeom>
        </p:spPr>
      </p:pic>
      <p:pic>
        <p:nvPicPr>
          <p:cNvPr id="11" name="Picture 10" descr="D5 PPT template-07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556" y="3796016"/>
            <a:ext cx="594512" cy="648479"/>
          </a:xfrm>
          <a:prstGeom prst="rect">
            <a:avLst/>
          </a:prstGeom>
        </p:spPr>
      </p:pic>
      <p:pic>
        <p:nvPicPr>
          <p:cNvPr id="12" name="Picture 11" descr="D5 PPT template-0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45" y="4697260"/>
            <a:ext cx="716119" cy="6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ox-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6116" y="6375482"/>
            <a:ext cx="1207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/>
                <a:cs typeface="Avenir Book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latin typeface="Avenir Book"/>
                <a:cs typeface="Avenir Book"/>
              </a:rPr>
              <a:t>he coalition</a:t>
            </a:r>
            <a:endParaRPr lang="en-US" sz="14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9165" y="966336"/>
            <a:ext cx="4121542" cy="49080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695BD"/>
                </a:solidFill>
                <a:latin typeface="Avenir Book"/>
                <a:cs typeface="Avenir Book"/>
              </a:rPr>
              <a:t>D5 Leadership </a:t>
            </a:r>
            <a:r>
              <a:rPr lang="en-US" sz="2400" b="1" dirty="0" smtClean="0">
                <a:solidFill>
                  <a:srgbClr val="0695BD"/>
                </a:solidFill>
                <a:latin typeface="Avenir Book"/>
                <a:cs typeface="Avenir Book"/>
              </a:rPr>
              <a:t>Team (original)</a:t>
            </a:r>
            <a:endParaRPr lang="en-US" sz="2400" b="1" dirty="0">
              <a:solidFill>
                <a:srgbClr val="0695BD"/>
              </a:solidFill>
              <a:latin typeface="Avenir Book"/>
              <a:cs typeface="Avenir Book"/>
            </a:endParaRPr>
          </a:p>
          <a:p>
            <a:pPr>
              <a:spcAft>
                <a:spcPts val="1000"/>
              </a:spcAft>
            </a:pPr>
            <a:r>
              <a:rPr lang="en-US" sz="1600" dirty="0" smtClean="0">
                <a:latin typeface="Avenir Heavy"/>
                <a:cs typeface="Avenir Heavy"/>
              </a:rPr>
              <a:t>Paul </a:t>
            </a:r>
            <a:r>
              <a:rPr lang="en-US" sz="1600" dirty="0" err="1" smtClean="0">
                <a:latin typeface="Avenir Heavy"/>
                <a:cs typeface="Avenir Heavy"/>
              </a:rPr>
              <a:t>Bachleitner</a:t>
            </a:r>
            <a:r>
              <a:rPr lang="en-US" sz="1600" dirty="0" smtClean="0">
                <a:latin typeface="Avenir Heavy"/>
                <a:cs typeface="Avenir Heavy"/>
              </a:rPr>
              <a:t>, </a:t>
            </a:r>
            <a:r>
              <a:rPr lang="en-US" sz="1600" dirty="0" smtClean="0">
                <a:latin typeface="Avenir Book"/>
                <a:cs typeface="Avenir Book"/>
              </a:rPr>
              <a:t>Joint Affinity Groups</a:t>
            </a:r>
          </a:p>
          <a:p>
            <a:pPr>
              <a:spcAft>
                <a:spcPts val="1000"/>
              </a:spcAft>
            </a:pPr>
            <a:r>
              <a:rPr lang="en-US" sz="1600" dirty="0" smtClean="0">
                <a:latin typeface="Avenir Heavy"/>
                <a:cs typeface="Avenir Heavy"/>
              </a:rPr>
              <a:t>Carly Hare</a:t>
            </a:r>
            <a:r>
              <a:rPr lang="en-US" sz="1600" dirty="0" smtClean="0">
                <a:latin typeface="Avenir Book"/>
                <a:cs typeface="Avenir Book"/>
              </a:rPr>
              <a:t>, Native Americans in Philanthropy</a:t>
            </a:r>
          </a:p>
          <a:p>
            <a:pPr>
              <a:spcAft>
                <a:spcPts val="1000"/>
              </a:spcAft>
            </a:pPr>
            <a:r>
              <a:rPr lang="en-US" sz="1600" dirty="0" smtClean="0">
                <a:latin typeface="Avenir Heavy"/>
                <a:cs typeface="Avenir Heavy"/>
              </a:rPr>
              <a:t>Mae Hong</a:t>
            </a:r>
            <a:r>
              <a:rPr lang="en-US" sz="1600" dirty="0" smtClean="0">
                <a:latin typeface="Avenir Book"/>
                <a:cs typeface="Avenir Book"/>
              </a:rPr>
              <a:t>, Rockefeller Philanthropy Advisors</a:t>
            </a:r>
          </a:p>
          <a:p>
            <a:pPr>
              <a:spcAft>
                <a:spcPts val="1000"/>
              </a:spcAft>
            </a:pPr>
            <a:r>
              <a:rPr lang="en-US" sz="1600" dirty="0" smtClean="0">
                <a:latin typeface="Avenir Heavy"/>
                <a:cs typeface="Avenir Heavy"/>
              </a:rPr>
              <a:t>Lawrence McGill</a:t>
            </a:r>
            <a:r>
              <a:rPr lang="en-US" sz="1600" dirty="0" smtClean="0">
                <a:latin typeface="Avenir Book"/>
                <a:cs typeface="Avenir Book"/>
              </a:rPr>
              <a:t>, Foundation Center</a:t>
            </a:r>
          </a:p>
          <a:p>
            <a:pPr>
              <a:spcAft>
                <a:spcPts val="1000"/>
              </a:spcAft>
            </a:pPr>
            <a:r>
              <a:rPr lang="en-US" sz="1600" dirty="0" err="1" smtClean="0">
                <a:latin typeface="Avenir Heavy"/>
                <a:cs typeface="Avenir Heavy"/>
              </a:rPr>
              <a:t>Ronna</a:t>
            </a:r>
            <a:r>
              <a:rPr lang="en-US" sz="1600" dirty="0" smtClean="0">
                <a:latin typeface="Avenir Heavy"/>
                <a:cs typeface="Avenir Heavy"/>
              </a:rPr>
              <a:t> Brown</a:t>
            </a:r>
            <a:r>
              <a:rPr lang="en-US" sz="1600" dirty="0" smtClean="0">
                <a:latin typeface="Avenir Book"/>
                <a:cs typeface="Avenir Book"/>
              </a:rPr>
              <a:t>, Philanthropy New York</a:t>
            </a:r>
          </a:p>
          <a:p>
            <a:pPr>
              <a:spcAft>
                <a:spcPts val="1000"/>
              </a:spcAft>
            </a:pPr>
            <a:r>
              <a:rPr lang="en-US" sz="1600" dirty="0" smtClean="0">
                <a:latin typeface="Avenir Heavy"/>
                <a:cs typeface="Avenir Heavy"/>
              </a:rPr>
              <a:t>Vicki Rosenberg</a:t>
            </a:r>
            <a:r>
              <a:rPr lang="en-US" sz="1600" dirty="0" smtClean="0">
                <a:latin typeface="Avenir Book"/>
                <a:cs typeface="Avenir Book"/>
              </a:rPr>
              <a:t>, Council of MI Foundations</a:t>
            </a:r>
          </a:p>
          <a:p>
            <a:pPr>
              <a:spcAft>
                <a:spcPts val="1000"/>
              </a:spcAft>
            </a:pPr>
            <a:r>
              <a:rPr lang="en-US" sz="1600" dirty="0" smtClean="0">
                <a:latin typeface="Avenir Heavy"/>
                <a:cs typeface="Avenir Heavy"/>
              </a:rPr>
              <a:t>Roger Doughty</a:t>
            </a:r>
            <a:r>
              <a:rPr lang="en-US" sz="1600" dirty="0" smtClean="0">
                <a:latin typeface="Avenir Book"/>
                <a:cs typeface="Avenir Book"/>
              </a:rPr>
              <a:t>, Horizons Foundation</a:t>
            </a:r>
          </a:p>
          <a:p>
            <a:pPr>
              <a:spcAft>
                <a:spcPts val="1000"/>
              </a:spcAft>
            </a:pPr>
            <a:r>
              <a:rPr lang="en-US" sz="1600" b="1" dirty="0" smtClean="0">
                <a:latin typeface="Avenir Book"/>
                <a:cs typeface="Avenir Book"/>
              </a:rPr>
              <a:t>Karen </a:t>
            </a:r>
            <a:r>
              <a:rPr lang="en-US" sz="1600" b="1" dirty="0" err="1" smtClean="0">
                <a:latin typeface="Avenir Book"/>
                <a:cs typeface="Avenir Book"/>
              </a:rPr>
              <a:t>Zelemeyer</a:t>
            </a:r>
            <a:r>
              <a:rPr lang="en-US" sz="1600" b="1" dirty="0" smtClean="0">
                <a:latin typeface="Avenir Book"/>
                <a:cs typeface="Avenir Book"/>
              </a:rPr>
              <a:t>, </a:t>
            </a:r>
            <a:r>
              <a:rPr lang="en-US" sz="1600" dirty="0" smtClean="0">
                <a:latin typeface="Avenir Book"/>
                <a:cs typeface="Avenir Book"/>
              </a:rPr>
              <a:t>Funders for LGBTQ Issues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904" y="278408"/>
            <a:ext cx="81977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venir Heavy"/>
                <a:cs typeface="Avenir Heavy"/>
              </a:rPr>
              <a:t>Better Together</a:t>
            </a:r>
            <a:endParaRPr lang="en-US" sz="3200" b="1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904" y="966336"/>
            <a:ext cx="4198259" cy="556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695BD"/>
                </a:solidFill>
                <a:latin typeface="Avenir Book"/>
                <a:cs typeface="Avenir Book"/>
              </a:rPr>
              <a:t>D5 </a:t>
            </a:r>
            <a:r>
              <a:rPr lang="en-US" sz="2400" b="1" dirty="0" smtClean="0">
                <a:solidFill>
                  <a:srgbClr val="0695BD"/>
                </a:solidFill>
                <a:latin typeface="Avenir Book"/>
                <a:cs typeface="Avenir Book"/>
              </a:rPr>
              <a:t>Funders</a:t>
            </a:r>
            <a:endParaRPr lang="en-US" sz="1600" dirty="0" smtClean="0">
              <a:latin typeface="Avenir Book"/>
              <a:cs typeface="Avenir Book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 smtClean="0">
                <a:latin typeface="Avenir Book"/>
                <a:cs typeface="Avenir Book"/>
              </a:rPr>
              <a:t>The </a:t>
            </a:r>
            <a:r>
              <a:rPr lang="en-US" sz="1600" dirty="0">
                <a:latin typeface="Avenir Book"/>
                <a:cs typeface="Avenir Book"/>
              </a:rPr>
              <a:t>California </a:t>
            </a:r>
            <a:r>
              <a:rPr lang="en-US" sz="1600" dirty="0" smtClean="0">
                <a:latin typeface="Avenir Book"/>
                <a:cs typeface="Avenir Book"/>
              </a:rPr>
              <a:t>Endowment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latin typeface="Avenir Book"/>
                <a:cs typeface="Avenir Book"/>
              </a:rPr>
              <a:t>W.K. Kellogg Foundation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latin typeface="Avenir Book"/>
                <a:cs typeface="Avenir Book"/>
              </a:rPr>
              <a:t>Robert Wood Johnson Foundation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latin typeface="Avenir Book"/>
                <a:cs typeface="Avenir Book"/>
              </a:rPr>
              <a:t>Rockefeller Brothers Fund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latin typeface="Avenir Book"/>
                <a:cs typeface="Avenir Book"/>
              </a:rPr>
              <a:t>David and Lucile Packard Foundation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latin typeface="Avenir Book"/>
                <a:cs typeface="Avenir Book"/>
              </a:rPr>
              <a:t>Rockefeller Foundation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 smtClean="0">
                <a:latin typeface="Avenir Book"/>
                <a:cs typeface="Avenir Book"/>
              </a:rPr>
              <a:t>Marguerite </a:t>
            </a:r>
            <a:r>
              <a:rPr lang="en-US" sz="1600" dirty="0">
                <a:latin typeface="Avenir Book"/>
                <a:cs typeface="Avenir Book"/>
              </a:rPr>
              <a:t>Casey </a:t>
            </a:r>
            <a:r>
              <a:rPr lang="en-US" sz="1600" dirty="0" smtClean="0">
                <a:latin typeface="Avenir Book"/>
                <a:cs typeface="Avenir Book"/>
              </a:rPr>
              <a:t>Foundation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 smtClean="0">
                <a:latin typeface="Avenir Book"/>
                <a:cs typeface="Avenir Book"/>
              </a:rPr>
              <a:t>The </a:t>
            </a:r>
            <a:r>
              <a:rPr lang="en-US" sz="1600" dirty="0">
                <a:latin typeface="Avenir Book"/>
                <a:cs typeface="Avenir Book"/>
              </a:rPr>
              <a:t>Prudential Foundation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sz="1600" dirty="0">
              <a:latin typeface="Avenir Book"/>
              <a:cs typeface="Avenir Book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latin typeface="Avenir Book"/>
                <a:cs typeface="Avenir Book"/>
              </a:rPr>
              <a:t>Annie E. Casey Foundation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 smtClean="0">
                <a:latin typeface="Avenir Book"/>
                <a:cs typeface="Avenir Book"/>
              </a:rPr>
              <a:t>Lloyd </a:t>
            </a:r>
            <a:r>
              <a:rPr lang="en-US" sz="1600" dirty="0">
                <a:latin typeface="Avenir Book"/>
                <a:cs typeface="Avenir Book"/>
              </a:rPr>
              <a:t>A. Fry </a:t>
            </a:r>
            <a:r>
              <a:rPr lang="en-US" sz="1600" dirty="0" smtClean="0">
                <a:latin typeface="Avenir Book"/>
                <a:cs typeface="Avenir Book"/>
              </a:rPr>
              <a:t>Foundation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latin typeface="Avenir Book"/>
                <a:cs typeface="Avenir Book"/>
              </a:rPr>
              <a:t>Evelyn and Walter Haas, Jr. </a:t>
            </a:r>
            <a:r>
              <a:rPr lang="en-US" sz="1600" dirty="0" smtClean="0">
                <a:latin typeface="Avenir Book"/>
                <a:cs typeface="Avenir Book"/>
              </a:rPr>
              <a:t>Fund</a:t>
            </a:r>
            <a:endParaRPr lang="en-US" sz="1600" dirty="0">
              <a:latin typeface="Avenir Book"/>
              <a:cs typeface="Avenir Book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 smtClean="0">
                <a:latin typeface="Avenir Book"/>
                <a:cs typeface="Avenir Book"/>
              </a:rPr>
              <a:t>Jessie </a:t>
            </a:r>
            <a:r>
              <a:rPr lang="en-US" sz="1600" dirty="0">
                <a:latin typeface="Avenir Book"/>
                <a:cs typeface="Avenir Book"/>
              </a:rPr>
              <a:t>Smith Noyes Foundation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 smtClean="0">
                <a:latin typeface="Avenir Book"/>
                <a:cs typeface="Avenir Book"/>
              </a:rPr>
              <a:t>Rosenberg </a:t>
            </a:r>
            <a:r>
              <a:rPr lang="en-US" sz="1600" dirty="0">
                <a:latin typeface="Avenir Book"/>
                <a:cs typeface="Avenir Book"/>
              </a:rPr>
              <a:t>Foundation</a:t>
            </a:r>
          </a:p>
          <a:p>
            <a:endParaRPr lang="en-US" dirty="0">
              <a:latin typeface="Avenir Book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905" y="6127860"/>
            <a:ext cx="3934412" cy="724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695BD"/>
                </a:solidFill>
                <a:latin typeface="Avenir Book"/>
                <a:cs typeface="Avenir Book"/>
              </a:rPr>
              <a:t>And Growing…</a:t>
            </a:r>
          </a:p>
          <a:p>
            <a:pPr>
              <a:lnSpc>
                <a:spcPct val="120000"/>
              </a:lnSpc>
            </a:pPr>
            <a:endParaRPr lang="en-US" sz="1050" dirty="0" smtClean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585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0856712"/>
              </p:ext>
            </p:extLst>
          </p:nvPr>
        </p:nvGraphicFramePr>
        <p:xfrm>
          <a:off x="1329764" y="1479266"/>
          <a:ext cx="6606587" cy="487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D5 logo copy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6" y="57035"/>
            <a:ext cx="1585564" cy="1073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832935"/>
            <a:ext cx="4025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4ACD9"/>
                </a:solidFill>
                <a:latin typeface="Avenir Heavy"/>
                <a:cs typeface="Avenir Heavy"/>
              </a:rPr>
              <a:t>Coalition</a:t>
            </a:r>
            <a:r>
              <a:rPr lang="en-US" sz="3600" dirty="0" smtClean="0">
                <a:solidFill>
                  <a:srgbClr val="24ACD9"/>
                </a:solidFill>
              </a:rPr>
              <a:t> </a:t>
            </a:r>
            <a:r>
              <a:rPr lang="en-US" sz="3600" dirty="0" smtClean="0">
                <a:solidFill>
                  <a:srgbClr val="24ACD9"/>
                </a:solidFill>
                <a:latin typeface="Avenir Heavy"/>
                <a:cs typeface="Avenir Heavy"/>
              </a:rPr>
              <a:t>Partners</a:t>
            </a:r>
            <a:endParaRPr lang="en-US" sz="3600" dirty="0">
              <a:solidFill>
                <a:srgbClr val="24ACD9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76249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5 logo copy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6" y="57035"/>
            <a:ext cx="1585564" cy="1073265"/>
          </a:xfrm>
          <a:prstGeom prst="rect">
            <a:avLst/>
          </a:prstGeom>
        </p:spPr>
      </p:pic>
      <p:pic>
        <p:nvPicPr>
          <p:cNvPr id="14" name="Picture 13" descr="D5OrgChartImagin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1811865"/>
            <a:ext cx="7840133" cy="504613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4500" y="474130"/>
            <a:ext cx="7010401" cy="8551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4ACD9"/>
                </a:solidFill>
                <a:latin typeface="Avenir Heavy"/>
              </a:rPr>
              <a:t>Structure as Envisioned by Funders</a:t>
            </a:r>
            <a:endParaRPr lang="en-US" dirty="0">
              <a:solidFill>
                <a:srgbClr val="24ACD9"/>
              </a:solidFill>
              <a:latin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30837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786606"/>
              </p:ext>
            </p:extLst>
          </p:nvPr>
        </p:nvGraphicFramePr>
        <p:xfrm>
          <a:off x="1888067" y="1739900"/>
          <a:ext cx="5207000" cy="506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7226300" imgH="8547100" progId="Word.Document.12">
                  <p:embed/>
                </p:oleObj>
              </mc:Choice>
              <mc:Fallback>
                <p:oleObj name="Document" r:id="rId4" imgW="7226300" imgH="854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8067" y="1739900"/>
                        <a:ext cx="5207000" cy="5063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5 logo copy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5564" cy="1073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5066" y="369956"/>
            <a:ext cx="64008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24ACD9"/>
                </a:solidFill>
                <a:latin typeface="Avenir Heavy"/>
              </a:rPr>
              <a:t>Structure as Envisioned by Partners</a:t>
            </a:r>
            <a:endParaRPr lang="en-US" sz="3500" dirty="0">
              <a:solidFill>
                <a:srgbClr val="24ACD9"/>
              </a:solidFill>
              <a:latin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54874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 went right?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2" b="13362"/>
          <a:stretch>
            <a:fillRect/>
          </a:stretch>
        </p:blipFill>
        <p:spPr>
          <a:xfrm>
            <a:off x="457200" y="685800"/>
            <a:ext cx="8229600" cy="5440365"/>
          </a:xfrm>
        </p:spPr>
      </p:pic>
    </p:spTree>
    <p:extLst>
      <p:ext uri="{BB962C8B-B14F-4D97-AF65-F5344CB8AC3E}">
        <p14:creationId xmlns:p14="http://schemas.microsoft.com/office/powerpoint/2010/main" val="197071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3" y="1417639"/>
            <a:ext cx="7704667" cy="4699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2500" y="274639"/>
            <a:ext cx="48133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4ACD9"/>
                </a:solidFill>
                <a:latin typeface="Avenir Heavy"/>
              </a:rPr>
              <a:t>New Structure</a:t>
            </a:r>
            <a:br>
              <a:rPr lang="en-US" dirty="0" smtClean="0">
                <a:solidFill>
                  <a:srgbClr val="24ACD9"/>
                </a:solidFill>
                <a:latin typeface="Avenir Heavy"/>
              </a:rPr>
            </a:br>
            <a:r>
              <a:rPr lang="en-US" sz="1600" dirty="0" smtClean="0">
                <a:latin typeface="Avenir Heavy"/>
              </a:rPr>
              <a:t>(representation)</a:t>
            </a:r>
            <a:endParaRPr lang="en-US" sz="1600" dirty="0">
              <a:latin typeface="Avenir Heavy"/>
            </a:endParaRPr>
          </a:p>
        </p:txBody>
      </p:sp>
      <p:pic>
        <p:nvPicPr>
          <p:cNvPr id="5" name="Picture 4" descr="D5 logo cop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6" y="57035"/>
            <a:ext cx="1585564" cy="10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985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4839</TotalTime>
  <Words>448</Words>
  <Application>Microsoft Office PowerPoint</Application>
  <PresentationFormat>Letter Paper (8.5x11 in)</PresentationFormat>
  <Paragraphs>81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Avenir Heavy</vt:lpstr>
      <vt:lpstr>Calibri</vt:lpstr>
      <vt:lpstr>Default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as Envisioned by Funders</vt:lpstr>
      <vt:lpstr>PowerPoint Presentation</vt:lpstr>
      <vt:lpstr>PowerPoint Presentation</vt:lpstr>
      <vt:lpstr>New Structure (representation)</vt:lpstr>
      <vt:lpstr>Key Accomplishments</vt:lpstr>
      <vt:lpstr>Key Learnings/Lessons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Lewis</dc:creator>
  <cp:lastModifiedBy>Rumsha Ahmed</cp:lastModifiedBy>
  <cp:revision>307</cp:revision>
  <cp:lastPrinted>2013-09-21T14:52:59Z</cp:lastPrinted>
  <dcterms:created xsi:type="dcterms:W3CDTF">2012-05-11T17:14:33Z</dcterms:created>
  <dcterms:modified xsi:type="dcterms:W3CDTF">2015-11-18T15:48:37Z</dcterms:modified>
</cp:coreProperties>
</file>