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299" r:id="rId4"/>
    <p:sldId id="321" r:id="rId5"/>
    <p:sldId id="322" r:id="rId6"/>
    <p:sldId id="323" r:id="rId7"/>
    <p:sldId id="324" r:id="rId8"/>
    <p:sldId id="293" r:id="rId9"/>
    <p:sldId id="259" r:id="rId10"/>
    <p:sldId id="288" r:id="rId11"/>
    <p:sldId id="289" r:id="rId12"/>
    <p:sldId id="290" r:id="rId13"/>
    <p:sldId id="294" r:id="rId14"/>
    <p:sldId id="295" r:id="rId15"/>
    <p:sldId id="300" r:id="rId16"/>
    <p:sldId id="296" r:id="rId17"/>
    <p:sldId id="266" r:id="rId18"/>
    <p:sldId id="307" r:id="rId19"/>
    <p:sldId id="308" r:id="rId20"/>
    <p:sldId id="309" r:id="rId21"/>
    <p:sldId id="310" r:id="rId22"/>
    <p:sldId id="311" r:id="rId23"/>
    <p:sldId id="312" r:id="rId24"/>
    <p:sldId id="313" r:id="rId25"/>
    <p:sldId id="325" r:id="rId26"/>
    <p:sldId id="320" r:id="rId27"/>
    <p:sldId id="315" r:id="rId28"/>
    <p:sldId id="316" r:id="rId29"/>
    <p:sldId id="317" r:id="rId30"/>
    <p:sldId id="318" r:id="rId31"/>
    <p:sldId id="319" r:id="rId32"/>
    <p:sldId id="267" r:id="rId33"/>
    <p:sldId id="303" r:id="rId34"/>
    <p:sldId id="304" r:id="rId35"/>
    <p:sldId id="305" r:id="rId36"/>
    <p:sldId id="306"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ynesia Boyea" initials="T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99" autoAdjust="0"/>
  </p:normalViewPr>
  <p:slideViewPr>
    <p:cSldViewPr showGuides="1">
      <p:cViewPr varScale="1">
        <p:scale>
          <a:sx n="96" d="100"/>
          <a:sy n="96" d="100"/>
        </p:scale>
        <p:origin x="414" y="78"/>
      </p:cViewPr>
      <p:guideLst>
        <p:guide orient="horz" pos="2160"/>
        <p:guide pos="2880"/>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0E0AF6-1AFE-41D4-BC69-143473184DB0}" type="datetimeFigureOut">
              <a:rPr lang="en-US" smtClean="0"/>
              <a:t>11/23/2015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AB5F6E-0404-469F-877F-8BF7C8660A32}" type="slidenum">
              <a:rPr lang="en-US" smtClean="0"/>
              <a:t>‹#›</a:t>
            </a:fld>
            <a:endParaRPr lang="en-US"/>
          </a:p>
        </p:txBody>
      </p:sp>
    </p:spTree>
    <p:extLst>
      <p:ext uri="{BB962C8B-B14F-4D97-AF65-F5344CB8AC3E}">
        <p14:creationId xmlns:p14="http://schemas.microsoft.com/office/powerpoint/2010/main" val="1365069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FB4C1-20EA-453E-BA95-8B3C0C379CAC}" type="datetimeFigureOut">
              <a:rPr lang="en-US" smtClean="0"/>
              <a:t>11/23/2015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C8262A-F43B-4143-BC0B-FBCEEB153E50}" type="slidenum">
              <a:rPr lang="en-US" smtClean="0"/>
              <a:t>‹#›</a:t>
            </a:fld>
            <a:endParaRPr lang="en-US"/>
          </a:p>
        </p:txBody>
      </p:sp>
    </p:spTree>
    <p:extLst>
      <p:ext uri="{BB962C8B-B14F-4D97-AF65-F5344CB8AC3E}">
        <p14:creationId xmlns:p14="http://schemas.microsoft.com/office/powerpoint/2010/main" val="261526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 or Lisa can go over the agenda.</a:t>
            </a:r>
            <a:endParaRPr lang="en-US" dirty="0"/>
          </a:p>
        </p:txBody>
      </p:sp>
      <p:sp>
        <p:nvSpPr>
          <p:cNvPr id="4" name="Slide Number Placeholder 3"/>
          <p:cNvSpPr>
            <a:spLocks noGrp="1"/>
          </p:cNvSpPr>
          <p:nvPr>
            <p:ph type="sldNum" sz="quarter" idx="10"/>
          </p:nvPr>
        </p:nvSpPr>
        <p:spPr/>
        <p:txBody>
          <a:bodyPr/>
          <a:lstStyle/>
          <a:p>
            <a:fld id="{67C8262A-F43B-4143-BC0B-FBCEEB153E50}" type="slidenum">
              <a:rPr lang="en-US" smtClean="0"/>
              <a:t>2</a:t>
            </a:fld>
            <a:endParaRPr lang="en-US"/>
          </a:p>
        </p:txBody>
      </p:sp>
    </p:spTree>
    <p:extLst>
      <p:ext uri="{BB962C8B-B14F-4D97-AF65-F5344CB8AC3E}">
        <p14:creationId xmlns:p14="http://schemas.microsoft.com/office/powerpoint/2010/main" val="141906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a:p>
            <a:pPr marL="628650" lvl="1" indent="-171450">
              <a:buFont typeface="Arial" panose="020B0604020202020204" pitchFamily="34" charset="0"/>
              <a:buChar char="•"/>
            </a:pPr>
            <a:r>
              <a:rPr lang="en-US" dirty="0" smtClean="0"/>
              <a:t>Even if you have strong community representation in</a:t>
            </a:r>
            <a:r>
              <a:rPr lang="en-US" baseline="0" dirty="0" smtClean="0"/>
              <a:t> your collective impact initiative, and your context and content experts are connected, you could still </a:t>
            </a:r>
            <a:r>
              <a:rPr lang="en-US" baseline="0" dirty="0" err="1" smtClean="0"/>
              <a:t>stuggle</a:t>
            </a:r>
            <a:r>
              <a:rPr lang="en-US" baseline="0" dirty="0" smtClean="0"/>
              <a:t> to respond to community input. Many collective impact initiatives struggle from “tokenism” in their community engagement, and even though community members speak up, their input isn’t incorporated into the initiative.</a:t>
            </a:r>
          </a:p>
          <a:p>
            <a:pPr marL="628650" lvl="1" indent="-171450">
              <a:buFont typeface="Arial" panose="020B0604020202020204" pitchFamily="34" charset="0"/>
              <a:buChar char="•"/>
            </a:pPr>
            <a:r>
              <a:rPr lang="en-US" baseline="0" dirty="0" smtClean="0"/>
              <a:t>One way to avoid tokenism in your collective impact work is to invest in community-centered “feedback loops”</a:t>
            </a:r>
          </a:p>
          <a:p>
            <a:pPr marL="628650" lvl="1" indent="-171450">
              <a:buFont typeface="Arial" panose="020B0604020202020204" pitchFamily="34" charset="0"/>
              <a:buChar char="•"/>
            </a:pPr>
            <a:r>
              <a:rPr lang="en-US" baseline="0" dirty="0" smtClean="0"/>
              <a:t>Ty has written about feedback loops before, and she says they are fundamentally about collecting the information that is needed to know whether or not you are on track.</a:t>
            </a:r>
          </a:p>
          <a:p>
            <a:pPr marL="628650" lvl="1" indent="-171450">
              <a:buFont typeface="Arial" panose="020B0604020202020204" pitchFamily="34" charset="0"/>
              <a:buChar char="•"/>
            </a:pPr>
            <a:r>
              <a:rPr lang="en-US" baseline="0" dirty="0" smtClean="0"/>
              <a:t> Feedback loops need to be iterative and support continuous communication. They should help you work with the people you seek to help, so that together you can learn faster and develop lasting solutions.</a:t>
            </a:r>
          </a:p>
          <a:p>
            <a:pPr marL="628650" lvl="1" indent="-171450">
              <a:buFont typeface="Arial" panose="020B0604020202020204" pitchFamily="34" charset="0"/>
              <a:buChar char="•"/>
            </a:pPr>
            <a:r>
              <a:rPr lang="en-US" baseline="0" dirty="0" smtClean="0"/>
              <a:t>Feedback loops with community members will look different in different collective impact initiatives, but they all involve some form of </a:t>
            </a:r>
            <a:r>
              <a:rPr lang="en-US" baseline="0" dirty="0" err="1" smtClean="0"/>
              <a:t>continuious</a:t>
            </a:r>
            <a:r>
              <a:rPr lang="en-US" baseline="0" dirty="0" smtClean="0"/>
              <a:t> data collection from community members, and response to those community members. </a:t>
            </a:r>
            <a:r>
              <a:rPr lang="en-US" b="1" baseline="0" dirty="0" smtClean="0"/>
              <a:t>NEXT</a:t>
            </a:r>
            <a:endParaRPr lang="en-US" baseline="0" dirty="0" smtClean="0"/>
          </a:p>
          <a:p>
            <a:pPr marL="628650" lvl="1"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67C8262A-F43B-4143-BC0B-FBCEEB153E50}" type="slidenum">
              <a:rPr lang="en-US" smtClean="0"/>
              <a:t>15</a:t>
            </a:fld>
            <a:endParaRPr lang="en-US"/>
          </a:p>
        </p:txBody>
      </p:sp>
    </p:spTree>
    <p:extLst>
      <p:ext uri="{BB962C8B-B14F-4D97-AF65-F5344CB8AC3E}">
        <p14:creationId xmlns:p14="http://schemas.microsoft.com/office/powerpoint/2010/main" val="1692433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We are still learning about how exactly to integrate feedback so that it can help communities become more engaged with collective impact initiatives</a:t>
            </a:r>
          </a:p>
          <a:p>
            <a:pPr marL="628650" lvl="1"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Several organizations have put out tools and materials to help you think about creating feedback loops in your collective impact initiative, such as: </a:t>
            </a:r>
            <a:r>
              <a:rPr lang="en-US" b="1" baseline="0" dirty="0" smtClean="0"/>
              <a:t>NEXT</a:t>
            </a:r>
            <a:endParaRPr lang="en-US" sz="1200" b="0" i="0" kern="1200" baseline="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b="0" i="0" kern="1200" baseline="0" dirty="0" smtClean="0">
                <a:solidFill>
                  <a:schemeClr val="tx1"/>
                </a:solidFill>
                <a:effectLst/>
                <a:latin typeface="+mn-lt"/>
                <a:ea typeface="+mn-ea"/>
                <a:cs typeface="+mn-cs"/>
              </a:rPr>
              <a:t>The Center for Effective Philanthropy</a:t>
            </a:r>
          </a:p>
          <a:p>
            <a:pPr marL="1085850" lvl="2" indent="-171450">
              <a:buFont typeface="Arial" panose="020B0604020202020204" pitchFamily="34" charset="0"/>
              <a:buChar char="•"/>
            </a:pPr>
            <a:r>
              <a:rPr lang="en-US" b="0" i="0" kern="1200" baseline="0" dirty="0" smtClean="0">
                <a:solidFill>
                  <a:schemeClr val="tx1"/>
                </a:solidFill>
                <a:effectLst/>
                <a:latin typeface="+mn-lt"/>
                <a:ea typeface="+mn-ea"/>
                <a:cs typeface="+mn-cs"/>
              </a:rPr>
              <a:t>The Fund for Shared Insight</a:t>
            </a:r>
          </a:p>
          <a:p>
            <a:pPr marL="1085850" lvl="2" indent="-171450">
              <a:buFont typeface="Arial" panose="020B0604020202020204" pitchFamily="34" charset="0"/>
              <a:buChar char="•"/>
            </a:pPr>
            <a:r>
              <a:rPr lang="en-US" b="0" i="0" kern="1200" baseline="0" dirty="0" smtClean="0">
                <a:solidFill>
                  <a:schemeClr val="tx1"/>
                </a:solidFill>
                <a:effectLst/>
                <a:latin typeface="+mn-lt"/>
                <a:ea typeface="+mn-ea"/>
                <a:cs typeface="+mn-cs"/>
              </a:rPr>
              <a:t>Markets for Good</a:t>
            </a:r>
          </a:p>
          <a:p>
            <a:pPr marL="1085850" lvl="2" indent="-171450">
              <a:buFont typeface="Arial" panose="020B0604020202020204" pitchFamily="34" charset="0"/>
              <a:buChar char="•"/>
            </a:pPr>
            <a:r>
              <a:rPr lang="en-US" b="0" i="0" kern="1200" baseline="0" dirty="0" smtClean="0">
                <a:solidFill>
                  <a:schemeClr val="tx1"/>
                </a:solidFill>
                <a:effectLst/>
                <a:latin typeface="+mn-lt"/>
                <a:ea typeface="+mn-ea"/>
                <a:cs typeface="+mn-cs"/>
              </a:rPr>
              <a:t>Feedback Labs</a:t>
            </a:r>
          </a:p>
          <a:p>
            <a:pPr marL="1085850" lvl="2" indent="-171450">
              <a:buFont typeface="Arial" panose="020B0604020202020204" pitchFamily="34" charset="0"/>
              <a:buChar char="•"/>
            </a:pPr>
            <a:r>
              <a:rPr lang="en-US" b="0" i="0" kern="1200" baseline="0" dirty="0" smtClean="0">
                <a:solidFill>
                  <a:schemeClr val="tx1"/>
                </a:solidFill>
                <a:effectLst/>
                <a:latin typeface="+mn-lt"/>
                <a:ea typeface="+mn-ea"/>
                <a:cs typeface="+mn-cs"/>
              </a:rPr>
              <a:t>Keystone</a:t>
            </a:r>
          </a:p>
          <a:p>
            <a:pPr marL="628650" lvl="1" indent="-171450">
              <a:buFont typeface="Arial" panose="020B0604020202020204" pitchFamily="34" charset="0"/>
              <a:buChar char="•"/>
            </a:pPr>
            <a:r>
              <a:rPr lang="en-US" b="0" i="0" kern="1200" baseline="0" dirty="0" smtClean="0">
                <a:solidFill>
                  <a:schemeClr val="tx1"/>
                </a:solidFill>
                <a:effectLst/>
                <a:latin typeface="+mn-lt"/>
                <a:ea typeface="+mn-ea"/>
                <a:cs typeface="+mn-cs"/>
              </a:rPr>
              <a:t>Again, more information on these tools is </a:t>
            </a:r>
            <a:r>
              <a:rPr lang="en-US" b="0" i="0" kern="1200" baseline="0" dirty="0" err="1" smtClean="0">
                <a:solidFill>
                  <a:schemeClr val="tx1"/>
                </a:solidFill>
                <a:effectLst/>
                <a:latin typeface="+mn-lt"/>
                <a:ea typeface="+mn-ea"/>
                <a:cs typeface="+mn-cs"/>
              </a:rPr>
              <a:t>avalaible</a:t>
            </a:r>
            <a:r>
              <a:rPr lang="en-US" b="0" i="0" kern="1200" baseline="0" dirty="0" smtClean="0">
                <a:solidFill>
                  <a:schemeClr val="tx1"/>
                </a:solidFill>
                <a:effectLst/>
                <a:latin typeface="+mn-lt"/>
                <a:ea typeface="+mn-ea"/>
                <a:cs typeface="+mn-cs"/>
              </a:rPr>
              <a:t> on our website. </a:t>
            </a:r>
            <a:endParaRPr lang="en-US" baseline="0" dirty="0" smtClean="0"/>
          </a:p>
          <a:p>
            <a:pPr marL="628650" lvl="1"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67C8262A-F43B-4143-BC0B-FBCEEB153E50}" type="slidenum">
              <a:rPr lang="en-US" smtClean="0"/>
              <a:t>16</a:t>
            </a:fld>
            <a:endParaRPr lang="en-US"/>
          </a:p>
        </p:txBody>
      </p:sp>
    </p:spTree>
    <p:extLst>
      <p:ext uri="{BB962C8B-B14F-4D97-AF65-F5344CB8AC3E}">
        <p14:creationId xmlns:p14="http://schemas.microsoft.com/office/powerpoint/2010/main" val="1692433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F0"/>
                </a:solidFill>
              </a:rPr>
              <a:t>Of course, many of</a:t>
            </a:r>
            <a:r>
              <a:rPr lang="en-US" sz="1200" baseline="0" dirty="0" smtClean="0">
                <a:solidFill>
                  <a:srgbClr val="00B0F0"/>
                </a:solidFill>
              </a:rPr>
              <a:t> the tools and </a:t>
            </a:r>
            <a:r>
              <a:rPr lang="en-US" sz="1200" baseline="0" dirty="0" err="1" smtClean="0">
                <a:solidFill>
                  <a:srgbClr val="00B0F0"/>
                </a:solidFill>
              </a:rPr>
              <a:t>appraoches</a:t>
            </a:r>
            <a:r>
              <a:rPr lang="en-US" sz="1200" baseline="0" dirty="0" smtClean="0">
                <a:solidFill>
                  <a:srgbClr val="00B0F0"/>
                </a:solidFill>
              </a:rPr>
              <a:t> you will find in these two dimensions are overlapping and not mutually exclusive. Some collective impact initiatives will need to focus on </a:t>
            </a:r>
            <a:r>
              <a:rPr lang="en-US" sz="1200" baseline="0" dirty="0" err="1" smtClean="0">
                <a:solidFill>
                  <a:srgbClr val="00B0F0"/>
                </a:solidFill>
              </a:rPr>
              <a:t>amplyfying</a:t>
            </a:r>
            <a:r>
              <a:rPr lang="en-US" sz="1200" baseline="0" dirty="0" smtClean="0">
                <a:solidFill>
                  <a:srgbClr val="00B0F0"/>
                </a:solidFill>
              </a:rPr>
              <a:t> voices over creating feedback loops. It just depends on the local context of your collective impact initiative, and the goals of what you are trying to accomplish.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B0F0"/>
                </a:solidFill>
              </a:rPr>
              <a:t>However, what’s certain is that first and foremost that you need to determine why you want to work with community members, and then who those community members are—then you can move on to the how. We’ve found that the “how” generally splits into these two </a:t>
            </a:r>
            <a:r>
              <a:rPr lang="en-US" sz="1200" i="0" baseline="0" dirty="0" err="1" smtClean="0">
                <a:solidFill>
                  <a:srgbClr val="00B0F0"/>
                </a:solidFill>
              </a:rPr>
              <a:t>deminsions</a:t>
            </a:r>
            <a:r>
              <a:rPr lang="en-US" sz="1200" i="0" baseline="0" dirty="0" smtClean="0">
                <a:solidFill>
                  <a:srgbClr val="00B0F0"/>
                </a:solidFill>
              </a:rPr>
              <a:t> of </a:t>
            </a:r>
            <a:r>
              <a:rPr lang="en-US" sz="1200" i="0" baseline="0" dirty="0" err="1" smtClean="0">
                <a:solidFill>
                  <a:srgbClr val="00B0F0"/>
                </a:solidFill>
              </a:rPr>
              <a:t>amplyfying</a:t>
            </a:r>
            <a:r>
              <a:rPr lang="en-US" sz="1200" i="0" baseline="0" dirty="0" smtClean="0">
                <a:solidFill>
                  <a:srgbClr val="00B0F0"/>
                </a:solidFill>
              </a:rPr>
              <a:t> voices and creating feedback loops, and the tools we presented today have been shown to be useful ways to build capacity in these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solidFill>
                <a:srgbClr val="00B0F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rgbClr val="00B0F0"/>
                </a:solidFill>
              </a:rPr>
              <a:t>But we encourage you to check out the resources on our website and explore them further. Let us know what you think of them, and how they have been helpful. And if you know of other tools, let us know so we can share them!</a:t>
            </a:r>
            <a:endParaRPr lang="en-US" sz="1200" i="0" dirty="0" smtClean="0">
              <a:solidFill>
                <a:srgbClr val="00B0F0"/>
              </a:solidFill>
            </a:endParaRPr>
          </a:p>
          <a:p>
            <a:endParaRPr lang="en-US" dirty="0"/>
          </a:p>
        </p:txBody>
      </p:sp>
      <p:sp>
        <p:nvSpPr>
          <p:cNvPr id="4" name="Slide Number Placeholder 3"/>
          <p:cNvSpPr>
            <a:spLocks noGrp="1"/>
          </p:cNvSpPr>
          <p:nvPr>
            <p:ph type="sldNum" sz="quarter" idx="10"/>
          </p:nvPr>
        </p:nvSpPr>
        <p:spPr/>
        <p:txBody>
          <a:bodyPr/>
          <a:lstStyle/>
          <a:p>
            <a:fld id="{67C8262A-F43B-4143-BC0B-FBCEEB153E50}" type="slidenum">
              <a:rPr lang="en-US" smtClean="0"/>
              <a:t>17</a:t>
            </a:fld>
            <a:endParaRPr lang="en-US"/>
          </a:p>
        </p:txBody>
      </p:sp>
    </p:spTree>
    <p:extLst>
      <p:ext uri="{BB962C8B-B14F-4D97-AF65-F5344CB8AC3E}">
        <p14:creationId xmlns:p14="http://schemas.microsoft.com/office/powerpoint/2010/main" val="2680325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intermediary, when we would try to raise dollars to support CE, these were</a:t>
            </a:r>
            <a:r>
              <a:rPr lang="en-US" baseline="0" dirty="0" smtClean="0"/>
              <a:t> the questions we were always asked by our funders. We brought together deeply experienced </a:t>
            </a:r>
            <a:r>
              <a:rPr lang="en-US" baseline="0" dirty="0" err="1" smtClean="0"/>
              <a:t>practitoners</a:t>
            </a:r>
            <a:r>
              <a:rPr lang="en-US" baseline="0" dirty="0" smtClean="0"/>
              <a:t> to help us answer those questions. BTF was formed out of that. </a:t>
            </a:r>
            <a:endParaRPr lang="en-US" dirty="0"/>
          </a:p>
        </p:txBody>
      </p:sp>
      <p:sp>
        <p:nvSpPr>
          <p:cNvPr id="4" name="Slide Number Placeholder 3"/>
          <p:cNvSpPr>
            <a:spLocks noGrp="1"/>
          </p:cNvSpPr>
          <p:nvPr>
            <p:ph type="sldNum" sz="quarter" idx="10"/>
          </p:nvPr>
        </p:nvSpPr>
        <p:spPr/>
        <p:txBody>
          <a:bodyPr/>
          <a:lstStyle/>
          <a:p>
            <a:fld id="{C55BDE92-97F5-44D8-B59A-A864EF057738}" type="slidenum">
              <a:rPr lang="en-US" smtClean="0"/>
              <a:t>19</a:t>
            </a:fld>
            <a:endParaRPr lang="en-US"/>
          </a:p>
        </p:txBody>
      </p:sp>
    </p:spTree>
    <p:extLst>
      <p:ext uri="{BB962C8B-B14F-4D97-AF65-F5344CB8AC3E}">
        <p14:creationId xmlns:p14="http://schemas.microsoft.com/office/powerpoint/2010/main" val="1574217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Engaged Learning Series:</a:t>
            </a:r>
            <a:r>
              <a:rPr lang="en-US" baseline="0" dirty="0" smtClean="0"/>
              <a:t> A series of community conversations designed around a particular community engagement topic.  Hosted 6; more than 300 people; topics such as evaluation, outreach vs. engagement; </a:t>
            </a:r>
          </a:p>
          <a:p>
            <a:endParaRPr lang="en-US" baseline="0" dirty="0" smtClean="0"/>
          </a:p>
          <a:p>
            <a:r>
              <a:rPr lang="en-US" baseline="0" dirty="0" smtClean="0"/>
              <a:t>Tools: highlight two of them  the Impact Graphic and the Assessment Tool, developed in response to the community</a:t>
            </a:r>
          </a:p>
          <a:p>
            <a:endParaRPr lang="en-US" baseline="0" dirty="0" smtClean="0"/>
          </a:p>
          <a:p>
            <a:r>
              <a:rPr lang="en-US" baseline="0" dirty="0" smtClean="0"/>
              <a:t>Stories of Impact: Each organization documented a story of community engagement’s impact on their work/their community. NACDI – community engagement resulting in increased levels of voter turnout in the Native American community; CWC – engagement’s impact on improving parent engagement and student test scores for </a:t>
            </a:r>
            <a:r>
              <a:rPr lang="en-US" baseline="0" dirty="0" err="1" smtClean="0"/>
              <a:t>african</a:t>
            </a:r>
            <a:r>
              <a:rPr lang="en-US" baseline="0" dirty="0" smtClean="0"/>
              <a:t> </a:t>
            </a:r>
            <a:r>
              <a:rPr lang="en-US" baseline="0" dirty="0" err="1" smtClean="0"/>
              <a:t>american</a:t>
            </a:r>
            <a:r>
              <a:rPr lang="en-US" baseline="0" dirty="0" smtClean="0"/>
              <a:t> families in St. Paul; Nexus’ case study is how we “mentored” a housing organization along their path to integrate engagement into their work (AVAILABLE  AT CONFERENCE?)</a:t>
            </a:r>
          </a:p>
        </p:txBody>
      </p:sp>
      <p:sp>
        <p:nvSpPr>
          <p:cNvPr id="4" name="Slide Number Placeholder 3"/>
          <p:cNvSpPr>
            <a:spLocks noGrp="1"/>
          </p:cNvSpPr>
          <p:nvPr>
            <p:ph type="sldNum" sz="quarter" idx="10"/>
          </p:nvPr>
        </p:nvSpPr>
        <p:spPr/>
        <p:txBody>
          <a:bodyPr/>
          <a:lstStyle/>
          <a:p>
            <a:fld id="{C55BDE92-97F5-44D8-B59A-A864EF057738}" type="slidenum">
              <a:rPr lang="en-US" smtClean="0"/>
              <a:t>21</a:t>
            </a:fld>
            <a:endParaRPr lang="en-US"/>
          </a:p>
        </p:txBody>
      </p:sp>
    </p:spTree>
    <p:extLst>
      <p:ext uri="{BB962C8B-B14F-4D97-AF65-F5344CB8AC3E}">
        <p14:creationId xmlns:p14="http://schemas.microsoft.com/office/powerpoint/2010/main" val="76216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a:t>
            </a:r>
            <a:r>
              <a:rPr lang="en-US" baseline="0" dirty="0" smtClean="0"/>
              <a:t> graphic – very high level – could do a full workshop on this alone; it’s designed to make visible the less visible impacts or community engagement – inner circle – areas that need to be paid attention to in any of our work, particularly work that is with underrepresented communities.</a:t>
            </a:r>
            <a:endParaRPr lang="en-US" dirty="0"/>
          </a:p>
        </p:txBody>
      </p:sp>
      <p:sp>
        <p:nvSpPr>
          <p:cNvPr id="4" name="Slide Number Placeholder 3"/>
          <p:cNvSpPr>
            <a:spLocks noGrp="1"/>
          </p:cNvSpPr>
          <p:nvPr>
            <p:ph type="sldNum" sz="quarter" idx="10"/>
          </p:nvPr>
        </p:nvSpPr>
        <p:spPr/>
        <p:txBody>
          <a:bodyPr/>
          <a:lstStyle/>
          <a:p>
            <a:fld id="{C55BDE92-97F5-44D8-B59A-A864EF057738}" type="slidenum">
              <a:rPr lang="en-US" smtClean="0"/>
              <a:t>22</a:t>
            </a:fld>
            <a:endParaRPr lang="en-US"/>
          </a:p>
        </p:txBody>
      </p:sp>
    </p:spTree>
    <p:extLst>
      <p:ext uri="{BB962C8B-B14F-4D97-AF65-F5344CB8AC3E}">
        <p14:creationId xmlns:p14="http://schemas.microsoft.com/office/powerpoint/2010/main" val="1463182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Community engagement</a:t>
            </a:r>
            <a:r>
              <a:rPr lang="en-US" baseline="0" dirty="0" smtClean="0"/>
              <a:t> challenges the notion that “we” have the solutions; WE’VE DONE THE STUDIES AND THE DATA SHOW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Challenges the notion of “experts” and expertise - asks us to see the expertise in the community; EXPERTS/WE RE HERE TO HELP</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Challenges our need for efficiency and expediency; TIME, RELATIONSHIPS, TRANSFORMATION NOT TRANSACTIONAL</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Challenges our notions of power – sharing power, willing to shift our work in response</a:t>
            </a:r>
          </a:p>
          <a:p>
            <a:endParaRPr lang="en-US" baseline="0" dirty="0" smtClean="0"/>
          </a:p>
        </p:txBody>
      </p:sp>
      <p:sp>
        <p:nvSpPr>
          <p:cNvPr id="4" name="Slide Number Placeholder 3"/>
          <p:cNvSpPr>
            <a:spLocks noGrp="1"/>
          </p:cNvSpPr>
          <p:nvPr>
            <p:ph type="sldNum" sz="quarter" idx="10"/>
          </p:nvPr>
        </p:nvSpPr>
        <p:spPr/>
        <p:txBody>
          <a:bodyPr/>
          <a:lstStyle/>
          <a:p>
            <a:fld id="{C55BDE92-97F5-44D8-B59A-A864EF057738}" type="slidenum">
              <a:rPr lang="en-US" smtClean="0"/>
              <a:t>24</a:t>
            </a:fld>
            <a:endParaRPr lang="en-US"/>
          </a:p>
        </p:txBody>
      </p:sp>
    </p:spTree>
    <p:extLst>
      <p:ext uri="{BB962C8B-B14F-4D97-AF65-F5344CB8AC3E}">
        <p14:creationId xmlns:p14="http://schemas.microsoft.com/office/powerpoint/2010/main" val="1665144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8262A-F43B-4143-BC0B-FBCEEB153E50}" type="slidenum">
              <a:rPr lang="en-US" smtClean="0"/>
              <a:t>26</a:t>
            </a:fld>
            <a:endParaRPr lang="en-US"/>
          </a:p>
        </p:txBody>
      </p:sp>
    </p:spTree>
    <p:extLst>
      <p:ext uri="{BB962C8B-B14F-4D97-AF65-F5344CB8AC3E}">
        <p14:creationId xmlns:p14="http://schemas.microsoft.com/office/powerpoint/2010/main" val="2680325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8262A-F43B-4143-BC0B-FBCEEB153E50}" type="slidenum">
              <a:rPr lang="en-US" smtClean="0"/>
              <a:t>32</a:t>
            </a:fld>
            <a:endParaRPr lang="en-US"/>
          </a:p>
        </p:txBody>
      </p:sp>
    </p:spTree>
    <p:extLst>
      <p:ext uri="{BB962C8B-B14F-4D97-AF65-F5344CB8AC3E}">
        <p14:creationId xmlns:p14="http://schemas.microsoft.com/office/powerpoint/2010/main" val="2680325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C8262A-F43B-4143-BC0B-FBCEEB153E50}" type="slidenum">
              <a:rPr lang="en-US" smtClean="0"/>
              <a:t>33</a:t>
            </a:fld>
            <a:endParaRPr lang="en-US"/>
          </a:p>
        </p:txBody>
      </p:sp>
    </p:spTree>
    <p:extLst>
      <p:ext uri="{BB962C8B-B14F-4D97-AF65-F5344CB8AC3E}">
        <p14:creationId xmlns:p14="http://schemas.microsoft.com/office/powerpoint/2010/main" val="141906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8262A-F43B-4143-BC0B-FBCEEB153E50}" type="slidenum">
              <a:rPr lang="en-US" smtClean="0"/>
              <a:t>3</a:t>
            </a:fld>
            <a:endParaRPr lang="en-US"/>
          </a:p>
        </p:txBody>
      </p:sp>
    </p:spTree>
    <p:extLst>
      <p:ext uri="{BB962C8B-B14F-4D97-AF65-F5344CB8AC3E}">
        <p14:creationId xmlns:p14="http://schemas.microsoft.com/office/powerpoint/2010/main" val="1419063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This is one tool that our</a:t>
            </a:r>
            <a:r>
              <a:rPr lang="en-US" baseline="0" dirty="0" smtClean="0"/>
              <a:t> e-course participants have found very useful as a way to set engagement goals and align those goals with your engagement strategies. </a:t>
            </a:r>
          </a:p>
          <a:p>
            <a:pPr marL="628650" lvl="1" indent="-171450">
              <a:buFont typeface="Arial" panose="020B0604020202020204" pitchFamily="34" charset="0"/>
              <a:buChar char="•"/>
            </a:pPr>
            <a:r>
              <a:rPr lang="en-US" baseline="0" dirty="0" smtClean="0"/>
              <a:t>It was originally developed by the International Association for Public Participation, and has been adapted countless times. This particular version was adapted by Tamarack and the CIF.</a:t>
            </a:r>
          </a:p>
          <a:p>
            <a:pPr marL="628650" lvl="1" indent="-171450">
              <a:buFont typeface="Arial" panose="020B0604020202020204" pitchFamily="34" charset="0"/>
              <a:buChar char="•"/>
            </a:pPr>
            <a:r>
              <a:rPr lang="en-US" baseline="0" dirty="0" smtClean="0"/>
              <a:t>It basically helps you segment out the community groups you want to work with and your goals for working with them. Each goal is placed at a different “level” of engagement, with higher levels of engagement moving from left to right. </a:t>
            </a:r>
          </a:p>
          <a:p>
            <a:pPr marL="628650" lvl="1" indent="-171450">
              <a:buFont typeface="Arial" panose="020B0604020202020204" pitchFamily="34" charset="0"/>
              <a:buChar char="•"/>
            </a:pPr>
            <a:r>
              <a:rPr lang="en-US" baseline="0" dirty="0" smtClean="0"/>
              <a:t>If you are interested in learning more about this tool, we have an exercise based on it in our e-course at LivingCities.org, that was actually adapted from an exercise Lisa, our moderator, created.</a:t>
            </a:r>
          </a:p>
          <a:p>
            <a:pPr marL="628650" lvl="1" indent="-171450">
              <a:buFont typeface="Arial" panose="020B0604020202020204" pitchFamily="34" charset="0"/>
              <a:buChar char="•"/>
            </a:pPr>
            <a:r>
              <a:rPr lang="en-US" baseline="0" dirty="0" smtClean="0"/>
              <a:t>While the right level of engagement needs to be determined by the local context of the collective impact initiative, through our research we determined that each collective impact initiative needs to have ambitions to engage community members in some part of their collective impact initiative at </a:t>
            </a:r>
            <a:r>
              <a:rPr lang="en-US" baseline="0" dirty="0" err="1" smtClean="0"/>
              <a:t>at</a:t>
            </a:r>
            <a:r>
              <a:rPr lang="en-US" baseline="0" dirty="0" smtClean="0"/>
              <a:t> least “involve” or higher. If they can’t do that, then they aren’t putting community at the center and are at risk of being too “top down”, like Ty talked about earlier.</a:t>
            </a:r>
            <a:endParaRPr lang="en-US" dirty="0" smtClean="0"/>
          </a:p>
        </p:txBody>
      </p:sp>
      <p:sp>
        <p:nvSpPr>
          <p:cNvPr id="4" name="Slide Number Placeholder 3"/>
          <p:cNvSpPr>
            <a:spLocks noGrp="1"/>
          </p:cNvSpPr>
          <p:nvPr>
            <p:ph type="sldNum" sz="quarter" idx="10"/>
          </p:nvPr>
        </p:nvSpPr>
        <p:spPr/>
        <p:txBody>
          <a:bodyPr/>
          <a:lstStyle/>
          <a:p>
            <a:fld id="{67C8262A-F43B-4143-BC0B-FBCEEB153E50}" type="slidenum">
              <a:rPr lang="en-US" smtClean="0"/>
              <a:t>34</a:t>
            </a:fld>
            <a:endParaRPr lang="en-US"/>
          </a:p>
        </p:txBody>
      </p:sp>
    </p:spTree>
    <p:extLst>
      <p:ext uri="{BB962C8B-B14F-4D97-AF65-F5344CB8AC3E}">
        <p14:creationId xmlns:p14="http://schemas.microsoft.com/office/powerpoint/2010/main" val="1692433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C8262A-F43B-4143-BC0B-FBCEEB153E50}" type="slidenum">
              <a:rPr lang="en-US" smtClean="0"/>
              <a:t>35</a:t>
            </a:fld>
            <a:endParaRPr lang="en-US"/>
          </a:p>
        </p:txBody>
      </p:sp>
    </p:spTree>
    <p:extLst>
      <p:ext uri="{BB962C8B-B14F-4D97-AF65-F5344CB8AC3E}">
        <p14:creationId xmlns:p14="http://schemas.microsoft.com/office/powerpoint/2010/main" val="141906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C8262A-F43B-4143-BC0B-FBCEEB153E50}" type="slidenum">
              <a:rPr lang="en-US" smtClean="0"/>
              <a:t>36</a:t>
            </a:fld>
            <a:endParaRPr lang="en-US"/>
          </a:p>
        </p:txBody>
      </p:sp>
    </p:spTree>
    <p:extLst>
      <p:ext uri="{BB962C8B-B14F-4D97-AF65-F5344CB8AC3E}">
        <p14:creationId xmlns:p14="http://schemas.microsoft.com/office/powerpoint/2010/main" val="1419063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67C8262A-F43B-4143-BC0B-FBCEEB153E50}" type="slidenum">
              <a:rPr lang="en-US" smtClean="0"/>
              <a:t>37</a:t>
            </a:fld>
            <a:endParaRPr lang="en-US"/>
          </a:p>
        </p:txBody>
      </p:sp>
    </p:spTree>
    <p:extLst>
      <p:ext uri="{BB962C8B-B14F-4D97-AF65-F5344CB8AC3E}">
        <p14:creationId xmlns:p14="http://schemas.microsoft.com/office/powerpoint/2010/main" val="169243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Collective impact has been criticized as too top down and not in touch with local communities. We began by interviewing our members to figure out how they approached community engagement through collective impact, and then came up with a rough synthesis paper of the different options. We then spoke with other practitioners in the field, </a:t>
            </a:r>
            <a:r>
              <a:rPr lang="en-US" sz="1200" b="1" i="0" kern="1200" baseline="0" dirty="0" smtClean="0">
                <a:solidFill>
                  <a:schemeClr val="tx1"/>
                </a:solidFill>
                <a:effectLst/>
                <a:latin typeface="+mn-lt"/>
                <a:ea typeface="+mn-ea"/>
                <a:cs typeface="+mn-cs"/>
              </a:rPr>
              <a:t>such as our wonderful moderator today</a:t>
            </a:r>
            <a:r>
              <a:rPr lang="en-US" sz="1200" b="0" i="0" kern="1200" baseline="0" dirty="0" smtClean="0">
                <a:solidFill>
                  <a:schemeClr val="tx1"/>
                </a:solidFill>
                <a:effectLst/>
                <a:latin typeface="+mn-lt"/>
                <a:ea typeface="+mn-ea"/>
                <a:cs typeface="+mn-cs"/>
              </a:rPr>
              <a:t>, to refine our thinking on community engagement and collective impact, and make sure our scan resonated with the field. What we are presenting today is a summary of our research that we hope you can take back to your work and strengthen your engagement with community members.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Once we had this synthesis complete, we create an e-course using the different resources that we offered, free of charge, to collective impact practitioners to see if what we had found resonated with them. Based on our initial data analysis, the participants found the course offerings useful and helpful for their work with community members. If you are interested in taking the e-course, it is still available online, free of charge, on our website, LivingCities.org.</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Now I will pass it off to Jeff and he will walk you through some of our findings….</a:t>
            </a:r>
          </a:p>
        </p:txBody>
      </p:sp>
      <p:sp>
        <p:nvSpPr>
          <p:cNvPr id="4" name="Slide Number Placeholder 3"/>
          <p:cNvSpPr>
            <a:spLocks noGrp="1"/>
          </p:cNvSpPr>
          <p:nvPr>
            <p:ph type="sldNum" sz="quarter" idx="10"/>
          </p:nvPr>
        </p:nvSpPr>
        <p:spPr/>
        <p:txBody>
          <a:bodyPr/>
          <a:lstStyle/>
          <a:p>
            <a:fld id="{67C8262A-F43B-4143-BC0B-FBCEEB153E50}" type="slidenum">
              <a:rPr lang="en-US" smtClean="0"/>
              <a:t>8</a:t>
            </a:fld>
            <a:endParaRPr lang="en-US"/>
          </a:p>
        </p:txBody>
      </p:sp>
    </p:spTree>
    <p:extLst>
      <p:ext uri="{BB962C8B-B14F-4D97-AF65-F5344CB8AC3E}">
        <p14:creationId xmlns:p14="http://schemas.microsoft.com/office/powerpoint/2010/main" val="311892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smtClean="0"/>
              <a:t>Jeff</a:t>
            </a:r>
          </a:p>
          <a:p>
            <a:pPr marL="457200" lvl="1" indent="0">
              <a:buFont typeface="Arial" panose="020B0604020202020204" pitchFamily="34" charset="0"/>
              <a:buNone/>
            </a:pPr>
            <a:endParaRPr lang="en-US" dirty="0" smtClean="0"/>
          </a:p>
          <a:p>
            <a:pPr marL="628650" lvl="1" indent="-171450">
              <a:buFont typeface="Arial" panose="020B0604020202020204" pitchFamily="34" charset="0"/>
              <a:buChar char="•"/>
            </a:pPr>
            <a:r>
              <a:rPr lang="en-US" dirty="0" smtClean="0"/>
              <a:t>Our research on collective impact</a:t>
            </a:r>
            <a:r>
              <a:rPr lang="en-US" baseline="0" dirty="0" smtClean="0"/>
              <a:t> and community engagement highlighted the need for practitioners to consider three main components of working with community members: </a:t>
            </a:r>
            <a:r>
              <a:rPr lang="en-US" b="1" baseline="0" dirty="0" smtClean="0"/>
              <a:t>NEXT</a:t>
            </a:r>
            <a:endParaRPr lang="en-US" baseline="0" dirty="0" smtClean="0"/>
          </a:p>
          <a:p>
            <a:pPr marL="1085850" lvl="2" indent="-171450">
              <a:buFont typeface="Arial" panose="020B0604020202020204" pitchFamily="34" charset="0"/>
              <a:buChar char="•"/>
            </a:pPr>
            <a:r>
              <a:rPr lang="en-US" baseline="0" dirty="0" smtClean="0"/>
              <a:t>First, there is an overarching need to determine “why” you are working with community members. </a:t>
            </a:r>
          </a:p>
          <a:p>
            <a:pPr marL="1543050" lvl="3" indent="-171450">
              <a:buFont typeface="Arial" panose="020B0604020202020204" pitchFamily="34" charset="0"/>
              <a:buChar char="•"/>
            </a:pPr>
            <a:r>
              <a:rPr lang="en-US" baseline="0" dirty="0" smtClean="0"/>
              <a:t>Determining this “why” is not enough though. We found that even CI initiatives with clear understanding of why they are working with community members still struggle to engage with them effectively.</a:t>
            </a:r>
          </a:p>
          <a:p>
            <a:pPr marL="1543050" lvl="3" indent="-171450">
              <a:buFont typeface="Arial" panose="020B0604020202020204" pitchFamily="34" charset="0"/>
              <a:buChar char="•"/>
            </a:pPr>
            <a:r>
              <a:rPr lang="en-US" baseline="0" dirty="0" smtClean="0"/>
              <a:t>Need to focus on strengthening the capacity of a collective impact initiative in two dimensions</a:t>
            </a:r>
          </a:p>
          <a:p>
            <a:pPr marL="1371600" lvl="3" indent="0">
              <a:buFont typeface="Arial" panose="020B0604020202020204" pitchFamily="34" charset="0"/>
              <a:buNone/>
            </a:pPr>
            <a:r>
              <a:rPr lang="en-US" b="1" baseline="0" dirty="0" smtClean="0"/>
              <a:t>NEXT</a:t>
            </a:r>
          </a:p>
          <a:p>
            <a:pPr marL="1085850" lvl="2" indent="-171450">
              <a:buFont typeface="Arial" panose="020B0604020202020204" pitchFamily="34" charset="0"/>
              <a:buChar char="•"/>
            </a:pPr>
            <a:r>
              <a:rPr lang="en-US" baseline="0" dirty="0" smtClean="0"/>
              <a:t>First dimension is </a:t>
            </a:r>
            <a:r>
              <a:rPr lang="en-US" baseline="0" dirty="0" err="1" smtClean="0"/>
              <a:t>amplyfying</a:t>
            </a:r>
            <a:r>
              <a:rPr lang="en-US" baseline="0" dirty="0" smtClean="0"/>
              <a:t> the voice of </a:t>
            </a:r>
            <a:r>
              <a:rPr lang="en-US" baseline="0" dirty="0" err="1" smtClean="0"/>
              <a:t>communtiy</a:t>
            </a:r>
            <a:r>
              <a:rPr lang="en-US" baseline="0" dirty="0" smtClean="0"/>
              <a:t> members</a:t>
            </a:r>
          </a:p>
          <a:p>
            <a:pPr marL="914400" lvl="2" indent="0">
              <a:buFont typeface="Arial" panose="020B0604020202020204" pitchFamily="34" charset="0"/>
              <a:buNone/>
            </a:pPr>
            <a:r>
              <a:rPr lang="en-US" b="1" baseline="0" dirty="0" smtClean="0"/>
              <a:t>NEXT</a:t>
            </a:r>
          </a:p>
          <a:p>
            <a:pPr marL="1085850" lvl="2" indent="-171450">
              <a:buFont typeface="Arial" panose="020B0604020202020204" pitchFamily="34" charset="0"/>
              <a:buChar char="•"/>
            </a:pPr>
            <a:r>
              <a:rPr lang="en-US" baseline="0" dirty="0" smtClean="0"/>
              <a:t>Second is building feedback loops with community members</a:t>
            </a:r>
            <a:endParaRPr lang="en-US" dirty="0" smtClean="0"/>
          </a:p>
          <a:p>
            <a:pPr lvl="1"/>
            <a:endParaRPr lang="en-US" dirty="0" smtClean="0"/>
          </a:p>
          <a:p>
            <a:pPr lvl="1"/>
            <a:r>
              <a:rPr lang="en-US" dirty="0" smtClean="0"/>
              <a:t>I will walk</a:t>
            </a:r>
            <a:r>
              <a:rPr lang="en-US" baseline="0" dirty="0" smtClean="0"/>
              <a:t> through each of these components in turn</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67C8262A-F43B-4143-BC0B-FBCEEB153E50}" type="slidenum">
              <a:rPr lang="en-US" smtClean="0"/>
              <a:t>9</a:t>
            </a:fld>
            <a:endParaRPr lang="en-US"/>
          </a:p>
        </p:txBody>
      </p:sp>
    </p:spTree>
    <p:extLst>
      <p:ext uri="{BB962C8B-B14F-4D97-AF65-F5344CB8AC3E}">
        <p14:creationId xmlns:p14="http://schemas.microsoft.com/office/powerpoint/2010/main" val="169243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Community engagement means different things to different people—grassroots organizing</a:t>
            </a:r>
            <a:r>
              <a:rPr lang="en-US" baseline="0" dirty="0" smtClean="0"/>
              <a:t>, town hall meetings, board leadership, etc.</a:t>
            </a:r>
          </a:p>
          <a:p>
            <a:pPr lvl="1"/>
            <a:endParaRPr lang="en-US" baseline="0" dirty="0" smtClean="0"/>
          </a:p>
          <a:p>
            <a:pPr lvl="1"/>
            <a:r>
              <a:rPr lang="en-US" baseline="0" dirty="0" smtClean="0"/>
              <a:t>Sometimes people think you can “do community engagement” and just check the box and get on with it. Not true.</a:t>
            </a:r>
          </a:p>
          <a:p>
            <a:pPr lvl="1"/>
            <a:endParaRPr lang="en-US" baseline="0" dirty="0" smtClean="0"/>
          </a:p>
          <a:p>
            <a:pPr lvl="1"/>
            <a:r>
              <a:rPr lang="en-US" baseline="0" dirty="0" smtClean="0"/>
              <a:t>Instead, you need to be very clear about WHY you want to work with community members, and WHO you want to work with. </a:t>
            </a:r>
          </a:p>
          <a:p>
            <a:pPr lvl="1"/>
            <a:endParaRPr lang="en-US" baseline="0" dirty="0" smtClean="0"/>
          </a:p>
          <a:p>
            <a:pPr lvl="1"/>
            <a:r>
              <a:rPr lang="en-US" baseline="0" dirty="0" smtClean="0"/>
              <a:t>After all, “community” is never a monolith, and you need to be very clear about your goals for engaging specific community groups and for what reason.</a:t>
            </a:r>
          </a:p>
          <a:p>
            <a:pPr lvl="1"/>
            <a:endParaRPr lang="en-US" baseline="0" dirty="0" smtClean="0"/>
          </a:p>
          <a:p>
            <a:pPr lvl="1"/>
            <a:r>
              <a:rPr lang="en-US" baseline="0" dirty="0" smtClean="0"/>
              <a:t>For example--one collective impact initiative we support in Albuquerque has actively involved community members in identifying how the city can encourage entrepreneurship, particularly among low-income people. Yet they do not have a community representative as a part of the formal governance structure, which is comprised of public sector, education and business leaders. Community input shaped the direction of this initiative, but the implementation strategy was designed by leaders with an understanding of the relationships and dynamics of Albuquerque’s city government and local economy.</a:t>
            </a:r>
          </a:p>
          <a:p>
            <a:pPr lvl="1"/>
            <a:endParaRPr lang="en-US" baseline="0" dirty="0" smtClean="0"/>
          </a:p>
          <a:p>
            <a:pPr lvl="1"/>
            <a:endParaRPr lang="en-US" dirty="0" smtClean="0"/>
          </a:p>
        </p:txBody>
      </p:sp>
      <p:sp>
        <p:nvSpPr>
          <p:cNvPr id="4" name="Slide Number Placeholder 3"/>
          <p:cNvSpPr>
            <a:spLocks noGrp="1"/>
          </p:cNvSpPr>
          <p:nvPr>
            <p:ph type="sldNum" sz="quarter" idx="10"/>
          </p:nvPr>
        </p:nvSpPr>
        <p:spPr/>
        <p:txBody>
          <a:bodyPr/>
          <a:lstStyle/>
          <a:p>
            <a:fld id="{67C8262A-F43B-4143-BC0B-FBCEEB153E50}" type="slidenum">
              <a:rPr lang="en-US" smtClean="0"/>
              <a:t>10</a:t>
            </a:fld>
            <a:endParaRPr lang="en-US"/>
          </a:p>
        </p:txBody>
      </p:sp>
    </p:spTree>
    <p:extLst>
      <p:ext uri="{BB962C8B-B14F-4D97-AF65-F5344CB8AC3E}">
        <p14:creationId xmlns:p14="http://schemas.microsoft.com/office/powerpoint/2010/main" val="169243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This is one tool that our</a:t>
            </a:r>
            <a:r>
              <a:rPr lang="en-US" baseline="0" dirty="0" smtClean="0"/>
              <a:t> e-course participants have found very useful as a way to set engagement goals and align those goals with your engagement strategies. </a:t>
            </a:r>
          </a:p>
          <a:p>
            <a:pPr marL="628650" lvl="1" indent="-171450">
              <a:buFont typeface="Arial" panose="020B0604020202020204" pitchFamily="34" charset="0"/>
              <a:buChar char="•"/>
            </a:pPr>
            <a:r>
              <a:rPr lang="en-US" baseline="0" dirty="0" smtClean="0"/>
              <a:t>It was originally developed by the International Association for Public Participation, and has been adapted countless times. This particular version was adapted by Tamarack and the CIF.</a:t>
            </a:r>
          </a:p>
          <a:p>
            <a:pPr marL="628650" lvl="1" indent="-171450">
              <a:buFont typeface="Arial" panose="020B0604020202020204" pitchFamily="34" charset="0"/>
              <a:buChar char="•"/>
            </a:pPr>
            <a:r>
              <a:rPr lang="en-US" baseline="0" dirty="0" smtClean="0"/>
              <a:t>It basically helps you segment out the community groups you want to work with and your goals for working with them. Each goal is placed at a different “level” of engagement, with higher levels of engagement moving from left to right. </a:t>
            </a:r>
          </a:p>
          <a:p>
            <a:pPr marL="628650" lvl="1" indent="-171450">
              <a:buFont typeface="Arial" panose="020B0604020202020204" pitchFamily="34" charset="0"/>
              <a:buChar char="•"/>
            </a:pPr>
            <a:r>
              <a:rPr lang="en-US" baseline="0" dirty="0" smtClean="0"/>
              <a:t>If you are interested in learning more about this tool, we have an exercise based on it in our e-course at LivingCities.org, that was actually adapted from an exercise Lisa, our moderator, created.</a:t>
            </a:r>
          </a:p>
          <a:p>
            <a:pPr marL="628650" lvl="1" indent="-171450">
              <a:buFont typeface="Arial" panose="020B0604020202020204" pitchFamily="34" charset="0"/>
              <a:buChar char="•"/>
            </a:pPr>
            <a:r>
              <a:rPr lang="en-US" baseline="0" dirty="0" smtClean="0"/>
              <a:t>While the right level of engagement needs to be determined by the local context of the collective impact initiative, through our research we determined that each collective impact initiative needs to have ambitions to engage community members in some part of their collective impact initiative at </a:t>
            </a:r>
            <a:r>
              <a:rPr lang="en-US" baseline="0" dirty="0" err="1" smtClean="0"/>
              <a:t>at</a:t>
            </a:r>
            <a:r>
              <a:rPr lang="en-US" baseline="0" dirty="0" smtClean="0"/>
              <a:t> least “involve” or higher. If they can’t do that, then they aren’t putting community at the center and are at risk of being too “top down”, like Ty talked about earlier.</a:t>
            </a:r>
            <a:endParaRPr lang="en-US" dirty="0" smtClean="0"/>
          </a:p>
        </p:txBody>
      </p:sp>
      <p:sp>
        <p:nvSpPr>
          <p:cNvPr id="4" name="Slide Number Placeholder 3"/>
          <p:cNvSpPr>
            <a:spLocks noGrp="1"/>
          </p:cNvSpPr>
          <p:nvPr>
            <p:ph type="sldNum" sz="quarter" idx="10"/>
          </p:nvPr>
        </p:nvSpPr>
        <p:spPr/>
        <p:txBody>
          <a:bodyPr/>
          <a:lstStyle/>
          <a:p>
            <a:fld id="{67C8262A-F43B-4143-BC0B-FBCEEB153E50}" type="slidenum">
              <a:rPr lang="en-US" smtClean="0"/>
              <a:t>11</a:t>
            </a:fld>
            <a:endParaRPr lang="en-US"/>
          </a:p>
        </p:txBody>
      </p:sp>
    </p:spTree>
    <p:extLst>
      <p:ext uri="{BB962C8B-B14F-4D97-AF65-F5344CB8AC3E}">
        <p14:creationId xmlns:p14="http://schemas.microsoft.com/office/powerpoint/2010/main" val="169243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So if you have your goals for engagement, and your strategies, you are</a:t>
            </a:r>
            <a:r>
              <a:rPr lang="en-US" baseline="0" dirty="0" smtClean="0"/>
              <a:t> set, right? Easy, right?</a:t>
            </a:r>
          </a:p>
          <a:p>
            <a:pPr marL="628650" lvl="1" indent="-171450">
              <a:buFont typeface="Arial" panose="020B0604020202020204" pitchFamily="34" charset="0"/>
              <a:buChar char="•"/>
            </a:pPr>
            <a:r>
              <a:rPr lang="en-US" baseline="0" dirty="0" smtClean="0"/>
              <a:t>Not so much. Unfortunately, there are still many barriers to effectively working with community members, and these barriers fall into the two dimensions I talked about before.</a:t>
            </a:r>
          </a:p>
          <a:p>
            <a:pPr marL="628650" lvl="1" indent="-171450">
              <a:buFont typeface="Arial" panose="020B0604020202020204" pitchFamily="34" charset="0"/>
              <a:buChar char="•"/>
            </a:pPr>
            <a:r>
              <a:rPr lang="en-US" baseline="0" dirty="0" smtClean="0"/>
              <a:t>The first barrier deals with the need to “amplify the voice” of community members.</a:t>
            </a:r>
          </a:p>
          <a:p>
            <a:pPr marL="628650" lvl="1" indent="-171450">
              <a:buFont typeface="Arial" panose="020B0604020202020204" pitchFamily="34" charset="0"/>
              <a:buChar char="•"/>
            </a:pPr>
            <a:r>
              <a:rPr lang="en-US" baseline="0" dirty="0" smtClean="0"/>
              <a:t>For many reasons that we don’t have time to go into today, community members that collective impact initiatives seek to help are </a:t>
            </a:r>
            <a:r>
              <a:rPr lang="en-US" baseline="0" dirty="0" err="1" smtClean="0"/>
              <a:t>disenfrancished</a:t>
            </a:r>
            <a:r>
              <a:rPr lang="en-US" baseline="0" dirty="0" smtClean="0"/>
              <a:t> and cannot often authentically contribute to decision making. </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67C8262A-F43B-4143-BC0B-FBCEEB153E50}" type="slidenum">
              <a:rPr lang="en-US" smtClean="0"/>
              <a:t>12</a:t>
            </a:fld>
            <a:endParaRPr lang="en-US"/>
          </a:p>
        </p:txBody>
      </p:sp>
    </p:spTree>
    <p:extLst>
      <p:ext uri="{BB962C8B-B14F-4D97-AF65-F5344CB8AC3E}">
        <p14:creationId xmlns:p14="http://schemas.microsoft.com/office/powerpoint/2010/main" val="169243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This </a:t>
            </a:r>
            <a:r>
              <a:rPr lang="en-US" dirty="0" err="1" smtClean="0"/>
              <a:t>disenfrancishement</a:t>
            </a:r>
            <a:r>
              <a:rPr lang="en-US" dirty="0" smtClean="0"/>
              <a:t> can create a fundamental</a:t>
            </a:r>
            <a:r>
              <a:rPr lang="en-US" baseline="0" dirty="0" smtClean="0"/>
              <a:t> disconnect between grassroots community members at </a:t>
            </a:r>
            <a:r>
              <a:rPr lang="en-US" baseline="0" dirty="0" err="1" smtClean="0"/>
              <a:t>grasstops</a:t>
            </a:r>
            <a:r>
              <a:rPr lang="en-US" baseline="0" dirty="0" smtClean="0"/>
              <a:t> collective impact leaders, blocking any real authentic community engagement. </a:t>
            </a:r>
          </a:p>
          <a:p>
            <a:pPr marL="628650" lvl="1" indent="-171450">
              <a:buFont typeface="Arial" panose="020B0604020202020204" pitchFamily="34" charset="0"/>
              <a:buChar char="•"/>
            </a:pPr>
            <a:r>
              <a:rPr lang="en-US" baseline="0" dirty="0" smtClean="0"/>
              <a:t>One helpful frame for thinking about this disconnect is the difference </a:t>
            </a:r>
            <a:r>
              <a:rPr lang="en-US" baseline="0" dirty="0" err="1" smtClean="0"/>
              <a:t>btween</a:t>
            </a:r>
            <a:r>
              <a:rPr lang="en-US" baseline="0" dirty="0" smtClean="0"/>
              <a:t> “context” experts and “content” experts.</a:t>
            </a:r>
          </a:p>
          <a:p>
            <a:pPr marL="628650" lvl="1" indent="-171450">
              <a:buFont typeface="Arial" panose="020B0604020202020204" pitchFamily="34" charset="0"/>
              <a:buChar char="•"/>
            </a:pPr>
            <a:r>
              <a:rPr lang="en-US" baseline="0" dirty="0" smtClean="0"/>
              <a:t>Context experts are those residents with the lived experiences to contribute to collective impact.</a:t>
            </a:r>
          </a:p>
          <a:p>
            <a:pPr marL="628650" lvl="1" indent="-171450">
              <a:buFont typeface="Arial" panose="020B0604020202020204" pitchFamily="34" charset="0"/>
              <a:buChar char="•"/>
            </a:pPr>
            <a:r>
              <a:rPr lang="en-US" baseline="0" dirty="0" smtClean="0"/>
              <a:t>Content experts have </a:t>
            </a:r>
            <a:r>
              <a:rPr lang="en-US" sz="1200" b="0" i="0" kern="1200" dirty="0" smtClean="0">
                <a:solidFill>
                  <a:schemeClr val="tx1"/>
                </a:solidFill>
                <a:effectLst/>
                <a:latin typeface="+mn-lt"/>
                <a:ea typeface="+mn-ea"/>
                <a:cs typeface="+mn-cs"/>
              </a:rPr>
              <a:t>technical expertise useful for solving specific problems, such</a:t>
            </a:r>
            <a:r>
              <a:rPr lang="en-US" sz="1200" b="0" i="0" kern="1200" baseline="0" dirty="0" smtClean="0">
                <a:solidFill>
                  <a:schemeClr val="tx1"/>
                </a:solidFill>
                <a:effectLst/>
                <a:latin typeface="+mn-lt"/>
                <a:ea typeface="+mn-ea"/>
                <a:cs typeface="+mn-cs"/>
              </a:rPr>
              <a:t> as planners, affordable housing experts or school superintendents. </a:t>
            </a:r>
          </a:p>
          <a:p>
            <a:pPr marL="628650" lvl="1"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Need both content and context experts to make sure you collective impact initiative is effectively meeting the needs of your community.</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67C8262A-F43B-4143-BC0B-FBCEEB153E50}" type="slidenum">
              <a:rPr lang="en-US" smtClean="0"/>
              <a:t>13</a:t>
            </a:fld>
            <a:endParaRPr lang="en-US"/>
          </a:p>
        </p:txBody>
      </p:sp>
    </p:spTree>
    <p:extLst>
      <p:ext uri="{BB962C8B-B14F-4D97-AF65-F5344CB8AC3E}">
        <p14:creationId xmlns:p14="http://schemas.microsoft.com/office/powerpoint/2010/main" val="169243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So how do you better</a:t>
            </a:r>
            <a:r>
              <a:rPr lang="en-US" baseline="0" dirty="0" smtClean="0"/>
              <a:t> </a:t>
            </a:r>
            <a:r>
              <a:rPr lang="en-US" baseline="0" dirty="0" err="1" smtClean="0"/>
              <a:t>amplyfy</a:t>
            </a:r>
            <a:r>
              <a:rPr lang="en-US" baseline="0" dirty="0" smtClean="0"/>
              <a:t> the voice of context experts to connect with content experts?</a:t>
            </a:r>
          </a:p>
          <a:p>
            <a:pPr marL="628650" lvl="1" indent="-171450">
              <a:buFont typeface="Arial" panose="020B0604020202020204" pitchFamily="34" charset="0"/>
              <a:buChar char="•"/>
            </a:pPr>
            <a:r>
              <a:rPr lang="en-US" baseline="0" dirty="0" smtClean="0"/>
              <a:t>Many different tools to do so. We’ve found these tools to be useful in our work:</a:t>
            </a:r>
          </a:p>
          <a:p>
            <a:pPr marL="1085850" lvl="2" indent="-171450">
              <a:buFont typeface="Arial" panose="020B0604020202020204" pitchFamily="34" charset="0"/>
              <a:buChar char="•"/>
            </a:pPr>
            <a:r>
              <a:rPr lang="en-US" baseline="0" dirty="0" smtClean="0"/>
              <a:t>Leadership trainings that build a more direct pipeline for boards and </a:t>
            </a:r>
            <a:r>
              <a:rPr lang="en-US" baseline="0" dirty="0" err="1" smtClean="0"/>
              <a:t>commisions</a:t>
            </a:r>
            <a:r>
              <a:rPr lang="en-US" baseline="0" dirty="0" smtClean="0"/>
              <a:t> (nexus and urban habitat) </a:t>
            </a:r>
            <a:r>
              <a:rPr lang="en-US" b="1" baseline="0" dirty="0" smtClean="0"/>
              <a:t>NEXT</a:t>
            </a:r>
            <a:endParaRPr lang="en-US" baseline="0" dirty="0" smtClean="0"/>
          </a:p>
          <a:p>
            <a:pPr marL="1085850" lvl="2" indent="-171450">
              <a:buFont typeface="Arial" panose="020B0604020202020204" pitchFamily="34" charset="0"/>
              <a:buChar char="•"/>
            </a:pPr>
            <a:r>
              <a:rPr lang="en-US" baseline="0" dirty="0" smtClean="0"/>
              <a:t>Create shared aspirations (</a:t>
            </a:r>
            <a:r>
              <a:rPr lang="en-US" baseline="0" dirty="0" err="1" smtClean="0"/>
              <a:t>harwood</a:t>
            </a:r>
            <a:r>
              <a:rPr lang="en-US" baseline="0" dirty="0" smtClean="0"/>
              <a:t> approach) </a:t>
            </a:r>
            <a:r>
              <a:rPr lang="en-US" b="1" baseline="0" dirty="0" smtClean="0"/>
              <a:t>NEXT</a:t>
            </a:r>
            <a:endParaRPr lang="en-US" baseline="0" dirty="0" smtClean="0"/>
          </a:p>
          <a:p>
            <a:pPr marL="1085850" lvl="2" indent="-171450">
              <a:buFont typeface="Arial" panose="020B0604020202020204" pitchFamily="34" charset="0"/>
              <a:buChar char="•"/>
            </a:pPr>
            <a:r>
              <a:rPr lang="en-US" baseline="0" dirty="0" smtClean="0"/>
              <a:t>Network building (more about building </a:t>
            </a:r>
            <a:r>
              <a:rPr lang="en-US" baseline="0" dirty="0" err="1" smtClean="0"/>
              <a:t>indv</a:t>
            </a:r>
            <a:r>
              <a:rPr lang="en-US" baseline="0" dirty="0" smtClean="0"/>
              <a:t> relationships) </a:t>
            </a:r>
            <a:r>
              <a:rPr lang="en-US" b="1" baseline="0" dirty="0" smtClean="0"/>
              <a:t>NEXT</a:t>
            </a:r>
            <a:endParaRPr lang="en-US" baseline="0" dirty="0" smtClean="0"/>
          </a:p>
          <a:p>
            <a:pPr marL="1085850" lvl="2" indent="-171450">
              <a:buFont typeface="Arial" panose="020B0604020202020204" pitchFamily="34" charset="0"/>
              <a:buChar char="•"/>
            </a:pPr>
            <a:r>
              <a:rPr lang="en-US" dirty="0" smtClean="0"/>
              <a:t>Grassroots/community organizing</a:t>
            </a:r>
          </a:p>
          <a:p>
            <a:pPr marL="628650" lvl="1" indent="-171450">
              <a:buFont typeface="Arial" panose="020B0604020202020204" pitchFamily="34" charset="0"/>
              <a:buChar char="•"/>
            </a:pPr>
            <a:r>
              <a:rPr lang="en-US" dirty="0" smtClean="0"/>
              <a:t>More info on these approaches</a:t>
            </a:r>
            <a:r>
              <a:rPr lang="en-US" baseline="0" dirty="0" smtClean="0"/>
              <a:t> is on our website, but a quick example:</a:t>
            </a:r>
          </a:p>
          <a:p>
            <a:pPr marL="1085850" lvl="2" indent="-171450">
              <a:buFont typeface="Arial" panose="020B0604020202020204" pitchFamily="34" charset="0"/>
              <a:buChar char="•"/>
            </a:pPr>
            <a:r>
              <a:rPr lang="en-US" dirty="0" smtClean="0"/>
              <a:t>Living Cities supported a “Community Engagement Team” (CET) in the Minneapolis/St. Paul region during the development of several transit lines that connected different parts of the city. The CET funded and organized community-based organizations to advocate on behalf of low-income community members affected by transit planning. This work led to several policy changes and more equitable transit oriented development.</a:t>
            </a:r>
          </a:p>
          <a:p>
            <a:pPr marL="1085850" lvl="2" indent="-171450">
              <a:buFont typeface="Arial" panose="020B0604020202020204" pitchFamily="34" charset="0"/>
              <a:buChar char="•"/>
            </a:pPr>
            <a:endParaRPr lang="en-US" dirty="0" smtClean="0"/>
          </a:p>
          <a:p>
            <a:pPr marL="1085850" lvl="2" indent="-171450">
              <a:buFont typeface="Arial" panose="020B0604020202020204" pitchFamily="34" charset="0"/>
              <a:buChar char="•"/>
            </a:pP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67C8262A-F43B-4143-BC0B-FBCEEB153E50}" type="slidenum">
              <a:rPr lang="en-US" smtClean="0"/>
              <a:t>14</a:t>
            </a:fld>
            <a:endParaRPr lang="en-US"/>
          </a:p>
        </p:txBody>
      </p:sp>
    </p:spTree>
    <p:extLst>
      <p:ext uri="{BB962C8B-B14F-4D97-AF65-F5344CB8AC3E}">
        <p14:creationId xmlns:p14="http://schemas.microsoft.com/office/powerpoint/2010/main" val="1692433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3" descr="C:\Users\Bramos\Google Drive\Collective Impact\Templates and Images\sketched city scape 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0"/>
            <a:ext cx="5486401"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57600" y="815975"/>
            <a:ext cx="5486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657600" y="3429000"/>
            <a:ext cx="5486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3ACEFBE-8AEA-4355-BD91-4C906208BA94}"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94E43-F27E-470C-95BC-4EF4ECC8201C}" type="slidenum">
              <a:rPr lang="en-US" smtClean="0"/>
              <a:t>‹#›</a:t>
            </a:fld>
            <a:endParaRPr lang="en-US"/>
          </a:p>
        </p:txBody>
      </p:sp>
      <p:pic>
        <p:nvPicPr>
          <p:cNvPr id="2050" name="Picture 2" descr="C:\Users\Bramos\Google Drive\Collective Impact\Templates and Images\living cities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1447800"/>
            <a:ext cx="3143408"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1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CEFBE-8AEA-4355-BD91-4C906208BA94}"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94E43-F27E-470C-95BC-4EF4ECC8201C}" type="slidenum">
              <a:rPr lang="en-US" smtClean="0"/>
              <a:t>‹#›</a:t>
            </a:fld>
            <a:endParaRPr lang="en-US"/>
          </a:p>
        </p:txBody>
      </p:sp>
    </p:spTree>
    <p:extLst>
      <p:ext uri="{BB962C8B-B14F-4D97-AF65-F5344CB8AC3E}">
        <p14:creationId xmlns:p14="http://schemas.microsoft.com/office/powerpoint/2010/main" val="154150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CEFBE-8AEA-4355-BD91-4C906208BA94}"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94E43-F27E-470C-95BC-4EF4ECC8201C}" type="slidenum">
              <a:rPr lang="en-US" smtClean="0"/>
              <a:t>‹#›</a:t>
            </a:fld>
            <a:endParaRPr lang="en-US"/>
          </a:p>
        </p:txBody>
      </p:sp>
    </p:spTree>
    <p:extLst>
      <p:ext uri="{BB962C8B-B14F-4D97-AF65-F5344CB8AC3E}">
        <p14:creationId xmlns:p14="http://schemas.microsoft.com/office/powerpoint/2010/main" val="281780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CEFBE-8AEA-4355-BD91-4C906208BA94}"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94E43-F27E-470C-95BC-4EF4ECC8201C}" type="slidenum">
              <a:rPr lang="en-US" smtClean="0"/>
              <a:t>‹#›</a:t>
            </a:fld>
            <a:endParaRPr lang="en-US"/>
          </a:p>
        </p:txBody>
      </p:sp>
    </p:spTree>
    <p:extLst>
      <p:ext uri="{BB962C8B-B14F-4D97-AF65-F5344CB8AC3E}">
        <p14:creationId xmlns:p14="http://schemas.microsoft.com/office/powerpoint/2010/main" val="311140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CEFBE-8AEA-4355-BD91-4C906208BA94}"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94E43-F27E-470C-95BC-4EF4ECC8201C}" type="slidenum">
              <a:rPr lang="en-US" smtClean="0"/>
              <a:t>‹#›</a:t>
            </a:fld>
            <a:endParaRPr lang="en-US"/>
          </a:p>
        </p:txBody>
      </p:sp>
    </p:spTree>
    <p:extLst>
      <p:ext uri="{BB962C8B-B14F-4D97-AF65-F5344CB8AC3E}">
        <p14:creationId xmlns:p14="http://schemas.microsoft.com/office/powerpoint/2010/main" val="159172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ACEFBE-8AEA-4355-BD91-4C906208BA94}"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94E43-F27E-470C-95BC-4EF4ECC8201C}" type="slidenum">
              <a:rPr lang="en-US" smtClean="0"/>
              <a:t>‹#›</a:t>
            </a:fld>
            <a:endParaRPr lang="en-US"/>
          </a:p>
        </p:txBody>
      </p:sp>
    </p:spTree>
    <p:extLst>
      <p:ext uri="{BB962C8B-B14F-4D97-AF65-F5344CB8AC3E}">
        <p14:creationId xmlns:p14="http://schemas.microsoft.com/office/powerpoint/2010/main" val="328890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ACEFBE-8AEA-4355-BD91-4C906208BA94}" type="datetimeFigureOut">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94E43-F27E-470C-95BC-4EF4ECC8201C}" type="slidenum">
              <a:rPr lang="en-US" smtClean="0"/>
              <a:t>‹#›</a:t>
            </a:fld>
            <a:endParaRPr lang="en-US"/>
          </a:p>
        </p:txBody>
      </p:sp>
    </p:spTree>
    <p:extLst>
      <p:ext uri="{BB962C8B-B14F-4D97-AF65-F5344CB8AC3E}">
        <p14:creationId xmlns:p14="http://schemas.microsoft.com/office/powerpoint/2010/main" val="385051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ACEFBE-8AEA-4355-BD91-4C906208BA94}" type="datetimeFigureOut">
              <a:rPr lang="en-US" smtClean="0"/>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94E43-F27E-470C-95BC-4EF4ECC8201C}" type="slidenum">
              <a:rPr lang="en-US" smtClean="0"/>
              <a:t>‹#›</a:t>
            </a:fld>
            <a:endParaRPr lang="en-US"/>
          </a:p>
        </p:txBody>
      </p:sp>
    </p:spTree>
    <p:extLst>
      <p:ext uri="{BB962C8B-B14F-4D97-AF65-F5344CB8AC3E}">
        <p14:creationId xmlns:p14="http://schemas.microsoft.com/office/powerpoint/2010/main" val="1316548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CEFBE-8AEA-4355-BD91-4C906208BA94}" type="datetimeFigureOut">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94E43-F27E-470C-95BC-4EF4ECC8201C}" type="slidenum">
              <a:rPr lang="en-US" smtClean="0"/>
              <a:t>‹#›</a:t>
            </a:fld>
            <a:endParaRPr lang="en-US"/>
          </a:p>
        </p:txBody>
      </p:sp>
    </p:spTree>
    <p:extLst>
      <p:ext uri="{BB962C8B-B14F-4D97-AF65-F5344CB8AC3E}">
        <p14:creationId xmlns:p14="http://schemas.microsoft.com/office/powerpoint/2010/main" val="178073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CEFBE-8AEA-4355-BD91-4C906208BA94}"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94E43-F27E-470C-95BC-4EF4ECC8201C}" type="slidenum">
              <a:rPr lang="en-US" smtClean="0"/>
              <a:t>‹#›</a:t>
            </a:fld>
            <a:endParaRPr lang="en-US"/>
          </a:p>
        </p:txBody>
      </p:sp>
    </p:spTree>
    <p:extLst>
      <p:ext uri="{BB962C8B-B14F-4D97-AF65-F5344CB8AC3E}">
        <p14:creationId xmlns:p14="http://schemas.microsoft.com/office/powerpoint/2010/main" val="78242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CEFBE-8AEA-4355-BD91-4C906208BA94}"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94E43-F27E-470C-95BC-4EF4ECC8201C}" type="slidenum">
              <a:rPr lang="en-US" smtClean="0"/>
              <a:t>‹#›</a:t>
            </a:fld>
            <a:endParaRPr lang="en-US"/>
          </a:p>
        </p:txBody>
      </p:sp>
    </p:spTree>
    <p:extLst>
      <p:ext uri="{BB962C8B-B14F-4D97-AF65-F5344CB8AC3E}">
        <p14:creationId xmlns:p14="http://schemas.microsoft.com/office/powerpoint/2010/main" val="4183686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CEFBE-8AEA-4355-BD91-4C906208BA94}" type="datetimeFigureOut">
              <a:rPr lang="en-US" smtClean="0"/>
              <a:t>11/23/2015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94E43-F27E-470C-95BC-4EF4ECC8201C}" type="slidenum">
              <a:rPr lang="en-US" smtClean="0"/>
              <a:t>‹#›</a:t>
            </a:fld>
            <a:endParaRPr lang="en-US"/>
          </a:p>
        </p:txBody>
      </p:sp>
      <p:pic>
        <p:nvPicPr>
          <p:cNvPr id="1026" name="Picture 2" descr="C:\Users\Bramos\Google Drive\Collective Impact\Templates and Images\Living Cities Slide banner.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7" y="5474322"/>
            <a:ext cx="9143245" cy="138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538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TGardella@nexuscp.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Jraderstrong@livingcities.org" TargetMode="External"/><Relationship Id="rId4" Type="http://schemas.openxmlformats.org/officeDocument/2006/relationships/hyperlink" Target="mailto:fmirabal@cabq.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815975"/>
            <a:ext cx="5486400" cy="2613025"/>
          </a:xfrm>
        </p:spPr>
        <p:txBody>
          <a:bodyPr>
            <a:noAutofit/>
          </a:bodyPr>
          <a:lstStyle/>
          <a:p>
            <a:r>
              <a:rPr lang="en-US" sz="3200" dirty="0" smtClean="0"/>
              <a:t>Investing in Capacity to Work with Communities</a:t>
            </a:r>
            <a:br>
              <a:rPr lang="en-US" sz="3200" dirty="0" smtClean="0"/>
            </a:br>
            <a:r>
              <a:rPr lang="en-US" sz="3200" dirty="0" smtClean="0"/>
              <a:t/>
            </a:r>
            <a:br>
              <a:rPr lang="en-US" sz="3200" dirty="0" smtClean="0"/>
            </a:br>
            <a:r>
              <a:rPr lang="en-US" sz="2000" dirty="0" smtClean="0"/>
              <a:t>Janice Barbee, Nexus Community Partners</a:t>
            </a:r>
            <a:br>
              <a:rPr lang="en-US" sz="2000" dirty="0" smtClean="0"/>
            </a:br>
            <a:r>
              <a:rPr lang="en-US" sz="2000" dirty="0"/>
              <a:t/>
            </a:r>
            <a:br>
              <a:rPr lang="en-US" sz="2000" dirty="0"/>
            </a:br>
            <a:r>
              <a:rPr lang="en-US" sz="2000" dirty="0" smtClean="0"/>
              <a:t>Frank Mirabal, City of Albuquerque</a:t>
            </a:r>
            <a:br>
              <a:rPr lang="en-US" sz="2000" dirty="0" smtClean="0"/>
            </a:br>
            <a:r>
              <a:rPr lang="en-US" sz="2000" dirty="0"/>
              <a:t/>
            </a:r>
            <a:br>
              <a:rPr lang="en-US" sz="2000" dirty="0"/>
            </a:br>
            <a:r>
              <a:rPr lang="en-US" sz="2000" dirty="0" smtClean="0"/>
              <a:t>Jeff Raderstrong, Living Cities</a:t>
            </a:r>
            <a:endParaRPr lang="en-US" sz="2000" dirty="0"/>
          </a:p>
        </p:txBody>
      </p:sp>
      <p:sp>
        <p:nvSpPr>
          <p:cNvPr id="3" name="Subtitle 2"/>
          <p:cNvSpPr>
            <a:spLocks noGrp="1"/>
          </p:cNvSpPr>
          <p:nvPr>
            <p:ph type="subTitle" idx="1"/>
          </p:nvPr>
        </p:nvSpPr>
        <p:spPr>
          <a:xfrm>
            <a:off x="3680604" y="4800600"/>
            <a:ext cx="5486400" cy="1752600"/>
          </a:xfrm>
        </p:spPr>
        <p:txBody>
          <a:bodyPr/>
          <a:lstStyle/>
          <a:p>
            <a:r>
              <a:rPr lang="en-US" dirty="0" smtClean="0">
                <a:solidFill>
                  <a:schemeClr val="tx1"/>
                </a:solidFill>
              </a:rPr>
              <a:t>November 17, 2015</a:t>
            </a:r>
            <a:endParaRPr lang="en-US" dirty="0">
              <a:solidFill>
                <a:schemeClr val="tx1"/>
              </a:solidFill>
            </a:endParaRPr>
          </a:p>
        </p:txBody>
      </p:sp>
    </p:spTree>
    <p:extLst>
      <p:ext uri="{BB962C8B-B14F-4D97-AF65-F5344CB8AC3E}">
        <p14:creationId xmlns:p14="http://schemas.microsoft.com/office/powerpoint/2010/main" val="3366396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arm8.staticflickr.com/7010/6698208975_f557ab24dd_o_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609600"/>
            <a:ext cx="6299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97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castle drawbrid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castle drawbrid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castle drawbrid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castle drawbrid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7"/>
          <p:cNvSpPr>
            <a:spLocks noGrp="1"/>
          </p:cNvSpPr>
          <p:nvPr>
            <p:ph idx="1"/>
          </p:nvPr>
        </p:nvSpPr>
        <p:spPr/>
        <p:txBody>
          <a:bodyPr/>
          <a:lstStyle/>
          <a:p>
            <a:endParaRPr lang="en-US" dirty="0"/>
          </a:p>
        </p:txBody>
      </p:sp>
      <p:pic>
        <p:nvPicPr>
          <p:cNvPr id="1026" name="Picture 2" descr="The Community Engagement Spectrum, adapted from The Collective Impact Forum and the Tamarack Instit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465137"/>
            <a:ext cx="7540625" cy="47381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4953000"/>
            <a:ext cx="5715000" cy="25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4876800"/>
            <a:ext cx="5715000" cy="307777"/>
          </a:xfrm>
          <a:prstGeom prst="rect">
            <a:avLst/>
          </a:prstGeom>
          <a:noFill/>
        </p:spPr>
        <p:txBody>
          <a:bodyPr wrap="square" rtlCol="0">
            <a:spAutoFit/>
          </a:bodyPr>
          <a:lstStyle/>
          <a:p>
            <a:r>
              <a:rPr lang="en-US" sz="1400" i="1" dirty="0" smtClean="0"/>
              <a:t>Source: Collective Impact Forum, adapted from IAP2 and Tamarack Institute</a:t>
            </a:r>
            <a:endParaRPr lang="en-US" sz="1400" i="1" dirty="0"/>
          </a:p>
        </p:txBody>
      </p:sp>
    </p:spTree>
    <p:extLst>
      <p:ext uri="{BB962C8B-B14F-4D97-AF65-F5344CB8AC3E}">
        <p14:creationId xmlns:p14="http://schemas.microsoft.com/office/powerpoint/2010/main" val="2583397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spc="-150" dirty="0" smtClean="0">
                <a:solidFill>
                  <a:srgbClr val="FFFFFF">
                    <a:lumMod val="50000"/>
                  </a:srgbClr>
                </a:solidFill>
                <a:ea typeface="Adobe Gothic Std B" pitchFamily="34" charset="-128"/>
              </a:rPr>
              <a:t>Amplify the Voice of Community Members</a:t>
            </a:r>
            <a:endParaRPr lang="en-US" sz="2800" b="1" spc="-150" dirty="0">
              <a:solidFill>
                <a:srgbClr val="FFFFFF">
                  <a:lumMod val="50000"/>
                </a:srgbClr>
              </a:solidFill>
              <a:ea typeface="Adobe Gothic Std B" pitchFamily="34" charset="-128"/>
            </a:endParaRPr>
          </a:p>
        </p:txBody>
      </p:sp>
      <p:pic>
        <p:nvPicPr>
          <p:cNvPr id="3074" name="Picture 2" descr="http://pixabay.com/static/uploads/photo/2013/07/12/15/39/megaphone-150254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85537"/>
            <a:ext cx="4267200" cy="447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97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52400"/>
            <a:ext cx="5638800" cy="4267200"/>
          </a:xfrm>
        </p:spPr>
        <p:txBody>
          <a:bodyPr>
            <a:normAutofit/>
          </a:bodyPr>
          <a:lstStyle/>
          <a:p>
            <a:pPr marL="0" indent="0" algn="ctr">
              <a:buNone/>
            </a:pPr>
            <a:endParaRPr lang="en-US" dirty="0" smtClean="0">
              <a:solidFill>
                <a:srgbClr val="00B0F0"/>
              </a:solidFill>
            </a:endParaRPr>
          </a:p>
          <a:p>
            <a:pPr marL="0" indent="0" algn="ctr">
              <a:buNone/>
            </a:pPr>
            <a:endParaRPr lang="en-US" dirty="0">
              <a:solidFill>
                <a:srgbClr val="00B0F0"/>
              </a:solidFill>
            </a:endParaRPr>
          </a:p>
          <a:p>
            <a:pPr marL="0" indent="0" algn="ctr">
              <a:buNone/>
            </a:pPr>
            <a:r>
              <a:rPr lang="en-US" dirty="0" smtClean="0">
                <a:solidFill>
                  <a:srgbClr val="00B0F0"/>
                </a:solidFill>
              </a:rPr>
              <a:t>Context experts</a:t>
            </a:r>
          </a:p>
          <a:p>
            <a:pPr marL="0" indent="0" algn="ctr">
              <a:buNone/>
            </a:pPr>
            <a:endParaRPr lang="en-US" dirty="0" smtClean="0">
              <a:solidFill>
                <a:srgbClr val="00B0F0"/>
              </a:solidFill>
            </a:endParaRPr>
          </a:p>
          <a:p>
            <a:pPr marL="0" indent="0" algn="ctr">
              <a:buNone/>
            </a:pPr>
            <a:r>
              <a:rPr lang="en-US" dirty="0" smtClean="0">
                <a:solidFill>
                  <a:srgbClr val="00B0F0"/>
                </a:solidFill>
              </a:rPr>
              <a:t>vs. </a:t>
            </a:r>
          </a:p>
          <a:p>
            <a:pPr marL="0" indent="0" algn="ctr">
              <a:buNone/>
            </a:pPr>
            <a:endParaRPr lang="en-US" dirty="0" smtClean="0">
              <a:solidFill>
                <a:srgbClr val="00B0F0"/>
              </a:solidFill>
            </a:endParaRPr>
          </a:p>
          <a:p>
            <a:pPr marL="0" indent="0" algn="ctr">
              <a:buNone/>
            </a:pPr>
            <a:r>
              <a:rPr lang="en-US" dirty="0" smtClean="0">
                <a:solidFill>
                  <a:srgbClr val="00B0F0"/>
                </a:solidFill>
              </a:rPr>
              <a:t>Content experts</a:t>
            </a:r>
          </a:p>
          <a:p>
            <a:pPr marL="0" indent="0">
              <a:buNone/>
            </a:pPr>
            <a:endParaRPr lang="en-US" sz="2100" dirty="0" smtClean="0"/>
          </a:p>
          <a:p>
            <a:pPr marL="0" indent="0">
              <a:buNone/>
            </a:pPr>
            <a:endParaRPr lang="en-US" sz="2100" dirty="0"/>
          </a:p>
          <a:p>
            <a:pPr marL="0" indent="0">
              <a:buNone/>
            </a:pPr>
            <a:endParaRPr lang="en-US" sz="2100" dirty="0" smtClean="0"/>
          </a:p>
          <a:p>
            <a:pPr marL="0" indent="0">
              <a:buNone/>
            </a:pPr>
            <a:endParaRPr lang="en-US" sz="2100" dirty="0"/>
          </a:p>
          <a:p>
            <a:pPr marL="0" indent="0">
              <a:buNone/>
            </a:pPr>
            <a:endParaRPr lang="en-US" sz="2100" dirty="0"/>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spc="-150" dirty="0" smtClean="0">
                <a:solidFill>
                  <a:srgbClr val="FFFFFF">
                    <a:lumMod val="50000"/>
                  </a:srgbClr>
                </a:solidFill>
                <a:ea typeface="Adobe Gothic Std B" pitchFamily="34" charset="-128"/>
              </a:rPr>
              <a:t>Amplify the Voice of Community Members</a:t>
            </a:r>
            <a:endParaRPr lang="en-US" sz="2800" b="1" spc="-150" dirty="0">
              <a:solidFill>
                <a:srgbClr val="FFFFFF">
                  <a:lumMod val="50000"/>
                </a:srgbClr>
              </a:solidFill>
              <a:ea typeface="Adobe Gothic Std B" pitchFamily="34" charset="-128"/>
            </a:endParaRPr>
          </a:p>
        </p:txBody>
      </p:sp>
      <p:pic>
        <p:nvPicPr>
          <p:cNvPr id="4" name="Picture 2" descr="http://pixabay.com/static/uploads/photo/2013/07/12/15/39/megaphone-150254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85537"/>
            <a:ext cx="4267200" cy="447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387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0"/>
            <a:ext cx="5029200" cy="4495800"/>
          </a:xfrm>
        </p:spPr>
        <p:txBody>
          <a:bodyPr>
            <a:normAutofit/>
          </a:bodyPr>
          <a:lstStyle/>
          <a:p>
            <a:pPr marL="0" indent="0" algn="ctr">
              <a:buNone/>
            </a:pPr>
            <a:endParaRPr lang="en-US" dirty="0" smtClean="0">
              <a:solidFill>
                <a:srgbClr val="00B0F0"/>
              </a:solidFill>
            </a:endParaRPr>
          </a:p>
          <a:p>
            <a:pPr marL="0" indent="0" algn="ctr">
              <a:buNone/>
            </a:pPr>
            <a:endParaRPr lang="en-US" dirty="0">
              <a:solidFill>
                <a:srgbClr val="00B0F0"/>
              </a:solidFill>
            </a:endParaRPr>
          </a:p>
          <a:p>
            <a:pPr marL="1085850" lvl="2" indent="-171450"/>
            <a:r>
              <a:rPr lang="en-US" sz="2800" dirty="0" smtClean="0">
                <a:solidFill>
                  <a:srgbClr val="00B0F0"/>
                </a:solidFill>
              </a:rPr>
              <a:t>Leadership </a:t>
            </a:r>
            <a:r>
              <a:rPr lang="en-US" sz="2800" dirty="0">
                <a:solidFill>
                  <a:srgbClr val="00B0F0"/>
                </a:solidFill>
              </a:rPr>
              <a:t>trainings </a:t>
            </a:r>
          </a:p>
          <a:p>
            <a:pPr marL="1085850" lvl="2" indent="-171450"/>
            <a:r>
              <a:rPr lang="en-US" sz="2800" dirty="0">
                <a:solidFill>
                  <a:srgbClr val="00B0F0"/>
                </a:solidFill>
              </a:rPr>
              <a:t>Create shared aspirations </a:t>
            </a:r>
          </a:p>
          <a:p>
            <a:pPr marL="1085850" lvl="2" indent="-171450"/>
            <a:r>
              <a:rPr lang="en-US" sz="2800" dirty="0">
                <a:solidFill>
                  <a:srgbClr val="00B0F0"/>
                </a:solidFill>
              </a:rPr>
              <a:t>Network building </a:t>
            </a:r>
          </a:p>
          <a:p>
            <a:pPr marL="1085850" lvl="2" indent="-171450"/>
            <a:r>
              <a:rPr lang="en-US" sz="2800" dirty="0">
                <a:solidFill>
                  <a:srgbClr val="00B0F0"/>
                </a:solidFill>
              </a:rPr>
              <a:t>Grassroots/community organizing</a:t>
            </a:r>
          </a:p>
          <a:p>
            <a:pPr marL="0" indent="0" algn="ctr">
              <a:buNone/>
            </a:pPr>
            <a:endParaRPr lang="en-US" dirty="0" smtClean="0">
              <a:solidFill>
                <a:srgbClr val="00B0F0"/>
              </a:solidFill>
            </a:endParaRPr>
          </a:p>
          <a:p>
            <a:pPr marL="0" indent="0">
              <a:buNone/>
            </a:pPr>
            <a:endParaRPr lang="en-US" sz="2100" dirty="0" smtClean="0"/>
          </a:p>
          <a:p>
            <a:pPr marL="0" indent="0">
              <a:buNone/>
            </a:pPr>
            <a:endParaRPr lang="en-US" sz="2100" dirty="0"/>
          </a:p>
          <a:p>
            <a:pPr marL="0" indent="0">
              <a:buNone/>
            </a:pPr>
            <a:endParaRPr lang="en-US" sz="2100" dirty="0" smtClean="0"/>
          </a:p>
          <a:p>
            <a:pPr marL="0" indent="0">
              <a:buNone/>
            </a:pPr>
            <a:endParaRPr lang="en-US" sz="2100" dirty="0"/>
          </a:p>
          <a:p>
            <a:pPr marL="0" indent="0">
              <a:buNone/>
            </a:pPr>
            <a:endParaRPr lang="en-US" sz="2100" dirty="0"/>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spc="-150" dirty="0" smtClean="0">
                <a:solidFill>
                  <a:srgbClr val="FFFFFF">
                    <a:lumMod val="50000"/>
                  </a:srgbClr>
                </a:solidFill>
                <a:ea typeface="Adobe Gothic Std B" pitchFamily="34" charset="-128"/>
              </a:rPr>
              <a:t>Amplify the Voice of Community Members</a:t>
            </a:r>
            <a:endParaRPr lang="en-US" sz="2800" b="1" spc="-150" dirty="0">
              <a:solidFill>
                <a:srgbClr val="FFFFFF">
                  <a:lumMod val="50000"/>
                </a:srgbClr>
              </a:solidFill>
              <a:ea typeface="Adobe Gothic Std B" pitchFamily="34" charset="-128"/>
            </a:endParaRPr>
          </a:p>
        </p:txBody>
      </p:sp>
      <p:pic>
        <p:nvPicPr>
          <p:cNvPr id="4" name="Picture 2" descr="http://pixabay.com/static/uploads/photo/2013/07/12/15/39/megaphone-150254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85537"/>
            <a:ext cx="4267200" cy="447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6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spc="-150" dirty="0" smtClean="0">
                <a:solidFill>
                  <a:srgbClr val="FFFFFF">
                    <a:lumMod val="50000"/>
                  </a:srgbClr>
                </a:solidFill>
                <a:ea typeface="Adobe Gothic Std B" pitchFamily="34" charset="-128"/>
              </a:rPr>
              <a:t>Create Feedback Loops</a:t>
            </a:r>
            <a:endParaRPr lang="en-US" sz="2800" b="1" spc="-150" dirty="0">
              <a:solidFill>
                <a:srgbClr val="FFFFFF">
                  <a:lumMod val="50000"/>
                </a:srgbClr>
              </a:solidFill>
              <a:ea typeface="Adobe Gothic Std B" pitchFamily="34" charset="-128"/>
            </a:endParaRPr>
          </a:p>
        </p:txBody>
      </p:sp>
      <p:pic>
        <p:nvPicPr>
          <p:cNvPr id="4098" name="Picture 2" descr="http://upload.wikimedia.org/wikipedia/commons/thumb/2/2a/Gnome-view-refresh.svg/1024px-Gnome-view-refresh.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8" y="1524000"/>
            <a:ext cx="4564062" cy="456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6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838200"/>
            <a:ext cx="5029200" cy="3505200"/>
          </a:xfrm>
        </p:spPr>
        <p:txBody>
          <a:bodyPr>
            <a:noAutofit/>
          </a:bodyPr>
          <a:lstStyle/>
          <a:p>
            <a:pPr marL="0" indent="0" algn="ctr">
              <a:buNone/>
            </a:pPr>
            <a:endParaRPr lang="en-US" sz="3000" dirty="0" smtClean="0">
              <a:solidFill>
                <a:srgbClr val="00B0F0"/>
              </a:solidFill>
            </a:endParaRPr>
          </a:p>
          <a:p>
            <a:pPr marL="1085850" lvl="2" indent="-171450"/>
            <a:r>
              <a:rPr lang="en-US" sz="3000" dirty="0" smtClean="0">
                <a:solidFill>
                  <a:srgbClr val="00B0F0"/>
                </a:solidFill>
              </a:rPr>
              <a:t>The </a:t>
            </a:r>
            <a:r>
              <a:rPr lang="en-US" sz="3000" dirty="0">
                <a:solidFill>
                  <a:srgbClr val="00B0F0"/>
                </a:solidFill>
              </a:rPr>
              <a:t>Center for Effective Philanthropy</a:t>
            </a:r>
          </a:p>
          <a:p>
            <a:pPr marL="1085850" lvl="2" indent="-171450"/>
            <a:r>
              <a:rPr lang="en-US" sz="3000" dirty="0">
                <a:solidFill>
                  <a:srgbClr val="00B0F0"/>
                </a:solidFill>
              </a:rPr>
              <a:t>The Fund for Shared Insight</a:t>
            </a:r>
          </a:p>
          <a:p>
            <a:pPr marL="1085850" lvl="2" indent="-171450"/>
            <a:r>
              <a:rPr lang="en-US" sz="3000" dirty="0">
                <a:solidFill>
                  <a:srgbClr val="00B0F0"/>
                </a:solidFill>
              </a:rPr>
              <a:t>Markets for Good</a:t>
            </a:r>
          </a:p>
          <a:p>
            <a:pPr marL="1085850" lvl="2" indent="-171450"/>
            <a:r>
              <a:rPr lang="en-US" sz="3000" dirty="0">
                <a:solidFill>
                  <a:srgbClr val="00B0F0"/>
                </a:solidFill>
              </a:rPr>
              <a:t>Feedback Labs</a:t>
            </a:r>
          </a:p>
          <a:p>
            <a:pPr marL="1085850" lvl="2" indent="-171450"/>
            <a:r>
              <a:rPr lang="en-US" sz="3000" dirty="0">
                <a:solidFill>
                  <a:srgbClr val="00B0F0"/>
                </a:solidFill>
              </a:rPr>
              <a:t>Keystone</a:t>
            </a:r>
          </a:p>
          <a:p>
            <a:pPr marL="0" indent="0" algn="ctr">
              <a:buNone/>
            </a:pPr>
            <a:endParaRPr lang="en-US" sz="3000" dirty="0" smtClean="0">
              <a:solidFill>
                <a:srgbClr val="00B0F0"/>
              </a:solidFill>
            </a:endParaRPr>
          </a:p>
          <a:p>
            <a:pPr marL="0" indent="0">
              <a:buNone/>
            </a:pPr>
            <a:endParaRPr lang="en-US" sz="2100" dirty="0" smtClean="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spc="-150" dirty="0" smtClean="0">
                <a:solidFill>
                  <a:srgbClr val="FFFFFF">
                    <a:lumMod val="50000"/>
                  </a:srgbClr>
                </a:solidFill>
                <a:ea typeface="Adobe Gothic Std B" pitchFamily="34" charset="-128"/>
              </a:rPr>
              <a:t>Create Feedback Loops</a:t>
            </a:r>
            <a:endParaRPr lang="en-US" sz="2800" b="1" spc="-150" dirty="0">
              <a:solidFill>
                <a:srgbClr val="FFFFFF">
                  <a:lumMod val="50000"/>
                </a:srgbClr>
              </a:solidFill>
              <a:ea typeface="Adobe Gothic Std B" pitchFamily="34" charset="-128"/>
            </a:endParaRPr>
          </a:p>
        </p:txBody>
      </p:sp>
      <p:pic>
        <p:nvPicPr>
          <p:cNvPr id="6" name="Picture 2" descr="http://upload.wikimedia.org/wikipedia/commons/thumb/2/2a/Gnome-view-refresh.svg/1024px-Gnome-view-refresh.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8" y="1524000"/>
            <a:ext cx="4564062" cy="456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6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658835"/>
          </a:xfrm>
          <a:prstGeom prst="rect">
            <a:avLst/>
          </a:prstGeom>
          <a:solidFill>
            <a:srgbClr val="FFFFFF">
              <a:alpha val="36078"/>
            </a:srgbClr>
          </a:solidFill>
        </p:spPr>
        <p:txBody>
          <a:bodyPr wrap="square">
            <a:spAutoFit/>
          </a:bodyPr>
          <a:lstStyle/>
          <a:p>
            <a:pPr algn="ctr" eaLnBrk="0">
              <a:lnSpc>
                <a:spcPct val="150000"/>
              </a:lnSpc>
              <a:defRPr/>
            </a:pPr>
            <a:endParaRPr lang="en-US" sz="2800" b="1" spc="-150" dirty="0">
              <a:solidFill>
                <a:srgbClr val="FFFFFF">
                  <a:lumMod val="50000"/>
                </a:srgbClr>
              </a:solidFill>
              <a:latin typeface="Arial" panose="020B0604020202020204" pitchFamily="34" charset="0"/>
              <a:ea typeface="Adobe Gothic Std B" pitchFamily="34" charset="-128"/>
              <a:cs typeface="Arial" panose="020B0604020202020204" pitchFamily="34" charset="0"/>
            </a:endParaRPr>
          </a:p>
        </p:txBody>
      </p:sp>
      <p:pic>
        <p:nvPicPr>
          <p:cNvPr id="5" name="Picture 2" descr="http://pixabay.com/static/uploads/photo/2013/07/12/15/39/megaphone-150254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85537"/>
            <a:ext cx="4267200" cy="4477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thumb/2/2a/Gnome-view-refresh.svg/1024px-Gnome-view-refresh.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984" y="1219200"/>
            <a:ext cx="4564062" cy="456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065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057400" y="762000"/>
            <a:ext cx="4896104" cy="4648200"/>
          </a:xfrm>
          <a:prstGeom prst="rect">
            <a:avLst/>
          </a:prstGeom>
        </p:spPr>
      </p:pic>
    </p:spTree>
    <p:extLst>
      <p:ext uri="{BB962C8B-B14F-4D97-AF65-F5344CB8AC3E}">
        <p14:creationId xmlns:p14="http://schemas.microsoft.com/office/powerpoint/2010/main" val="3851959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the Field: </a:t>
            </a:r>
            <a:br>
              <a:rPr lang="en-US" dirty="0" smtClean="0"/>
            </a:br>
            <a:r>
              <a:rPr lang="en-US" dirty="0" smtClean="0"/>
              <a:t>Background	</a:t>
            </a:r>
            <a:endParaRPr lang="en-US" dirty="0"/>
          </a:p>
        </p:txBody>
      </p:sp>
      <p:sp>
        <p:nvSpPr>
          <p:cNvPr id="3" name="Content Placeholder 2"/>
          <p:cNvSpPr>
            <a:spLocks noGrp="1"/>
          </p:cNvSpPr>
          <p:nvPr>
            <p:ph idx="1"/>
          </p:nvPr>
        </p:nvSpPr>
        <p:spPr>
          <a:xfrm>
            <a:off x="457200" y="1143000"/>
            <a:ext cx="8229600" cy="4525963"/>
          </a:xfrm>
        </p:spPr>
        <p:txBody>
          <a:bodyPr>
            <a:normAutofit lnSpcReduction="10000"/>
          </a:bodyPr>
          <a:lstStyle/>
          <a:p>
            <a:endParaRPr lang="en-US" dirty="0" smtClean="0"/>
          </a:p>
          <a:p>
            <a:r>
              <a:rPr lang="en-US" dirty="0" smtClean="0"/>
              <a:t>What is community engagement?</a:t>
            </a:r>
          </a:p>
          <a:p>
            <a:endParaRPr lang="en-US" dirty="0" smtClean="0"/>
          </a:p>
          <a:p>
            <a:r>
              <a:rPr lang="en-US" dirty="0" smtClean="0"/>
              <a:t>How is it different than “organizing”,</a:t>
            </a:r>
          </a:p>
          <a:p>
            <a:pPr marL="0" indent="0">
              <a:buNone/>
            </a:pPr>
            <a:r>
              <a:rPr lang="en-US" dirty="0" smtClean="0"/>
              <a:t>“civic participation,” “outreach”, etc.? </a:t>
            </a:r>
          </a:p>
          <a:p>
            <a:endParaRPr lang="en-US" dirty="0" smtClean="0"/>
          </a:p>
          <a:p>
            <a:r>
              <a:rPr lang="en-US" dirty="0" smtClean="0"/>
              <a:t>What kind of capacity is needed to support it? </a:t>
            </a:r>
            <a:endParaRPr lang="en-US" dirty="0"/>
          </a:p>
        </p:txBody>
      </p:sp>
      <p:pic>
        <p:nvPicPr>
          <p:cNvPr id="2050" name="Picture 2" descr="C:\Users\tgardella\AppData\Local\Microsoft\Windows\Temporary Internet Files\Content.IE5\3BM2MF14\question_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057400"/>
            <a:ext cx="2286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024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spc="-150" dirty="0" smtClean="0">
                <a:solidFill>
                  <a:srgbClr val="FFFFFF">
                    <a:lumMod val="50000"/>
                  </a:srgbClr>
                </a:solidFill>
                <a:ea typeface="Adobe Gothic Std B" pitchFamily="34" charset="-128"/>
              </a:rPr>
              <a:t>Session Objectives</a:t>
            </a:r>
            <a:endParaRPr lang="en-US" sz="2800" b="1" spc="-150" dirty="0">
              <a:solidFill>
                <a:srgbClr val="FFFFFF">
                  <a:lumMod val="50000"/>
                </a:srgbClr>
              </a:solidFill>
              <a:ea typeface="Adobe Gothic Std B" pitchFamily="34" charset="-128"/>
            </a:endParaRPr>
          </a:p>
        </p:txBody>
      </p:sp>
      <p:sp>
        <p:nvSpPr>
          <p:cNvPr id="3" name="Content Placeholder 2"/>
          <p:cNvSpPr>
            <a:spLocks noGrp="1"/>
          </p:cNvSpPr>
          <p:nvPr>
            <p:ph idx="1"/>
          </p:nvPr>
        </p:nvSpPr>
        <p:spPr>
          <a:xfrm>
            <a:off x="381000" y="1371600"/>
            <a:ext cx="8229600" cy="3276600"/>
          </a:xfrm>
        </p:spPr>
        <p:txBody>
          <a:bodyPr anchor="ctr">
            <a:noAutofit/>
          </a:bodyPr>
          <a:lstStyle/>
          <a:p>
            <a:pPr lvl="0" fontAlgn="base"/>
            <a:r>
              <a:rPr lang="en-US" sz="1800" dirty="0"/>
              <a:t>Participants understand the necessary components to designing successful community engagement strategies. </a:t>
            </a:r>
            <a:endParaRPr lang="en-US" sz="1800" dirty="0" smtClean="0"/>
          </a:p>
          <a:p>
            <a:pPr marL="0" lvl="0" indent="0" fontAlgn="base">
              <a:buNone/>
            </a:pPr>
            <a:endParaRPr lang="en-US" sz="1800" dirty="0"/>
          </a:p>
          <a:p>
            <a:pPr lvl="0" fontAlgn="base"/>
            <a:r>
              <a:rPr lang="en-US" sz="1800" dirty="0"/>
              <a:t>Participants analyze their assumptions about effective community engagement</a:t>
            </a:r>
            <a:r>
              <a:rPr lang="en-US" sz="1800" dirty="0" smtClean="0"/>
              <a:t>.</a:t>
            </a:r>
          </a:p>
          <a:p>
            <a:pPr marL="0" lvl="0" indent="0" fontAlgn="base">
              <a:buNone/>
            </a:pPr>
            <a:endParaRPr lang="en-US" sz="1800" dirty="0"/>
          </a:p>
          <a:p>
            <a:r>
              <a:rPr lang="en-US" sz="1800" dirty="0"/>
              <a:t>Participants bring home ideas and resources for improving their community engagement strategies and/or their grantee’s community engagement strategies</a:t>
            </a:r>
            <a:endParaRPr lang="en-US" sz="1800" dirty="0" smtClean="0"/>
          </a:p>
        </p:txBody>
      </p:sp>
    </p:spTree>
    <p:extLst>
      <p:ext uri="{BB962C8B-B14F-4D97-AF65-F5344CB8AC3E}">
        <p14:creationId xmlns:p14="http://schemas.microsoft.com/office/powerpoint/2010/main" val="4218238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Building the Field of CE: </a:t>
            </a:r>
            <a:br>
              <a:rPr lang="en-US" dirty="0" smtClean="0"/>
            </a:br>
            <a:r>
              <a:rPr lang="en-US" dirty="0" smtClean="0"/>
              <a:t>Definition, Vision and Mission</a:t>
            </a:r>
            <a:endParaRPr lang="en-US" dirty="0"/>
          </a:p>
        </p:txBody>
      </p:sp>
      <p:sp>
        <p:nvSpPr>
          <p:cNvPr id="11" name="Content Placeholder 10"/>
          <p:cNvSpPr>
            <a:spLocks noGrp="1"/>
          </p:cNvSpPr>
          <p:nvPr>
            <p:ph idx="1"/>
          </p:nvPr>
        </p:nvSpPr>
        <p:spPr>
          <a:xfrm>
            <a:off x="457200" y="1371600"/>
            <a:ext cx="8229600" cy="4525963"/>
          </a:xfrm>
        </p:spPr>
        <p:txBody>
          <a:bodyPr>
            <a:normAutofit fontScale="77500" lnSpcReduction="20000"/>
          </a:bodyPr>
          <a:lstStyle/>
          <a:p>
            <a:pPr marL="0" indent="0">
              <a:buNone/>
            </a:pPr>
            <a:endParaRPr lang="en-US" b="1" dirty="0" smtClean="0"/>
          </a:p>
          <a:p>
            <a:pPr marL="0" indent="0">
              <a:buNone/>
            </a:pPr>
            <a:r>
              <a:rPr lang="en-US" b="1" dirty="0" smtClean="0"/>
              <a:t>Definition:</a:t>
            </a:r>
            <a:r>
              <a:rPr lang="en-US" dirty="0" smtClean="0"/>
              <a:t>  A process that includes multiple techniques to promote the participation of residents in community life, especially those who are excluded and isolated.   			</a:t>
            </a:r>
            <a:r>
              <a:rPr lang="en-US" sz="2400" i="1" dirty="0" smtClean="0"/>
              <a:t>Building the Field of Community Engagement</a:t>
            </a:r>
            <a:r>
              <a:rPr lang="en-US" dirty="0" smtClean="0"/>
              <a:t>       </a:t>
            </a:r>
          </a:p>
          <a:p>
            <a:pPr marL="0" indent="0">
              <a:buNone/>
            </a:pPr>
            <a:endParaRPr lang="en-US" b="1" dirty="0" smtClean="0"/>
          </a:p>
          <a:p>
            <a:pPr marL="0" indent="0">
              <a:buNone/>
            </a:pPr>
            <a:r>
              <a:rPr lang="en-US" b="1" dirty="0" smtClean="0"/>
              <a:t>Vision</a:t>
            </a:r>
            <a:r>
              <a:rPr lang="en-US" dirty="0" smtClean="0"/>
              <a:t>: Community engagement is valued, understood, practiced, and well-resourced.</a:t>
            </a:r>
          </a:p>
          <a:p>
            <a:pPr marL="0" indent="0">
              <a:buNone/>
            </a:pPr>
            <a:endParaRPr lang="en-US" b="1" dirty="0" smtClean="0"/>
          </a:p>
          <a:p>
            <a:pPr marL="0" indent="0">
              <a:buNone/>
            </a:pPr>
            <a:r>
              <a:rPr lang="en-US" b="1" dirty="0" smtClean="0"/>
              <a:t>Mission</a:t>
            </a:r>
            <a:r>
              <a:rPr lang="en-US" dirty="0" smtClean="0"/>
              <a:t>: Magnify and elevate the power of community engagement to change the way problems are solved and resources are invested.</a:t>
            </a:r>
          </a:p>
          <a:p>
            <a:endParaRPr lang="en-US" dirty="0"/>
          </a:p>
        </p:txBody>
      </p:sp>
    </p:spTree>
    <p:extLst>
      <p:ext uri="{BB962C8B-B14F-4D97-AF65-F5344CB8AC3E}">
        <p14:creationId xmlns:p14="http://schemas.microsoft.com/office/powerpoint/2010/main" val="1255224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“Build a Field”?</a:t>
            </a:r>
            <a:endParaRPr lang="en-US" dirty="0"/>
          </a:p>
        </p:txBody>
      </p:sp>
      <p:sp>
        <p:nvSpPr>
          <p:cNvPr id="3" name="Content Placeholder 2"/>
          <p:cNvSpPr>
            <a:spLocks noGrp="1"/>
          </p:cNvSpPr>
          <p:nvPr>
            <p:ph idx="1"/>
          </p:nvPr>
        </p:nvSpPr>
        <p:spPr>
          <a:xfrm>
            <a:off x="457200" y="1295400"/>
            <a:ext cx="8229600" cy="4525963"/>
          </a:xfrm>
        </p:spPr>
        <p:txBody>
          <a:bodyPr>
            <a:normAutofit lnSpcReduction="10000"/>
          </a:bodyPr>
          <a:lstStyle/>
          <a:p>
            <a:endParaRPr lang="en-US" dirty="0" smtClean="0"/>
          </a:p>
          <a:p>
            <a:r>
              <a:rPr lang="en-US" dirty="0" smtClean="0"/>
              <a:t>Engaged Learning Series</a:t>
            </a:r>
          </a:p>
          <a:p>
            <a:endParaRPr lang="en-US" dirty="0" smtClean="0"/>
          </a:p>
          <a:p>
            <a:r>
              <a:rPr lang="en-US" dirty="0" smtClean="0"/>
              <a:t>New Tools and Resources</a:t>
            </a:r>
          </a:p>
          <a:p>
            <a:endParaRPr lang="en-US" dirty="0"/>
          </a:p>
          <a:p>
            <a:r>
              <a:rPr lang="en-US" dirty="0" smtClean="0"/>
              <a:t>Stories of Impact</a:t>
            </a:r>
          </a:p>
          <a:p>
            <a:pPr marL="0" indent="0">
              <a:buNone/>
            </a:pPr>
            <a:endParaRPr lang="en-US" dirty="0" smtClean="0"/>
          </a:p>
          <a:p>
            <a:r>
              <a:rPr lang="en-US" dirty="0" smtClean="0"/>
              <a:t>“Mentoring”</a:t>
            </a:r>
            <a:endParaRPr lang="en-US" dirty="0"/>
          </a:p>
        </p:txBody>
      </p:sp>
      <p:pic>
        <p:nvPicPr>
          <p:cNvPr id="3075" name="Picture 3" descr="C:\Users\tgardella\AppData\Local\Microsoft\Windows\Temporary Internet Files\Content.IE5\NL3BRAZD\tool-261x3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921" y="2209800"/>
            <a:ext cx="3232279" cy="339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869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Graphic</a:t>
            </a:r>
            <a:endParaRPr lang="en-US" dirty="0"/>
          </a:p>
        </p:txBody>
      </p:sp>
      <p:pic>
        <p:nvPicPr>
          <p:cNvPr id="4" name="Content Placeholder 3" descr="Graphic May 2014 with copyright sm.jpg"/>
          <p:cNvPicPr>
            <a:picLocks noGrp="1" noChangeAspect="1"/>
          </p:cNvPicPr>
          <p:nvPr>
            <p:ph idx="1"/>
          </p:nvPr>
        </p:nvPicPr>
        <p:blipFill rotWithShape="1">
          <a:blip r:embed="rId3">
            <a:extLst>
              <a:ext uri="{28A0092B-C50C-407E-A947-70E740481C1C}">
                <a14:useLocalDpi xmlns:a14="http://schemas.microsoft.com/office/drawing/2010/main" val="0"/>
              </a:ext>
            </a:extLst>
          </a:blip>
          <a:srcRect t="22502" b="11757"/>
          <a:stretch/>
        </p:blipFill>
        <p:spPr>
          <a:xfrm>
            <a:off x="1676400" y="1506706"/>
            <a:ext cx="6096000" cy="3903494"/>
          </a:xfrm>
        </p:spPr>
      </p:pic>
    </p:spTree>
    <p:extLst>
      <p:ext uri="{BB962C8B-B14F-4D97-AF65-F5344CB8AC3E}">
        <p14:creationId xmlns:p14="http://schemas.microsoft.com/office/powerpoint/2010/main" val="104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Outreach or Engagement: </a:t>
            </a:r>
            <a:br>
              <a:rPr lang="en-US" sz="3800" dirty="0" smtClean="0"/>
            </a:br>
            <a:r>
              <a:rPr lang="en-US" sz="3800" dirty="0" smtClean="0"/>
              <a:t>An Assessment Tool</a:t>
            </a:r>
            <a:endParaRPr lang="en-US" sz="3800" dirty="0"/>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t>What kind of relationships do you have with community members?</a:t>
            </a:r>
          </a:p>
          <a:p>
            <a:pPr marL="0" indent="0">
              <a:buNone/>
            </a:pPr>
            <a:endParaRPr lang="en-US" dirty="0" smtClean="0"/>
          </a:p>
          <a:p>
            <a:pPr>
              <a:buFont typeface="Wingdings" panose="05000000000000000000" pitchFamily="2" charset="2"/>
              <a:buChar char="q"/>
            </a:pPr>
            <a:r>
              <a:rPr lang="en-US" dirty="0" smtClean="0"/>
              <a:t>Why are you engaging people?</a:t>
            </a:r>
          </a:p>
          <a:p>
            <a:pPr marL="0" indent="0">
              <a:buNone/>
            </a:pPr>
            <a:endParaRPr lang="en-US" dirty="0" smtClean="0"/>
          </a:p>
          <a:p>
            <a:pPr>
              <a:buFont typeface="Wingdings" panose="05000000000000000000" pitchFamily="2" charset="2"/>
              <a:buChar char="q"/>
            </a:pPr>
            <a:r>
              <a:rPr lang="en-US" dirty="0" smtClean="0"/>
              <a:t>How are you getting people involved? When?</a:t>
            </a:r>
          </a:p>
          <a:p>
            <a:pPr marL="0" indent="0">
              <a:buNone/>
            </a:pPr>
            <a:endParaRPr lang="en-US" dirty="0" smtClean="0"/>
          </a:p>
          <a:p>
            <a:pPr>
              <a:buFont typeface="Wingdings" panose="05000000000000000000" pitchFamily="2" charset="2"/>
              <a:buChar char="q"/>
            </a:pPr>
            <a:r>
              <a:rPr lang="en-US" dirty="0" smtClean="0"/>
              <a:t>How do ideas get generated?</a:t>
            </a:r>
          </a:p>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t>How do your organizational policies and structures support engagement?</a:t>
            </a:r>
            <a:endParaRPr lang="en-US" dirty="0"/>
          </a:p>
        </p:txBody>
      </p:sp>
    </p:spTree>
    <p:extLst>
      <p:ext uri="{BB962C8B-B14F-4D97-AF65-F5344CB8AC3E}">
        <p14:creationId xmlns:p14="http://schemas.microsoft.com/office/powerpoint/2010/main" val="2287559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Assumptions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defRPr/>
            </a:pPr>
            <a:r>
              <a:rPr lang="en-US" dirty="0"/>
              <a:t>“Give a man a fish and you feed him for a day. Teach him how to fish and you feed him for a lifetime. “</a:t>
            </a:r>
          </a:p>
          <a:p>
            <a:pPr marL="0" indent="0" algn="r">
              <a:buNone/>
              <a:defRPr/>
            </a:pPr>
            <a:r>
              <a:rPr lang="en-US" dirty="0"/>
              <a:t>~ Lao Tzu </a:t>
            </a:r>
          </a:p>
          <a:p>
            <a:pPr marL="0" indent="0">
              <a:buNone/>
              <a:defRPr/>
            </a:pPr>
            <a:r>
              <a:rPr lang="en-US" i="1" dirty="0"/>
              <a:t>Find out first:</a:t>
            </a:r>
          </a:p>
          <a:p>
            <a:pPr lvl="1">
              <a:lnSpc>
                <a:spcPct val="170000"/>
              </a:lnSpc>
              <a:buFont typeface="Wingdings" pitchFamily="2" charset="2"/>
              <a:buChar char="q"/>
              <a:defRPr/>
            </a:pPr>
            <a:r>
              <a:rPr lang="en-US" i="1" dirty="0"/>
              <a:t>If people want to learn to fish</a:t>
            </a:r>
          </a:p>
          <a:p>
            <a:pPr lvl="1">
              <a:lnSpc>
                <a:spcPct val="170000"/>
              </a:lnSpc>
              <a:buFont typeface="Wingdings" pitchFamily="2" charset="2"/>
              <a:buChar char="q"/>
              <a:defRPr/>
            </a:pPr>
            <a:r>
              <a:rPr lang="en-US" i="1" dirty="0" smtClean="0"/>
              <a:t>If </a:t>
            </a:r>
            <a:r>
              <a:rPr lang="en-US" i="1" dirty="0"/>
              <a:t>teaching people to fish would solve the problem</a:t>
            </a:r>
          </a:p>
          <a:p>
            <a:pPr lvl="1">
              <a:lnSpc>
                <a:spcPct val="170000"/>
              </a:lnSpc>
              <a:buFont typeface="Wingdings" pitchFamily="2" charset="2"/>
              <a:buChar char="q"/>
              <a:defRPr/>
            </a:pPr>
            <a:r>
              <a:rPr lang="en-US" i="1" dirty="0" smtClean="0"/>
              <a:t>If </a:t>
            </a:r>
            <a:r>
              <a:rPr lang="en-US" i="1" dirty="0"/>
              <a:t>there are leaders within the community who could do the teaching</a:t>
            </a:r>
          </a:p>
          <a:p>
            <a:pPr lvl="1">
              <a:lnSpc>
                <a:spcPct val="170000"/>
              </a:lnSpc>
              <a:buFont typeface="Wingdings" pitchFamily="2" charset="2"/>
              <a:buChar char="q"/>
              <a:defRPr/>
            </a:pPr>
            <a:r>
              <a:rPr lang="en-US" i="1" dirty="0"/>
              <a:t>If people already know how to fish and the </a:t>
            </a:r>
            <a:r>
              <a:rPr lang="en-US" i="1" dirty="0" smtClean="0"/>
              <a:t>problem </a:t>
            </a:r>
          </a:p>
          <a:p>
            <a:pPr marL="457200" lvl="1" indent="0">
              <a:lnSpc>
                <a:spcPct val="120000"/>
              </a:lnSpc>
              <a:buNone/>
              <a:defRPr/>
            </a:pPr>
            <a:r>
              <a:rPr lang="en-US" i="1" dirty="0"/>
              <a:t>	</a:t>
            </a:r>
            <a:r>
              <a:rPr lang="en-US" i="1" dirty="0" smtClean="0"/>
              <a:t>is </a:t>
            </a:r>
            <a:r>
              <a:rPr lang="en-US" i="1" dirty="0"/>
              <a:t>something you are not seeing</a:t>
            </a:r>
          </a:p>
          <a:p>
            <a:pPr>
              <a:buNone/>
              <a:defRPr/>
            </a:pPr>
            <a:r>
              <a:rPr lang="en-US" dirty="0"/>
              <a:t/>
            </a:r>
            <a:br>
              <a:rPr lang="en-US" dirty="0"/>
            </a:br>
            <a:endParaRPr lang="en-US" dirty="0"/>
          </a:p>
        </p:txBody>
      </p:sp>
      <p:pic>
        <p:nvPicPr>
          <p:cNvPr id="4" name="Picture 8" descr="C:\Documents and Settings\jbarbee\Local Settings\Temporary Internet Files\Content.IE5\8QEAPB6A\MC900198711[1].wmf"/>
          <p:cNvPicPr>
            <a:picLocks noChangeAspect="1" noChangeArrowheads="1"/>
          </p:cNvPicPr>
          <p:nvPr/>
        </p:nvPicPr>
        <p:blipFill>
          <a:blip r:embed="rId3" cstate="print"/>
          <a:srcRect/>
          <a:stretch>
            <a:fillRect/>
          </a:stretch>
        </p:blipFill>
        <p:spPr bwMode="auto">
          <a:xfrm>
            <a:off x="6781800" y="4572000"/>
            <a:ext cx="1905000" cy="1731963"/>
          </a:xfrm>
          <a:prstGeom prst="rect">
            <a:avLst/>
          </a:prstGeom>
          <a:noFill/>
          <a:ln w="9525">
            <a:noFill/>
            <a:miter lim="800000"/>
            <a:headEnd/>
            <a:tailEnd/>
          </a:ln>
        </p:spPr>
      </p:pic>
    </p:spTree>
    <p:extLst>
      <p:ext uri="{BB962C8B-B14F-4D97-AF65-F5344CB8AC3E}">
        <p14:creationId xmlns:p14="http://schemas.microsoft.com/office/powerpoint/2010/main" val="2593389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the Field of Community Engagement: More Information	</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marL="0" indent="0" algn="ctr">
              <a:buNone/>
            </a:pPr>
            <a:endParaRPr lang="en-US" sz="4500" dirty="0" smtClean="0"/>
          </a:p>
          <a:p>
            <a:pPr marL="0" indent="0" algn="ctr">
              <a:buNone/>
            </a:pPr>
            <a:r>
              <a:rPr lang="en-US" sz="4500" dirty="0" smtClean="0"/>
              <a:t>www.nexuscp.org</a:t>
            </a:r>
          </a:p>
          <a:p>
            <a:pPr marL="0" indent="0" algn="ctr">
              <a:buNone/>
            </a:pPr>
            <a:endParaRPr lang="en-US" sz="4500" dirty="0"/>
          </a:p>
          <a:p>
            <a:pPr marL="0" indent="0" algn="ctr">
              <a:buNone/>
            </a:pPr>
            <a:r>
              <a:rPr lang="en-US" sz="4500" dirty="0" smtClean="0">
                <a:solidFill>
                  <a:srgbClr val="0070C0"/>
                </a:solidFill>
              </a:rPr>
              <a:t>www.buildthefield.org</a:t>
            </a:r>
            <a:endParaRPr lang="en-US" sz="4500" dirty="0">
              <a:solidFill>
                <a:srgbClr val="0070C0"/>
              </a:solidFill>
            </a:endParaRPr>
          </a:p>
        </p:txBody>
      </p:sp>
    </p:spTree>
    <p:extLst>
      <p:ext uri="{BB962C8B-B14F-4D97-AF65-F5344CB8AC3E}">
        <p14:creationId xmlns:p14="http://schemas.microsoft.com/office/powerpoint/2010/main" val="2605459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658835"/>
          </a:xfrm>
          <a:prstGeom prst="rect">
            <a:avLst/>
          </a:prstGeom>
          <a:solidFill>
            <a:srgbClr val="FFFFFF">
              <a:alpha val="36078"/>
            </a:srgbClr>
          </a:solidFill>
        </p:spPr>
        <p:txBody>
          <a:bodyPr wrap="square">
            <a:spAutoFit/>
          </a:bodyPr>
          <a:lstStyle/>
          <a:p>
            <a:pPr algn="ctr" eaLnBrk="0">
              <a:lnSpc>
                <a:spcPct val="150000"/>
              </a:lnSpc>
              <a:defRPr/>
            </a:pPr>
            <a:endParaRPr lang="en-US" sz="2800" b="1" spc="-150" dirty="0">
              <a:solidFill>
                <a:srgbClr val="FFFFFF">
                  <a:lumMod val="50000"/>
                </a:srgbClr>
              </a:solidFill>
              <a:latin typeface="Arial" panose="020B0604020202020204" pitchFamily="34" charset="0"/>
              <a:ea typeface="Adobe Gothic Std B" pitchFamily="34" charset="-128"/>
              <a:cs typeface="Arial" panose="020B0604020202020204" pitchFamily="34" charset="0"/>
            </a:endParaRPr>
          </a:p>
        </p:txBody>
      </p:sp>
      <p:sp>
        <p:nvSpPr>
          <p:cNvPr id="6" name="Title 1"/>
          <p:cNvSpPr txBox="1">
            <a:spLocks/>
          </p:cNvSpPr>
          <p:nvPr/>
        </p:nvSpPr>
        <p:spPr>
          <a:xfrm>
            <a:off x="1295400" y="990600"/>
            <a:ext cx="7772400" cy="147002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dirty="0" smtClean="0"/>
              <a:t>Frank Mirabal, </a:t>
            </a:r>
            <a:r>
              <a:rPr lang="en-US" sz="4000" dirty="0" err="1" smtClean="0"/>
              <a:t>Ph.D</a:t>
            </a:r>
            <a:r>
              <a:rPr lang="en-US" sz="4000" dirty="0" smtClean="0"/>
              <a:t/>
            </a:r>
            <a:br>
              <a:rPr lang="en-US" sz="4000" dirty="0" smtClean="0"/>
            </a:br>
            <a:r>
              <a:rPr lang="en-US" sz="4000" dirty="0" smtClean="0"/>
              <a:t>Director of Collective Impact</a:t>
            </a:r>
            <a:r>
              <a:rPr lang="en-US" dirty="0" smtClean="0"/>
              <a:t/>
            </a:r>
            <a:br>
              <a:rPr lang="en-US" dirty="0" smtClean="0"/>
            </a:b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520121"/>
            <a:ext cx="2743438" cy="27434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609600"/>
            <a:ext cx="1261872" cy="4737100"/>
          </a:xfrm>
          <a:prstGeom prst="rect">
            <a:avLst/>
          </a:prstGeom>
        </p:spPr>
      </p:pic>
    </p:spTree>
    <p:extLst>
      <p:ext uri="{BB962C8B-B14F-4D97-AF65-F5344CB8AC3E}">
        <p14:creationId xmlns:p14="http://schemas.microsoft.com/office/powerpoint/2010/main" val="2978598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Collective Impact</a:t>
            </a:r>
            <a:endParaRPr lang="en-US" dirty="0"/>
          </a:p>
        </p:txBody>
      </p:sp>
      <p:sp>
        <p:nvSpPr>
          <p:cNvPr id="3" name="Content Placeholder 2"/>
          <p:cNvSpPr>
            <a:spLocks noGrp="1"/>
          </p:cNvSpPr>
          <p:nvPr>
            <p:ph idx="1"/>
          </p:nvPr>
        </p:nvSpPr>
        <p:spPr/>
        <p:txBody>
          <a:bodyPr/>
          <a:lstStyle/>
          <a:p>
            <a:r>
              <a:rPr lang="en-US" dirty="0" smtClean="0"/>
              <a:t>Shared agenda</a:t>
            </a:r>
          </a:p>
          <a:p>
            <a:r>
              <a:rPr lang="en-US" dirty="0" smtClean="0"/>
              <a:t>Shared measurement/metrics</a:t>
            </a:r>
          </a:p>
          <a:p>
            <a:r>
              <a:rPr lang="en-US" dirty="0" smtClean="0"/>
              <a:t>Cross-sector partnerships</a:t>
            </a:r>
          </a:p>
          <a:p>
            <a:r>
              <a:rPr lang="en-US" dirty="0" smtClean="0"/>
              <a:t>Backbone organizations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782" y="28194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721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Prosperity (P4P)</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88" y="1676400"/>
            <a:ext cx="5513501"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62600" y="1371600"/>
            <a:ext cx="3276600" cy="433965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Surveyed over 1,800 ABQ residents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Over 50 community dialogues at community centers, libraries, and small businesses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Engaged researchers, educators, and content experts to define strategies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641889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981200"/>
            <a:ext cx="4601633" cy="3451225"/>
          </a:xfrm>
        </p:spPr>
      </p:pic>
      <p:sp>
        <p:nvSpPr>
          <p:cNvPr id="2" name="Title 1"/>
          <p:cNvSpPr>
            <a:spLocks noGrp="1"/>
          </p:cNvSpPr>
          <p:nvPr>
            <p:ph type="title"/>
          </p:nvPr>
        </p:nvSpPr>
        <p:spPr/>
        <p:txBody>
          <a:bodyPr>
            <a:normAutofit fontScale="90000"/>
          </a:bodyPr>
          <a:lstStyle/>
          <a:p>
            <a:r>
              <a:rPr lang="en-US" dirty="0" smtClean="0"/>
              <a:t>Molino Project:  Engaging Through Human Centered Design</a:t>
            </a:r>
            <a:endParaRPr lang="en-US" dirty="0"/>
          </a:p>
        </p:txBody>
      </p:sp>
      <p:sp>
        <p:nvSpPr>
          <p:cNvPr id="5" name="TextBox 4"/>
          <p:cNvSpPr txBox="1"/>
          <p:nvPr/>
        </p:nvSpPr>
        <p:spPr>
          <a:xfrm>
            <a:off x="5257800" y="1752600"/>
            <a:ext cx="3276600" cy="4308872"/>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000" dirty="0" smtClean="0"/>
              <a:t>Brainstorm solutions to civic challenges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Use Design Thinking methodology to build prototypes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Hands-on problem solving</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Over 40 people from 30 organizations participated</a:t>
            </a:r>
          </a:p>
          <a:p>
            <a:pPr marL="285750" indent="-285750">
              <a:buFont typeface="Wingdings" panose="05000000000000000000" pitchFamily="2" charset="2"/>
              <a:buChar char="v"/>
            </a:pPr>
            <a:endParaRPr lang="en-US" dirty="0" smtClean="0"/>
          </a:p>
          <a:p>
            <a:endParaRPr lang="en-US" dirty="0" smtClean="0"/>
          </a:p>
        </p:txBody>
      </p:sp>
    </p:spTree>
    <p:extLst>
      <p:ext uri="{BB962C8B-B14F-4D97-AF65-F5344CB8AC3E}">
        <p14:creationId xmlns:p14="http://schemas.microsoft.com/office/powerpoint/2010/main" val="769894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spc="-150" dirty="0" smtClean="0">
                <a:solidFill>
                  <a:srgbClr val="FFFFFF">
                    <a:lumMod val="50000"/>
                  </a:srgbClr>
                </a:solidFill>
                <a:ea typeface="Adobe Gothic Std B" pitchFamily="34" charset="-128"/>
              </a:rPr>
              <a:t>Agenda</a:t>
            </a:r>
            <a:endParaRPr lang="en-US" sz="2800" b="1" spc="-150" dirty="0">
              <a:solidFill>
                <a:srgbClr val="FFFFFF">
                  <a:lumMod val="50000"/>
                </a:srgbClr>
              </a:solidFill>
              <a:ea typeface="Adobe Gothic Std B" pitchFamily="34" charset="-128"/>
            </a:endParaRPr>
          </a:p>
        </p:txBody>
      </p:sp>
      <p:sp>
        <p:nvSpPr>
          <p:cNvPr id="3" name="Content Placeholder 2"/>
          <p:cNvSpPr>
            <a:spLocks noGrp="1"/>
          </p:cNvSpPr>
          <p:nvPr>
            <p:ph idx="1"/>
          </p:nvPr>
        </p:nvSpPr>
        <p:spPr>
          <a:xfrm>
            <a:off x="381000" y="1371600"/>
            <a:ext cx="8229600" cy="3276600"/>
          </a:xfrm>
        </p:spPr>
        <p:txBody>
          <a:bodyPr anchor="ctr">
            <a:noAutofit/>
          </a:bodyPr>
          <a:lstStyle/>
          <a:p>
            <a:pPr lvl="0" fontAlgn="base"/>
            <a:r>
              <a:rPr lang="en-US" sz="1800" dirty="0" smtClean="0"/>
              <a:t>Introductory questions</a:t>
            </a:r>
          </a:p>
          <a:p>
            <a:pPr lvl="0" fontAlgn="base"/>
            <a:r>
              <a:rPr lang="en-US" sz="1800" dirty="0" smtClean="0"/>
              <a:t>Overview of Living Cities’ research on community engagement</a:t>
            </a:r>
          </a:p>
          <a:p>
            <a:pPr lvl="0" fontAlgn="base"/>
            <a:r>
              <a:rPr lang="en-US" sz="1800" dirty="0"/>
              <a:t>Building the Field of Community Engagement in the Twin Cities</a:t>
            </a:r>
          </a:p>
          <a:p>
            <a:pPr lvl="0" fontAlgn="base"/>
            <a:r>
              <a:rPr lang="en-US" sz="1800" dirty="0"/>
              <a:t>Community Engagement and Collective Impact in Albuquerque</a:t>
            </a:r>
          </a:p>
          <a:p>
            <a:pPr lvl="0" fontAlgn="base"/>
            <a:r>
              <a:rPr lang="en-US" sz="1800" dirty="0"/>
              <a:t>Exercise</a:t>
            </a:r>
          </a:p>
          <a:p>
            <a:pPr lvl="0" fontAlgn="base"/>
            <a:r>
              <a:rPr lang="en-US" sz="1800" dirty="0" smtClean="0"/>
              <a:t>Closing questions</a:t>
            </a:r>
          </a:p>
        </p:txBody>
      </p:sp>
    </p:spTree>
    <p:extLst>
      <p:ext uri="{BB962C8B-B14F-4D97-AF65-F5344CB8AC3E}">
        <p14:creationId xmlns:p14="http://schemas.microsoft.com/office/powerpoint/2010/main" val="63297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367" y="2133600"/>
            <a:ext cx="4601633" cy="3451225"/>
          </a:xfrm>
        </p:spPr>
      </p:pic>
      <p:sp>
        <p:nvSpPr>
          <p:cNvPr id="2" name="Title 1"/>
          <p:cNvSpPr>
            <a:spLocks noGrp="1"/>
          </p:cNvSpPr>
          <p:nvPr>
            <p:ph type="title"/>
          </p:nvPr>
        </p:nvSpPr>
        <p:spPr/>
        <p:txBody>
          <a:bodyPr>
            <a:normAutofit fontScale="90000"/>
          </a:bodyPr>
          <a:lstStyle/>
          <a:p>
            <a:r>
              <a:rPr lang="en-US" dirty="0" smtClean="0"/>
              <a:t>Small Business Deep Dives: Creating Feedback Loops with Community</a:t>
            </a:r>
            <a:endParaRPr lang="en-US" dirty="0"/>
          </a:p>
        </p:txBody>
      </p:sp>
      <p:sp>
        <p:nvSpPr>
          <p:cNvPr id="5" name="TextBox 4"/>
          <p:cNvSpPr txBox="1"/>
          <p:nvPr/>
        </p:nvSpPr>
        <p:spPr>
          <a:xfrm>
            <a:off x="5257800" y="2590800"/>
            <a:ext cx="3505200" cy="310854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15 small, focus group s with small businesses</a:t>
            </a:r>
          </a:p>
          <a:p>
            <a:pPr marL="285750" indent="-285750">
              <a:buFont typeface="Wingdings" panose="05000000000000000000" pitchFamily="2" charset="2"/>
              <a:buChar char="v"/>
            </a:pPr>
            <a:endParaRPr lang="en-US" sz="2000" dirty="0" smtClean="0"/>
          </a:p>
          <a:p>
            <a:pPr marL="285750" indent="-285750">
              <a:buFont typeface="Arial" panose="020B0604020202020204" pitchFamily="34" charset="0"/>
              <a:buChar char="•"/>
            </a:pPr>
            <a:r>
              <a:rPr lang="en-US" sz="2000" dirty="0" smtClean="0"/>
              <a:t>Identify challenges impacting businesses</a:t>
            </a:r>
          </a:p>
          <a:p>
            <a:pPr marL="285750" indent="-285750">
              <a:buFont typeface="Wingdings" panose="05000000000000000000" pitchFamily="2" charset="2"/>
              <a:buChar char="v"/>
            </a:pPr>
            <a:endParaRPr lang="en-US" sz="2000" dirty="0" smtClean="0"/>
          </a:p>
          <a:p>
            <a:pPr marL="285750" indent="-285750">
              <a:buFont typeface="Arial" panose="020B0604020202020204" pitchFamily="34" charset="0"/>
              <a:buChar char="•"/>
            </a:pPr>
            <a:r>
              <a:rPr lang="en-US" sz="2000" dirty="0" smtClean="0"/>
              <a:t>Ideation and co-creation of programs and policies</a:t>
            </a:r>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239466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Brother’s Keeper Action Forum:  Head, Heart, Hands</a:t>
            </a:r>
            <a:endParaRPr lang="en-US" dirty="0"/>
          </a:p>
        </p:txBody>
      </p:sp>
      <p:pic>
        <p:nvPicPr>
          <p:cNvPr id="3074" name="Picture 2" descr="X:\MAYORS OFFICE\USERS\E34610\MBK Communities Challenge\Mayor Self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5720" y="2057400"/>
            <a:ext cx="4754880" cy="3566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752600"/>
            <a:ext cx="32766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MBK Action Forum engaged over 300 youth, community leaders, policy makers, and community members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The Head:  Data informed</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The Heart:  Personal Experiences, storytelling</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The Hands:  Take Action!</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502502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658835"/>
          </a:xfrm>
          <a:prstGeom prst="rect">
            <a:avLst/>
          </a:prstGeom>
          <a:solidFill>
            <a:srgbClr val="FFFFFF">
              <a:alpha val="36078"/>
            </a:srgbClr>
          </a:solidFill>
        </p:spPr>
        <p:txBody>
          <a:bodyPr wrap="square">
            <a:spAutoFit/>
          </a:bodyPr>
          <a:lstStyle/>
          <a:p>
            <a:pPr algn="ctr" eaLnBrk="0">
              <a:lnSpc>
                <a:spcPct val="150000"/>
              </a:lnSpc>
              <a:defRPr/>
            </a:pPr>
            <a:endParaRPr lang="en-US" sz="2800" b="1" spc="-150" dirty="0">
              <a:solidFill>
                <a:srgbClr val="FFFFFF">
                  <a:lumMod val="50000"/>
                </a:srgbClr>
              </a:solidFill>
              <a:latin typeface="Arial" panose="020B0604020202020204" pitchFamily="34" charset="0"/>
              <a:ea typeface="Adobe Gothic Std B" pitchFamily="34" charset="-128"/>
              <a:cs typeface="Arial" panose="020B0604020202020204" pitchFamily="34" charset="0"/>
            </a:endParaRPr>
          </a:p>
        </p:txBody>
      </p:sp>
      <p:sp>
        <p:nvSpPr>
          <p:cNvPr id="5" name="Content Placeholder 2"/>
          <p:cNvSpPr>
            <a:spLocks noGrp="1"/>
          </p:cNvSpPr>
          <p:nvPr>
            <p:ph idx="1"/>
          </p:nvPr>
        </p:nvSpPr>
        <p:spPr>
          <a:xfrm>
            <a:off x="457200" y="1219200"/>
            <a:ext cx="8229600" cy="3505200"/>
          </a:xfrm>
        </p:spPr>
        <p:txBody>
          <a:bodyPr>
            <a:normAutofit/>
          </a:bodyPr>
          <a:lstStyle/>
          <a:p>
            <a:pPr marL="0" indent="0" algn="ctr">
              <a:buNone/>
            </a:pPr>
            <a:r>
              <a:rPr lang="en-US" sz="11500" dirty="0" smtClean="0">
                <a:solidFill>
                  <a:srgbClr val="00B0F0"/>
                </a:solidFill>
              </a:rPr>
              <a:t>Q&amp;A</a:t>
            </a:r>
            <a:endParaRPr lang="en-US" sz="11500" dirty="0">
              <a:solidFill>
                <a:srgbClr val="00B0F0"/>
              </a:solidFill>
            </a:endParaRPr>
          </a:p>
        </p:txBody>
      </p:sp>
    </p:spTree>
    <p:extLst>
      <p:ext uri="{BB962C8B-B14F-4D97-AF65-F5344CB8AC3E}">
        <p14:creationId xmlns:p14="http://schemas.microsoft.com/office/powerpoint/2010/main" val="2440314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1143000"/>
          </a:xfrm>
        </p:spPr>
        <p:txBody>
          <a:bodyPr>
            <a:normAutofit/>
          </a:bodyPr>
          <a:lstStyle/>
          <a:p>
            <a:r>
              <a:rPr lang="en-US" sz="4000" b="1" spc="-150" dirty="0" smtClean="0">
                <a:solidFill>
                  <a:srgbClr val="FFFFFF">
                    <a:lumMod val="50000"/>
                  </a:srgbClr>
                </a:solidFill>
                <a:ea typeface="Adobe Gothic Std B" pitchFamily="34" charset="-128"/>
              </a:rPr>
              <a:t>Exercise: Step 1</a:t>
            </a:r>
            <a:endParaRPr lang="en-US" sz="4000" b="1" spc="-150" dirty="0">
              <a:solidFill>
                <a:srgbClr val="FFFFFF">
                  <a:lumMod val="50000"/>
                </a:srgbClr>
              </a:solidFill>
              <a:ea typeface="Adobe Gothic Std B" pitchFamily="34" charset="-128"/>
            </a:endParaRPr>
          </a:p>
        </p:txBody>
      </p:sp>
    </p:spTree>
    <p:extLst>
      <p:ext uri="{BB962C8B-B14F-4D97-AF65-F5344CB8AC3E}">
        <p14:creationId xmlns:p14="http://schemas.microsoft.com/office/powerpoint/2010/main" val="4180839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castle drawbrid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castle drawbrid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castle drawbrid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castle drawbrid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7"/>
          <p:cNvSpPr>
            <a:spLocks noGrp="1"/>
          </p:cNvSpPr>
          <p:nvPr>
            <p:ph idx="1"/>
          </p:nvPr>
        </p:nvSpPr>
        <p:spPr/>
        <p:txBody>
          <a:bodyPr/>
          <a:lstStyle/>
          <a:p>
            <a:endParaRPr lang="en-US" dirty="0"/>
          </a:p>
        </p:txBody>
      </p:sp>
      <p:pic>
        <p:nvPicPr>
          <p:cNvPr id="1026" name="Picture 2" descr="The Community Engagement Spectrum, adapted from The Collective Impact Forum and the Tamarack Instit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465137"/>
            <a:ext cx="7540625" cy="47381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4953000"/>
            <a:ext cx="5715000" cy="25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4876800"/>
            <a:ext cx="5715000" cy="307777"/>
          </a:xfrm>
          <a:prstGeom prst="rect">
            <a:avLst/>
          </a:prstGeom>
          <a:noFill/>
        </p:spPr>
        <p:txBody>
          <a:bodyPr wrap="square" rtlCol="0">
            <a:spAutoFit/>
          </a:bodyPr>
          <a:lstStyle/>
          <a:p>
            <a:r>
              <a:rPr lang="en-US" sz="1400" i="1" dirty="0" smtClean="0"/>
              <a:t>Source: Collective Impact Forum, adapted from IAP2 and Tamarack Institute</a:t>
            </a:r>
            <a:endParaRPr lang="en-US" sz="1400" i="1" dirty="0"/>
          </a:p>
        </p:txBody>
      </p:sp>
    </p:spTree>
    <p:extLst>
      <p:ext uri="{BB962C8B-B14F-4D97-AF65-F5344CB8AC3E}">
        <p14:creationId xmlns:p14="http://schemas.microsoft.com/office/powerpoint/2010/main" val="1546479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1143000"/>
          </a:xfrm>
        </p:spPr>
        <p:txBody>
          <a:bodyPr>
            <a:normAutofit/>
          </a:bodyPr>
          <a:lstStyle/>
          <a:p>
            <a:r>
              <a:rPr lang="en-US" sz="4000" b="1" spc="-150" dirty="0" smtClean="0">
                <a:solidFill>
                  <a:srgbClr val="FFFFFF">
                    <a:lumMod val="50000"/>
                  </a:srgbClr>
                </a:solidFill>
                <a:ea typeface="Adobe Gothic Std B" pitchFamily="34" charset="-128"/>
              </a:rPr>
              <a:t>Exercise: Step 2</a:t>
            </a:r>
            <a:endParaRPr lang="en-US" sz="4000" b="1" spc="-150" dirty="0">
              <a:solidFill>
                <a:srgbClr val="FFFFFF">
                  <a:lumMod val="50000"/>
                </a:srgbClr>
              </a:solidFill>
              <a:ea typeface="Adobe Gothic Std B" pitchFamily="34" charset="-128"/>
            </a:endParaRPr>
          </a:p>
        </p:txBody>
      </p:sp>
    </p:spTree>
    <p:extLst>
      <p:ext uri="{BB962C8B-B14F-4D97-AF65-F5344CB8AC3E}">
        <p14:creationId xmlns:p14="http://schemas.microsoft.com/office/powerpoint/2010/main" val="3979646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1143000"/>
          </a:xfrm>
        </p:spPr>
        <p:txBody>
          <a:bodyPr>
            <a:normAutofit/>
          </a:bodyPr>
          <a:lstStyle/>
          <a:p>
            <a:r>
              <a:rPr lang="en-US" sz="4000" b="1" spc="-150" dirty="0" smtClean="0">
                <a:solidFill>
                  <a:srgbClr val="FFFFFF">
                    <a:lumMod val="50000"/>
                  </a:srgbClr>
                </a:solidFill>
                <a:ea typeface="Adobe Gothic Std B" pitchFamily="34" charset="-128"/>
              </a:rPr>
              <a:t>Closing Questions</a:t>
            </a:r>
            <a:endParaRPr lang="en-US" sz="4000" b="1" spc="-150" dirty="0">
              <a:solidFill>
                <a:srgbClr val="FFFFFF">
                  <a:lumMod val="50000"/>
                </a:srgbClr>
              </a:solidFill>
              <a:ea typeface="Adobe Gothic Std B" pitchFamily="34" charset="-128"/>
            </a:endParaRPr>
          </a:p>
        </p:txBody>
      </p:sp>
    </p:spTree>
    <p:extLst>
      <p:ext uri="{BB962C8B-B14F-4D97-AF65-F5344CB8AC3E}">
        <p14:creationId xmlns:p14="http://schemas.microsoft.com/office/powerpoint/2010/main" val="2385743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spc="-150" dirty="0" smtClean="0">
                <a:solidFill>
                  <a:srgbClr val="FFFFFF">
                    <a:lumMod val="50000"/>
                  </a:srgbClr>
                </a:solidFill>
                <a:ea typeface="Adobe Gothic Std B" pitchFamily="34" charset="-128"/>
              </a:rPr>
              <a:t>Learn with us!</a:t>
            </a:r>
            <a:endParaRPr lang="en-US" sz="2800" b="1" spc="-150" dirty="0">
              <a:solidFill>
                <a:srgbClr val="FFFFFF">
                  <a:lumMod val="50000"/>
                </a:srgbClr>
              </a:solidFill>
              <a:ea typeface="Adobe Gothic Std B" pitchFamily="34" charset="-128"/>
            </a:endParaRPr>
          </a:p>
        </p:txBody>
      </p:sp>
      <p:sp>
        <p:nvSpPr>
          <p:cNvPr id="6" name="Content Placeholder 2"/>
          <p:cNvSpPr txBox="1">
            <a:spLocks/>
          </p:cNvSpPr>
          <p:nvPr/>
        </p:nvSpPr>
        <p:spPr>
          <a:xfrm>
            <a:off x="381000" y="1752600"/>
            <a:ext cx="9677400" cy="22098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220000"/>
              </a:lnSpc>
              <a:buNone/>
            </a:pPr>
            <a:r>
              <a:rPr lang="en-US" sz="2000" dirty="0"/>
              <a:t>Theresa Gardella, Nexus Community Partners, </a:t>
            </a:r>
            <a:r>
              <a:rPr lang="en-US" sz="2000" dirty="0" smtClean="0">
                <a:hlinkClick r:id="rId3"/>
              </a:rPr>
              <a:t>TGardella@nexuscp.org</a:t>
            </a:r>
            <a:endParaRPr lang="en-US" sz="2000" dirty="0" smtClean="0"/>
          </a:p>
          <a:p>
            <a:pPr marL="0" lvl="0" indent="0">
              <a:lnSpc>
                <a:spcPct val="220000"/>
              </a:lnSpc>
              <a:buNone/>
            </a:pPr>
            <a:r>
              <a:rPr lang="en-US" sz="2000" dirty="0" smtClean="0"/>
              <a:t>Frank </a:t>
            </a:r>
            <a:r>
              <a:rPr lang="en-US" sz="2000" dirty="0"/>
              <a:t>Mirabal</a:t>
            </a:r>
            <a:r>
              <a:rPr lang="en-US" sz="2000" dirty="0" smtClean="0"/>
              <a:t>, City of Albuquerque, </a:t>
            </a:r>
            <a:r>
              <a:rPr lang="en-US" sz="2000" dirty="0" smtClean="0">
                <a:hlinkClick r:id="rId4"/>
              </a:rPr>
              <a:t>fmirabal@cabq.gov</a:t>
            </a:r>
            <a:r>
              <a:rPr lang="en-US" sz="2000" dirty="0" smtClean="0"/>
              <a:t> </a:t>
            </a:r>
            <a:endParaRPr lang="en-US" sz="2000" dirty="0"/>
          </a:p>
          <a:p>
            <a:pPr marL="0" indent="0">
              <a:lnSpc>
                <a:spcPct val="220000"/>
              </a:lnSpc>
              <a:buNone/>
            </a:pPr>
            <a:r>
              <a:rPr lang="en-US" sz="2000" dirty="0" smtClean="0"/>
              <a:t>Jeff Raderstrong, Living Cities, </a:t>
            </a:r>
            <a:r>
              <a:rPr lang="en-US" sz="2000" dirty="0" smtClean="0">
                <a:hlinkClick r:id="rId5"/>
              </a:rPr>
              <a:t>Jraderstrong@livingcities.org</a:t>
            </a:r>
            <a:endParaRPr lang="en-US" sz="2000" dirty="0" smtClean="0"/>
          </a:p>
          <a:p>
            <a:pPr>
              <a:lnSpc>
                <a:spcPct val="220000"/>
              </a:lnSpc>
            </a:pPr>
            <a:endParaRPr lang="en-US" sz="2000" dirty="0" smtClean="0"/>
          </a:p>
        </p:txBody>
      </p:sp>
    </p:spTree>
    <p:extLst>
      <p:ext uri="{BB962C8B-B14F-4D97-AF65-F5344CB8AC3E}">
        <p14:creationId xmlns:p14="http://schemas.microsoft.com/office/powerpoint/2010/main" val="324605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77442" y="1524000"/>
            <a:ext cx="4045054" cy="3937187"/>
          </a:xfrm>
          <a:prstGeom prst="rect">
            <a:avLst/>
          </a:prstGeom>
        </p:spPr>
      </p:pic>
    </p:spTree>
    <p:extLst>
      <p:ext uri="{BB962C8B-B14F-4D97-AF65-F5344CB8AC3E}">
        <p14:creationId xmlns:p14="http://schemas.microsoft.com/office/powerpoint/2010/main" val="1004477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1715"/>
          <a:stretch/>
        </p:blipFill>
        <p:spPr>
          <a:xfrm>
            <a:off x="3001455" y="762000"/>
            <a:ext cx="3020790" cy="4819236"/>
          </a:xfrm>
          <a:prstGeom prst="rect">
            <a:avLst/>
          </a:prstGeom>
        </p:spPr>
      </p:pic>
    </p:spTree>
    <p:extLst>
      <p:ext uri="{BB962C8B-B14F-4D97-AF65-F5344CB8AC3E}">
        <p14:creationId xmlns:p14="http://schemas.microsoft.com/office/powerpoint/2010/main" val="2232263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9734" y="228600"/>
            <a:ext cx="3534912" cy="5329014"/>
          </a:xfrm>
          <a:prstGeom prst="rect">
            <a:avLst/>
          </a:prstGeom>
        </p:spPr>
      </p:pic>
    </p:spTree>
    <p:extLst>
      <p:ext uri="{BB962C8B-B14F-4D97-AF65-F5344CB8AC3E}">
        <p14:creationId xmlns:p14="http://schemas.microsoft.com/office/powerpoint/2010/main" val="3611472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163" t="34559" r="20476"/>
          <a:stretch/>
        </p:blipFill>
        <p:spPr>
          <a:xfrm>
            <a:off x="2438400" y="152400"/>
            <a:ext cx="3948851" cy="5245481"/>
          </a:xfrm>
          <a:prstGeom prst="rect">
            <a:avLst/>
          </a:prstGeom>
        </p:spPr>
      </p:pic>
    </p:spTree>
    <p:extLst>
      <p:ext uri="{BB962C8B-B14F-4D97-AF65-F5344CB8AC3E}">
        <p14:creationId xmlns:p14="http://schemas.microsoft.com/office/powerpoint/2010/main" val="978261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ts1.mm.bing.net/th?&amp;id=HN.608048716711002619&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878078"/>
            <a:ext cx="6591300" cy="39987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9144000" cy="658835"/>
          </a:xfrm>
          <a:prstGeom prst="rect">
            <a:avLst/>
          </a:prstGeom>
          <a:solidFill>
            <a:srgbClr val="FFFFFF">
              <a:alpha val="36078"/>
            </a:srgbClr>
          </a:solidFill>
        </p:spPr>
        <p:txBody>
          <a:bodyPr wrap="square">
            <a:spAutoFit/>
          </a:bodyPr>
          <a:lstStyle/>
          <a:p>
            <a:pPr algn="ctr" eaLnBrk="0">
              <a:lnSpc>
                <a:spcPct val="150000"/>
              </a:lnSpc>
              <a:defRPr/>
            </a:pPr>
            <a:r>
              <a:rPr lang="en-US" sz="2800" b="1" spc="-150" dirty="0" smtClean="0">
                <a:solidFill>
                  <a:srgbClr val="FFFFFF">
                    <a:lumMod val="50000"/>
                  </a:srgbClr>
                </a:solidFill>
                <a:latin typeface="Arial" panose="020B0604020202020204" pitchFamily="34" charset="0"/>
                <a:ea typeface="Adobe Gothic Std B" pitchFamily="34" charset="-128"/>
                <a:cs typeface="Arial" panose="020B0604020202020204" pitchFamily="34" charset="0"/>
              </a:rPr>
              <a:t>Top Down, Out Of Touch</a:t>
            </a:r>
          </a:p>
        </p:txBody>
      </p:sp>
    </p:spTree>
    <p:extLst>
      <p:ext uri="{BB962C8B-B14F-4D97-AF65-F5344CB8AC3E}">
        <p14:creationId xmlns:p14="http://schemas.microsoft.com/office/powerpoint/2010/main" val="342499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229600" cy="3352800"/>
          </a:xfrm>
        </p:spPr>
        <p:txBody>
          <a:bodyPr anchor="ctr">
            <a:noAutofit/>
          </a:bodyPr>
          <a:lstStyle/>
          <a:p>
            <a:pPr marL="0" indent="0" algn="ctr">
              <a:buNone/>
            </a:pPr>
            <a:endParaRPr lang="en-US" dirty="0" smtClean="0"/>
          </a:p>
          <a:p>
            <a:pPr marL="0" indent="0" algn="ctr">
              <a:buNone/>
            </a:pPr>
            <a:endParaRPr lang="en-US" dirty="0"/>
          </a:p>
          <a:p>
            <a:r>
              <a:rPr lang="en-US" sz="3000" dirty="0" smtClean="0">
                <a:solidFill>
                  <a:srgbClr val="00B0F0"/>
                </a:solidFill>
              </a:rPr>
              <a:t>Determine the “Why?”</a:t>
            </a:r>
          </a:p>
          <a:p>
            <a:r>
              <a:rPr lang="en-US" sz="3000" dirty="0" smtClean="0">
                <a:solidFill>
                  <a:srgbClr val="00B0F0"/>
                </a:solidFill>
              </a:rPr>
              <a:t>Amplify Voices</a:t>
            </a:r>
          </a:p>
          <a:p>
            <a:r>
              <a:rPr lang="en-US" sz="3000" dirty="0" smtClean="0">
                <a:solidFill>
                  <a:srgbClr val="00B0F0"/>
                </a:solidFill>
              </a:rPr>
              <a:t>Build Feedback Loops</a:t>
            </a:r>
          </a:p>
          <a:p>
            <a:pPr algn="ctr"/>
            <a:endParaRPr lang="en-US" sz="3000" dirty="0" smtClean="0">
              <a:solidFill>
                <a:srgbClr val="00B0F0"/>
              </a:solidFill>
            </a:endParaRPr>
          </a:p>
          <a:p>
            <a:pPr marL="0" indent="0">
              <a:buNone/>
            </a:pPr>
            <a:endParaRPr lang="en-US" sz="2100" dirty="0" smtClean="0"/>
          </a:p>
          <a:p>
            <a:pPr marL="0" indent="0">
              <a:buNone/>
            </a:pPr>
            <a:endParaRPr lang="en-US" sz="2100" dirty="0"/>
          </a:p>
          <a:p>
            <a:pPr marL="0" indent="0">
              <a:buNone/>
            </a:pPr>
            <a:endParaRPr lang="en-US" sz="2100" dirty="0" smtClean="0"/>
          </a:p>
          <a:p>
            <a:pPr marL="0" indent="0">
              <a:buNone/>
            </a:pPr>
            <a:endParaRPr lang="en-US" sz="2100" dirty="0"/>
          </a:p>
        </p:txBody>
      </p:sp>
      <p:sp>
        <p:nvSpPr>
          <p:cNvPr id="5" name="Title 1"/>
          <p:cNvSpPr txBox="1">
            <a:spLocks/>
          </p:cNvSpPr>
          <p:nvPr/>
        </p:nvSpPr>
        <p:spPr>
          <a:xfrm>
            <a:off x="457200" y="-355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spc="-150" dirty="0" smtClean="0">
                <a:solidFill>
                  <a:srgbClr val="FFFFFF">
                    <a:lumMod val="50000"/>
                  </a:srgbClr>
                </a:solidFill>
                <a:ea typeface="Adobe Gothic Std B" pitchFamily="34" charset="-128"/>
              </a:rPr>
              <a:t>Three Approaches</a:t>
            </a:r>
            <a:endParaRPr lang="en-US" sz="2800" b="1" spc="-150" dirty="0">
              <a:solidFill>
                <a:srgbClr val="FFFFFF">
                  <a:lumMod val="50000"/>
                </a:srgbClr>
              </a:solidFill>
              <a:ea typeface="Adobe Gothic Std B" pitchFamily="34" charset="-128"/>
            </a:endParaRPr>
          </a:p>
        </p:txBody>
      </p:sp>
    </p:spTree>
    <p:extLst>
      <p:ext uri="{BB962C8B-B14F-4D97-AF65-F5344CB8AC3E}">
        <p14:creationId xmlns:p14="http://schemas.microsoft.com/office/powerpoint/2010/main" val="1201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3851</TotalTime>
  <Words>2761</Words>
  <Application>Microsoft Office PowerPoint</Application>
  <PresentationFormat>On-screen Show (4:3)</PresentationFormat>
  <Paragraphs>268</Paragraphs>
  <Slides>37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Adobe Gothic Std B</vt:lpstr>
      <vt:lpstr>Arial</vt:lpstr>
      <vt:lpstr>Calibri</vt:lpstr>
      <vt:lpstr>Wingdings</vt:lpstr>
      <vt:lpstr>Office Theme</vt:lpstr>
      <vt:lpstr>Investing in Capacity to Work with Communities  Janice Barbee, Nexus Community Partners  Frank Mirabal, City of Albuquerque  Jeff Raderstrong, Living Cities</vt:lpstr>
      <vt:lpstr>Session Objectives</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the Field:  Background </vt:lpstr>
      <vt:lpstr>Building the Field of CE:  Definition, Vision and Mission</vt:lpstr>
      <vt:lpstr>How to “Build a Field”?</vt:lpstr>
      <vt:lpstr>Impact Graphic</vt:lpstr>
      <vt:lpstr>Outreach or Engagement:  An Assessment Tool</vt:lpstr>
      <vt:lpstr>Challenging Assumptions</vt:lpstr>
      <vt:lpstr>Building the Field of Community Engagement: More Information </vt:lpstr>
      <vt:lpstr>PowerPoint Presentation</vt:lpstr>
      <vt:lpstr>Our Approach: Collective Impact</vt:lpstr>
      <vt:lpstr>Plan for Prosperity (P4P)</vt:lpstr>
      <vt:lpstr>Molino Project:  Engaging Through Human Centered Design</vt:lpstr>
      <vt:lpstr>Small Business Deep Dives: Creating Feedback Loops with Community</vt:lpstr>
      <vt:lpstr>My Brother’s Keeper Action Forum:  Head, Heart, Hands</vt:lpstr>
      <vt:lpstr>PowerPoint Presentation</vt:lpstr>
      <vt:lpstr>Exercise: Step 1</vt:lpstr>
      <vt:lpstr>PowerPoint Presentation</vt:lpstr>
      <vt:lpstr>Exercise: Step 2</vt:lpstr>
      <vt:lpstr>Closing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Ramos</dc:creator>
  <cp:lastModifiedBy>Rumsha Ahmed</cp:lastModifiedBy>
  <cp:revision>113</cp:revision>
  <cp:lastPrinted>2015-11-13T17:40:22Z</cp:lastPrinted>
  <dcterms:created xsi:type="dcterms:W3CDTF">2014-11-07T16:20:31Z</dcterms:created>
  <dcterms:modified xsi:type="dcterms:W3CDTF">2015-11-23T14:10:20Z</dcterms:modified>
</cp:coreProperties>
</file>